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85" r:id="rId3"/>
    <p:sldId id="286" r:id="rId4"/>
    <p:sldId id="287" r:id="rId5"/>
    <p:sldId id="316" r:id="rId6"/>
    <p:sldId id="288" r:id="rId7"/>
    <p:sldId id="315" r:id="rId8"/>
    <p:sldId id="313" r:id="rId9"/>
    <p:sldId id="317" r:id="rId10"/>
    <p:sldId id="318" r:id="rId11"/>
    <p:sldId id="319" r:id="rId12"/>
    <p:sldId id="320" r:id="rId13"/>
    <p:sldId id="321" r:id="rId14"/>
    <p:sldId id="322" r:id="rId15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. Ladislav Čáky" userId="41cafd5f-52f2-4666-9df2-a1bef462ba2d" providerId="ADAL" clId="{804A2756-3558-45C1-8E8E-8B83AD0492BA}"/>
    <pc:docChg chg="modSld">
      <pc:chgData name="Ing. Ladislav Čáky" userId="41cafd5f-52f2-4666-9df2-a1bef462ba2d" providerId="ADAL" clId="{804A2756-3558-45C1-8E8E-8B83AD0492BA}" dt="2021-02-14T08:09:52.787" v="12" actId="20577"/>
      <pc:docMkLst>
        <pc:docMk/>
      </pc:docMkLst>
      <pc:sldChg chg="modSp mod">
        <pc:chgData name="Ing. Ladislav Čáky" userId="41cafd5f-52f2-4666-9df2-a1bef462ba2d" providerId="ADAL" clId="{804A2756-3558-45C1-8E8E-8B83AD0492BA}" dt="2021-02-14T08:09:52.787" v="12" actId="20577"/>
        <pc:sldMkLst>
          <pc:docMk/>
          <pc:sldMk cId="0" sldId="256"/>
        </pc:sldMkLst>
        <pc:spChg chg="mod">
          <ac:chgData name="Ing. Ladislav Čáky" userId="41cafd5f-52f2-4666-9df2-a1bef462ba2d" providerId="ADAL" clId="{804A2756-3558-45C1-8E8E-8B83AD0492BA}" dt="2021-02-14T08:09:52.787" v="12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D8B68-4A53-4BEB-8601-BBD9BD076666}" type="datetimeFigureOut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C733B-72E6-4DBD-96AA-90FF98471A1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541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C733B-72E6-4DBD-96AA-90FF98471A1D}" type="slidenum">
              <a:rPr lang="sk-SK" smtClean="0"/>
              <a:pPr/>
              <a:t>1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2B05EE-4F0D-4E14-B4E6-BCD20612E08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BAA0-53D3-4C28-9E98-77F74C3396B6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913A-60FF-44BB-8BF2-B35804CD033E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2B1160-28FF-4F12-937D-13B15E0BB08C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97A0D2-2D17-4820-8E82-B62EE8FC664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5920-38FC-456B-890F-3A524A178813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05F2-1166-4448-BFFE-462B2D39124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534007-7479-4852-BAF8-EF916FF3FEB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A898-872B-43EB-B099-0382BE59210B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2CA33F-48E4-496E-B140-84CC467233F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2D333-DEE8-4C75-90A3-9DFECE0057C9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Kliknite sem a upravte štýly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0AC36F-1DF6-48FE-BA66-07D787CA601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85918" y="571480"/>
            <a:ext cx="7000924" cy="1500198"/>
          </a:xfrm>
        </p:spPr>
        <p:txBody>
          <a:bodyPr>
            <a:normAutofit fontScale="90000"/>
          </a:bodyPr>
          <a:lstStyle/>
          <a:p>
            <a:r>
              <a:rPr lang="sk-SK" dirty="0"/>
              <a:t>Posúdenie rizík (postupy, výpočty)</a:t>
            </a:r>
            <a:br>
              <a:rPr lang="sk-SK" dirty="0"/>
            </a:br>
            <a:r>
              <a:rPr lang="sk-SK" dirty="0"/>
              <a:t>Vybrané aspekty výpočtu dosahu dôsledkov ZPH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1371600"/>
          </a:xfrm>
        </p:spPr>
        <p:txBody>
          <a:bodyPr/>
          <a:lstStyle/>
          <a:p>
            <a:r>
              <a:rPr lang="sk-SK" dirty="0">
                <a:latin typeface="Century Schoolbook" pitchFamily="18" charset="0"/>
              </a:rPr>
              <a:t>Kurz prípravy špecialistov na prevenciu ZPH</a:t>
            </a:r>
          </a:p>
          <a:p>
            <a:r>
              <a:rPr lang="sk-SK" dirty="0">
                <a:latin typeface="Century Schoolbook" pitchFamily="18" charset="0"/>
              </a:rPr>
              <a:t>TU Košice, február 2021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2000232" y="5857892"/>
            <a:ext cx="6929486" cy="857256"/>
          </a:xfrm>
        </p:spPr>
        <p:txBody>
          <a:bodyPr/>
          <a:lstStyle/>
          <a:p>
            <a:pPr hangingPunct="0">
              <a:spcBef>
                <a:spcPts val="600"/>
              </a:spcBef>
            </a:pP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Ing. Ladislav </a:t>
            </a:r>
            <a:r>
              <a:rPr lang="sk-SK" sz="1000" b="1" dirty="0" err="1">
                <a:solidFill>
                  <a:schemeClr val="tx2"/>
                </a:solidFill>
                <a:cs typeface="Arial" pitchFamily="34" charset="0"/>
              </a:rPr>
              <a:t>Čáky</a:t>
            </a: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 - 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EHP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Environmentálny </a:t>
            </a:r>
            <a:r>
              <a:rPr lang="sk-SK" sz="1000" b="1" cap="all" dirty="0" err="1">
                <a:solidFill>
                  <a:schemeClr val="tx2"/>
                </a:solidFill>
                <a:cs typeface="Arial" pitchFamily="34" charset="0"/>
              </a:rPr>
              <a:t>manaŽment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, prevencia závažných priemyselných havárií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FCA3C3DA-8BC0-475B-8EA9-CD6521522C79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764704"/>
                <a:ext cx="7467600" cy="496934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sk-SK" dirty="0"/>
                  <a:t>Tepelný tok z horiacej výbušniny: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k-SK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sk-SK" i="1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type m:val="lin"/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k-SK" i="1">
                            <a:latin typeface="Cambria Math" panose="02040503050406030204" pitchFamily="18" charset="0"/>
                          </a:rPr>
                          <m:t>19∙</m:t>
                        </m:r>
                        <m:sSup>
                          <m:sSupPr>
                            <m:ctrlPr>
                              <a:rPr lang="sk-SK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𝑁𝐸𝑄</m:t>
                            </m:r>
                          </m:e>
                          <m:sup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0,82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sk-SK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sk-SK" dirty="0"/>
                  <a:t> [kW/m</a:t>
                </a:r>
                <a:r>
                  <a:rPr lang="sk-SK" baseline="30000" dirty="0"/>
                  <a:t>2</a:t>
                </a:r>
                <a:r>
                  <a:rPr lang="sk-SK" dirty="0"/>
                  <a:t>]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r>
                  <a:rPr lang="sk-SK" sz="2000" dirty="0"/>
                  <a:t>Tab. 2: Teplota na povrchu receptora pre jednotlivé q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endParaRPr lang="sk-SK" dirty="0"/>
              </a:p>
            </p:txBody>
          </p:sp>
        </mc:Choice>
        <mc:Fallback xmlns="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FCA3C3DA-8BC0-475B-8EA9-CD6521522C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764704"/>
                <a:ext cx="7467600" cy="4969346"/>
              </a:xfrm>
              <a:blipFill>
                <a:blip r:embed="rId2"/>
                <a:stretch>
                  <a:fillRect l="-1224" t="-98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54866DE3-8FBC-46A6-B745-8851734E15B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10</a:t>
            </a:fld>
            <a:endParaRPr lang="sk-SK"/>
          </a:p>
        </p:txBody>
      </p:sp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4F42D851-738B-4606-8D6F-78A31DB470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374655"/>
              </p:ext>
            </p:extLst>
          </p:nvPr>
        </p:nvGraphicFramePr>
        <p:xfrm>
          <a:off x="626605" y="4293096"/>
          <a:ext cx="7128790" cy="12241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76655">
                  <a:extLst>
                    <a:ext uri="{9D8B030D-6E8A-4147-A177-3AD203B41FA5}">
                      <a16:colId xmlns:a16="http://schemas.microsoft.com/office/drawing/2014/main" val="3259006235"/>
                    </a:ext>
                  </a:extLst>
                </a:gridCol>
                <a:gridCol w="776655">
                  <a:extLst>
                    <a:ext uri="{9D8B030D-6E8A-4147-A177-3AD203B41FA5}">
                      <a16:colId xmlns:a16="http://schemas.microsoft.com/office/drawing/2014/main" val="1421957595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479936505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1907902765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2659187195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1977908797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682956216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4112163305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1739167178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988584134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1378219161"/>
                    </a:ext>
                  </a:extLst>
                </a:gridCol>
                <a:gridCol w="557548">
                  <a:extLst>
                    <a:ext uri="{9D8B030D-6E8A-4147-A177-3AD203B41FA5}">
                      <a16:colId xmlns:a16="http://schemas.microsoft.com/office/drawing/2014/main" val="3231276199"/>
                    </a:ext>
                  </a:extLst>
                </a:gridCol>
              </a:tblGrid>
              <a:tr h="5435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q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kW.m</a:t>
                      </a:r>
                      <a:r>
                        <a:rPr lang="sk-SK" sz="1400" baseline="30000" dirty="0">
                          <a:effectLst/>
                        </a:rPr>
                        <a:t>-2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44,0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35,0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32,0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20,0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15,0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8,0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5,0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3,0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1,8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1,0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74608"/>
                  </a:ext>
                </a:extLst>
              </a:tr>
              <a:tr h="34030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T</a:t>
                      </a:r>
                      <a:r>
                        <a:rPr lang="sk-SK" sz="1400" baseline="-25000">
                          <a:effectLst/>
                        </a:rPr>
                        <a:t>s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K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888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832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810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705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646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533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464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405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362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329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64193423"/>
                  </a:ext>
                </a:extLst>
              </a:tr>
              <a:tr h="340305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°C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615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558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537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432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373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260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191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132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56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609726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676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9A88CAC8-5DB5-4E2A-9F07-8F42FEDA9FED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620688"/>
                <a:ext cx="7467600" cy="585326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sk-SK" dirty="0"/>
                  <a:t>Predpokladaná úmrtnosť: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r>
                  <a:rPr lang="sk-SK" dirty="0"/>
                  <a:t>Na kvantifikáciu počtu obetí pri výbuchu sa používajú </a:t>
                </a:r>
                <a:r>
                  <a:rPr lang="sk-SK" dirty="0" err="1"/>
                  <a:t>probitové</a:t>
                </a:r>
                <a:r>
                  <a:rPr lang="sk-SK" dirty="0"/>
                  <a:t> funkcie </a:t>
                </a:r>
                <a:r>
                  <a:rPr lang="sk-SK" i="1" dirty="0"/>
                  <a:t>FF</a:t>
                </a:r>
                <a:r>
                  <a:rPr lang="sk-SK" dirty="0"/>
                  <a:t> uvedené v [1] založené na faktore úmrtnosti </a:t>
                </a:r>
                <a:r>
                  <a:rPr lang="sk-SK" i="1" dirty="0"/>
                  <a:t>FF</a:t>
                </a:r>
                <a:r>
                  <a:rPr lang="sk-SK" dirty="0"/>
                  <a:t>  vztiahnutého k stupňu ochrany </a:t>
                </a:r>
                <a:r>
                  <a:rPr lang="sk-SK" i="1" dirty="0"/>
                  <a:t>QD</a:t>
                </a:r>
                <a:r>
                  <a:rPr lang="sk-SK" dirty="0"/>
                  <a:t>. </a:t>
                </a:r>
              </a:p>
              <a:p>
                <a:r>
                  <a:rPr lang="sk-SK" dirty="0"/>
                  <a:t>Stupeň ochrany je charakterizácia korigovanej vzdialenosti </a:t>
                </a:r>
                <a14:m>
                  <m:oMath xmlns:m="http://schemas.openxmlformats.org/officeDocument/2006/math">
                    <m:r>
                      <a:rPr lang="sk-SK" i="1">
                        <a:latin typeface="Cambria Math" panose="02040503050406030204" pitchFamily="18" charset="0"/>
                      </a:rPr>
                      <m:t>𝑄𝐷</m:t>
                    </m:r>
                    <m:r>
                      <a:rPr lang="sk-SK" i="1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type m:val="lin"/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k-SK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sSup>
                          <m:sSupPr>
                            <m:ctrlPr>
                              <a:rPr lang="sk-SK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sk-SK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sk-SK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sk-SK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sk-SK" dirty="0"/>
                  <a:t> (m/kg</a:t>
                </a:r>
                <a:r>
                  <a:rPr lang="sk-SK" baseline="30000" dirty="0"/>
                  <a:t>1/3</a:t>
                </a:r>
                <a:r>
                  <a:rPr lang="sk-SK" dirty="0"/>
                  <a:t>) podľa AASTP-1 [3]. Matematicky je </a:t>
                </a:r>
                <a:r>
                  <a:rPr lang="sk-SK" i="1" dirty="0"/>
                  <a:t>QD</a:t>
                </a:r>
                <a:r>
                  <a:rPr lang="sk-SK" dirty="0"/>
                  <a:t> zhodné so </a:t>
                </a:r>
                <a:r>
                  <a:rPr lang="sk-SK" i="1" dirty="0"/>
                  <a:t>Z</a:t>
                </a:r>
                <a:r>
                  <a:rPr lang="sk-SK" dirty="0"/>
                  <a:t>.</a:t>
                </a:r>
              </a:p>
              <a:p>
                <a:r>
                  <a:rPr lang="sk-SK" dirty="0"/>
                  <a:t>Ďalším parametrom je tlak </a:t>
                </a:r>
                <a:r>
                  <a:rPr lang="sk-SK" i="1" dirty="0"/>
                  <a:t>P</a:t>
                </a:r>
                <a:r>
                  <a:rPr lang="sk-SK" i="1" baseline="-25000" dirty="0"/>
                  <a:t>s</a:t>
                </a:r>
                <a:r>
                  <a:rPr lang="sk-SK" dirty="0"/>
                  <a:t>.  Základným zdrojom údajov pre </a:t>
                </a:r>
                <a:r>
                  <a:rPr lang="sk-SK" dirty="0" err="1"/>
                  <a:t>probity</a:t>
                </a:r>
                <a:r>
                  <a:rPr lang="sk-SK" dirty="0"/>
                  <a:t> </a:t>
                </a:r>
                <a:r>
                  <a:rPr lang="sk-SK" i="1" dirty="0"/>
                  <a:t>FF</a:t>
                </a:r>
                <a:r>
                  <a:rPr lang="sk-SK" dirty="0"/>
                  <a:t>  je [3].</a:t>
                </a:r>
              </a:p>
            </p:txBody>
          </p:sp>
        </mc:Choice>
        <mc:Fallback xmlns="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9A88CAC8-5DB5-4E2A-9F07-8F42FEDA9F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620688"/>
                <a:ext cx="7467600" cy="5853264"/>
              </a:xfrm>
              <a:blipFill>
                <a:blip r:embed="rId2"/>
                <a:stretch>
                  <a:fillRect l="-1224" t="-833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C9B6B0CF-21FA-42E2-9CF8-64766C42AF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68345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A8B5C03-0772-4C72-B457-DBC5D3AD10B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 marL="0" indent="0">
              <a:buNone/>
            </a:pPr>
            <a:r>
              <a:rPr lang="sk-SK" b="1" dirty="0"/>
              <a:t>Tab. 3: </a:t>
            </a:r>
            <a:r>
              <a:rPr lang="sk-SK" b="1" dirty="0" err="1"/>
              <a:t>Probitové</a:t>
            </a:r>
            <a:r>
              <a:rPr lang="sk-SK" b="1" dirty="0"/>
              <a:t> funkcie </a:t>
            </a:r>
            <a:r>
              <a:rPr lang="sk-SK" b="1" i="1" dirty="0"/>
              <a:t>FF</a:t>
            </a:r>
            <a:endParaRPr lang="sk-SK" b="1" dirty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5BA497C5-0696-49B5-85AA-A05452C7FC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12</a:t>
            </a:fld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uľka 4">
                <a:extLst>
                  <a:ext uri="{FF2B5EF4-FFF2-40B4-BE49-F238E27FC236}">
                    <a16:creationId xmlns:a16="http://schemas.microsoft.com/office/drawing/2014/main" id="{80DF1EA4-B19F-45A5-890F-92A1E2DEA5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0663688"/>
                  </p:ext>
                </p:extLst>
              </p:nvPr>
            </p:nvGraphicFramePr>
            <p:xfrm>
              <a:off x="683568" y="1124744"/>
              <a:ext cx="7632848" cy="417646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474527">
                      <a:extLst>
                        <a:ext uri="{9D8B030D-6E8A-4147-A177-3AD203B41FA5}">
                          <a16:colId xmlns:a16="http://schemas.microsoft.com/office/drawing/2014/main" val="3617215796"/>
                        </a:ext>
                      </a:extLst>
                    </a:gridCol>
                    <a:gridCol w="1127580">
                      <a:extLst>
                        <a:ext uri="{9D8B030D-6E8A-4147-A177-3AD203B41FA5}">
                          <a16:colId xmlns:a16="http://schemas.microsoft.com/office/drawing/2014/main" val="54576440"/>
                        </a:ext>
                      </a:extLst>
                    </a:gridCol>
                    <a:gridCol w="1127580">
                      <a:extLst>
                        <a:ext uri="{9D8B030D-6E8A-4147-A177-3AD203B41FA5}">
                          <a16:colId xmlns:a16="http://schemas.microsoft.com/office/drawing/2014/main" val="1362270206"/>
                        </a:ext>
                      </a:extLst>
                    </a:gridCol>
                    <a:gridCol w="3903161">
                      <a:extLst>
                        <a:ext uri="{9D8B030D-6E8A-4147-A177-3AD203B41FA5}">
                          <a16:colId xmlns:a16="http://schemas.microsoft.com/office/drawing/2014/main" val="1073800329"/>
                        </a:ext>
                      </a:extLst>
                    </a:gridCol>
                  </a:tblGrid>
                  <a:tr h="9940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QD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[m/kg</a:t>
                          </a:r>
                          <a:r>
                            <a:rPr lang="sk-SK" sz="1800" baseline="30000" dirty="0">
                              <a:effectLst/>
                            </a:rPr>
                            <a:t>1/3</a:t>
                          </a:r>
                          <a:r>
                            <a:rPr lang="sk-SK" sz="1800" dirty="0">
                              <a:effectLst/>
                            </a:rPr>
                            <a:t>]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P</a:t>
                          </a:r>
                          <a:r>
                            <a:rPr lang="sk-SK" sz="1800" baseline="-25000" dirty="0">
                              <a:effectLst/>
                            </a:rPr>
                            <a:t>s</a:t>
                          </a:r>
                          <a:endParaRPr lang="sk-SK" sz="18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[kPa]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FF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 err="1">
                              <a:effectLst/>
                            </a:rPr>
                            <a:t>Probit</a:t>
                          </a:r>
                          <a:r>
                            <a:rPr lang="sk-SK" sz="1800" dirty="0">
                              <a:effectLst/>
                            </a:rPr>
                            <a:t> FF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767068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2,4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180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0,900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sz="1800">
                                    <a:effectLst/>
                                    <a:latin typeface="Cambria Math" panose="02040503050406030204" pitchFamily="18" charset="0"/>
                                  </a:rPr>
                                  <m:t>𝐹𝐹</m:t>
                                </m:r>
                                <m:r>
                                  <a:rPr lang="sk-SK" sz="1800">
                                    <a:effectLst/>
                                    <a:latin typeface="Cambria Math" panose="02040503050406030204" pitchFamily="18" charset="0"/>
                                  </a:rPr>
                                  <m:t>1=9,05−3,16∙</m:t>
                                </m:r>
                                <m:func>
                                  <m:funcPr>
                                    <m:ctrlPr>
                                      <a:rPr lang="sk-SK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sk-SK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sk-SK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k-SK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𝑄𝐷</m:t>
                                        </m:r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61196389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3,6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70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0,500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7178020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7,2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24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0,100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sz="1800">
                                    <a:effectLst/>
                                    <a:latin typeface="Cambria Math" panose="02040503050406030204" pitchFamily="18" charset="0"/>
                                  </a:rPr>
                                  <m:t>𝐹𝐹</m:t>
                                </m:r>
                                <m:r>
                                  <a:rPr lang="sk-SK" sz="1800">
                                    <a:effectLst/>
                                    <a:latin typeface="Cambria Math" panose="02040503050406030204" pitchFamily="18" charset="0"/>
                                  </a:rPr>
                                  <m:t>2=7,37−1,85∙</m:t>
                                </m:r>
                                <m:func>
                                  <m:funcPr>
                                    <m:ctrlPr>
                                      <a:rPr lang="sk-SK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sk-SK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sk-SK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k-SK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𝑄𝐷</m:t>
                                        </m:r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61981281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9,6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16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0,060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1718924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14,8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9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0,025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sz="1800">
                                    <a:effectLst/>
                                    <a:latin typeface="Cambria Math" panose="02040503050406030204" pitchFamily="18" charset="0"/>
                                  </a:rPr>
                                  <m:t>𝐹𝐹</m:t>
                                </m:r>
                                <m:r>
                                  <a:rPr lang="sk-SK" sz="1800">
                                    <a:effectLst/>
                                    <a:latin typeface="Cambria Math" panose="02040503050406030204" pitchFamily="18" charset="0"/>
                                  </a:rPr>
                                  <m:t>3=5,56−0,932∙</m:t>
                                </m:r>
                                <m:func>
                                  <m:funcPr>
                                    <m:ctrlPr>
                                      <a:rPr lang="sk-SK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sk-SK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sk-SK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k-SK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𝑄𝐷</m:t>
                                        </m:r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50239836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22,2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5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0,010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86834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uľka 4">
                <a:extLst>
                  <a:ext uri="{FF2B5EF4-FFF2-40B4-BE49-F238E27FC236}">
                    <a16:creationId xmlns:a16="http://schemas.microsoft.com/office/drawing/2014/main" id="{80DF1EA4-B19F-45A5-890F-92A1E2DEA5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0663688"/>
                  </p:ext>
                </p:extLst>
              </p:nvPr>
            </p:nvGraphicFramePr>
            <p:xfrm>
              <a:off x="683568" y="1124744"/>
              <a:ext cx="7632848" cy="417646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474527">
                      <a:extLst>
                        <a:ext uri="{9D8B030D-6E8A-4147-A177-3AD203B41FA5}">
                          <a16:colId xmlns:a16="http://schemas.microsoft.com/office/drawing/2014/main" val="3617215796"/>
                        </a:ext>
                      </a:extLst>
                    </a:gridCol>
                    <a:gridCol w="1127580">
                      <a:extLst>
                        <a:ext uri="{9D8B030D-6E8A-4147-A177-3AD203B41FA5}">
                          <a16:colId xmlns:a16="http://schemas.microsoft.com/office/drawing/2014/main" val="54576440"/>
                        </a:ext>
                      </a:extLst>
                    </a:gridCol>
                    <a:gridCol w="1127580">
                      <a:extLst>
                        <a:ext uri="{9D8B030D-6E8A-4147-A177-3AD203B41FA5}">
                          <a16:colId xmlns:a16="http://schemas.microsoft.com/office/drawing/2014/main" val="1362270206"/>
                        </a:ext>
                      </a:extLst>
                    </a:gridCol>
                    <a:gridCol w="3903161">
                      <a:extLst>
                        <a:ext uri="{9D8B030D-6E8A-4147-A177-3AD203B41FA5}">
                          <a16:colId xmlns:a16="http://schemas.microsoft.com/office/drawing/2014/main" val="1073800329"/>
                        </a:ext>
                      </a:extLst>
                    </a:gridCol>
                  </a:tblGrid>
                  <a:tr h="9940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QD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[m/kg</a:t>
                          </a:r>
                          <a:r>
                            <a:rPr lang="sk-SK" sz="1800" baseline="30000" dirty="0">
                              <a:effectLst/>
                            </a:rPr>
                            <a:t>1/3</a:t>
                          </a:r>
                          <a:r>
                            <a:rPr lang="sk-SK" sz="1800" dirty="0">
                              <a:effectLst/>
                            </a:rPr>
                            <a:t>]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P</a:t>
                          </a:r>
                          <a:r>
                            <a:rPr lang="sk-SK" sz="1800" baseline="-25000" dirty="0">
                              <a:effectLst/>
                            </a:rPr>
                            <a:t>s</a:t>
                          </a:r>
                          <a:endParaRPr lang="sk-SK" sz="18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[kPa]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FF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 err="1">
                              <a:effectLst/>
                            </a:rPr>
                            <a:t>Probit</a:t>
                          </a:r>
                          <a:r>
                            <a:rPr lang="sk-SK" sz="1800" dirty="0">
                              <a:effectLst/>
                            </a:rPr>
                            <a:t> FF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767068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2,4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180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0,900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5632" t="-93714" r="-312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1196389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3,6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70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0,500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7178020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7,2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24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0,100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5632" t="-194828" r="-312" b="-1011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1981281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9,6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16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0,060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1718924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14,8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9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0,025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5632" t="-294828" r="-312" b="-11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0239836"/>
                      </a:ext>
                    </a:extLst>
                  </a:tr>
                  <a:tr h="53039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22,2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>
                              <a:effectLst/>
                            </a:rPr>
                            <a:t>5</a:t>
                          </a:r>
                          <a:endParaRPr lang="sk-SK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sk-SK" sz="1800" dirty="0">
                              <a:effectLst/>
                            </a:rPr>
                            <a:t>0,010</a:t>
                          </a:r>
                          <a:endParaRPr lang="sk-SK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868340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29339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43E95C4-9F97-499E-9E9F-27AACD8D0F4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pPr marL="0" indent="0">
              <a:buNone/>
            </a:pPr>
            <a:r>
              <a:rPr lang="sk-SK" sz="1800" b="1" dirty="0"/>
              <a:t>Tab. 4: Rozsah QD pre predpokladanú úmrtnosť</a:t>
            </a:r>
            <a:endParaRPr lang="sk-SK" sz="1800" dirty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A5ECB426-D836-48D9-B14F-C5FEE9EFFA9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13</a:t>
            </a:fld>
            <a:endParaRPr lang="sk-SK"/>
          </a:p>
        </p:txBody>
      </p:sp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FF580866-A356-443C-94E8-1E9721F644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207300"/>
              </p:ext>
            </p:extLst>
          </p:nvPr>
        </p:nvGraphicFramePr>
        <p:xfrm>
          <a:off x="1331640" y="1052736"/>
          <a:ext cx="3096344" cy="511256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04214">
                  <a:extLst>
                    <a:ext uri="{9D8B030D-6E8A-4147-A177-3AD203B41FA5}">
                      <a16:colId xmlns:a16="http://schemas.microsoft.com/office/drawing/2014/main" val="3746615600"/>
                    </a:ext>
                  </a:extLst>
                </a:gridCol>
                <a:gridCol w="1192130">
                  <a:extLst>
                    <a:ext uri="{9D8B030D-6E8A-4147-A177-3AD203B41FA5}">
                      <a16:colId xmlns:a16="http://schemas.microsoft.com/office/drawing/2014/main" val="1073607667"/>
                    </a:ext>
                  </a:extLst>
                </a:gridCol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QD  [m/kg</a:t>
                      </a:r>
                      <a:r>
                        <a:rPr lang="sk-SK" sz="1800" baseline="30000">
                          <a:effectLst/>
                        </a:rPr>
                        <a:t>1/3</a:t>
                      </a:r>
                      <a:r>
                        <a:rPr lang="sk-SK" sz="1800">
                          <a:effectLst/>
                        </a:rPr>
                        <a:t>]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 dirty="0">
                          <a:effectLst/>
                        </a:rPr>
                        <a:t>FF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768566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 dirty="0">
                          <a:effectLst/>
                        </a:rPr>
                        <a:t>&lt; 2,4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&gt; 0,900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1355232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 dirty="0">
                          <a:effectLst/>
                        </a:rPr>
                        <a:t>2,4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0,900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0363859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 dirty="0">
                          <a:effectLst/>
                        </a:rPr>
                        <a:t>&lt; 3,6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&gt; 0,500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6924883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3,6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0,500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5289131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&lt; 7,2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&gt; 0,100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0644293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7,2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0,100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1249211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&lt; 9,6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0,060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96975480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9,6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0,06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7641949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&lt; 14,8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&gt; 0,025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9333501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14,8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0,025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0094817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&lt; 22,2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&gt; 0,010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6356833"/>
                  </a:ext>
                </a:extLst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>
                          <a:effectLst/>
                        </a:rPr>
                        <a:t>22,2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1800" dirty="0">
                          <a:effectLst/>
                        </a:rPr>
                        <a:t>0,010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3059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359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1B21AAC-F4EA-4753-A21A-E3AC0AB6D63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602742"/>
            <a:ext cx="7859216" cy="5871210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/>
              <a:t>Literatúra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1. ČOS139807. Český obranný </a:t>
            </a:r>
            <a:r>
              <a:rPr lang="sk-SK" dirty="0" err="1"/>
              <a:t>standard</a:t>
            </a:r>
            <a:r>
              <a:rPr lang="sk-SK" dirty="0"/>
              <a:t>: </a:t>
            </a:r>
            <a:r>
              <a:rPr lang="sk-SK" dirty="0" err="1"/>
              <a:t>Aplikace</a:t>
            </a:r>
            <a:r>
              <a:rPr lang="sk-SK" dirty="0"/>
              <a:t> </a:t>
            </a:r>
            <a:r>
              <a:rPr lang="sk-SK" dirty="0" err="1"/>
              <a:t>anylýzy</a:t>
            </a:r>
            <a:r>
              <a:rPr lang="sk-SK" dirty="0"/>
              <a:t> </a:t>
            </a:r>
            <a:r>
              <a:rPr lang="sk-SK" dirty="0" err="1"/>
              <a:t>rizik</a:t>
            </a:r>
            <a:r>
              <a:rPr lang="sk-SK" dirty="0"/>
              <a:t>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skladování</a:t>
            </a:r>
            <a:r>
              <a:rPr lang="sk-SK" dirty="0"/>
              <a:t> a </a:t>
            </a:r>
            <a:r>
              <a:rPr lang="sk-SK" dirty="0" err="1"/>
              <a:t>přepravě</a:t>
            </a:r>
            <a:r>
              <a:rPr lang="sk-SK" dirty="0"/>
              <a:t> vojenské </a:t>
            </a:r>
            <a:r>
              <a:rPr lang="sk-SK" dirty="0" err="1"/>
              <a:t>munice</a:t>
            </a:r>
            <a:r>
              <a:rPr lang="sk-SK" dirty="0"/>
              <a:t>. 1. </a:t>
            </a:r>
            <a:r>
              <a:rPr lang="sk-SK" dirty="0" err="1"/>
              <a:t>vydání</a:t>
            </a:r>
            <a:r>
              <a:rPr lang="sk-SK" dirty="0"/>
              <a:t>. </a:t>
            </a:r>
            <a:r>
              <a:rPr lang="sk-SK" dirty="0" err="1"/>
              <a:t>Úřad</a:t>
            </a:r>
            <a:r>
              <a:rPr lang="sk-SK" dirty="0"/>
              <a:t> pro obrannou </a:t>
            </a:r>
            <a:r>
              <a:rPr lang="sk-SK" dirty="0" err="1"/>
              <a:t>standardizaci</a:t>
            </a:r>
            <a:r>
              <a:rPr lang="sk-SK" dirty="0"/>
              <a:t>, </a:t>
            </a:r>
            <a:r>
              <a:rPr lang="sk-SK" dirty="0" err="1"/>
              <a:t>katalogizaci</a:t>
            </a:r>
            <a:r>
              <a:rPr lang="sk-SK" dirty="0"/>
              <a:t> a </a:t>
            </a:r>
            <a:r>
              <a:rPr lang="sk-SK" dirty="0" err="1"/>
              <a:t>státní</a:t>
            </a:r>
            <a:r>
              <a:rPr lang="sk-SK" dirty="0"/>
              <a:t> </a:t>
            </a:r>
            <a:r>
              <a:rPr lang="sk-SK" dirty="0" err="1"/>
              <a:t>ověřování</a:t>
            </a:r>
            <a:r>
              <a:rPr lang="sk-SK" dirty="0"/>
              <a:t> </a:t>
            </a:r>
            <a:r>
              <a:rPr lang="sk-SK" dirty="0" err="1"/>
              <a:t>jakosti</a:t>
            </a:r>
            <a:r>
              <a:rPr lang="sk-SK" dirty="0"/>
              <a:t>, 2010.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2. </a:t>
            </a:r>
            <a:r>
              <a:rPr lang="sk-SK" dirty="0" err="1"/>
              <a:t>Lee’s</a:t>
            </a:r>
            <a:r>
              <a:rPr lang="sk-SK" dirty="0"/>
              <a:t> </a:t>
            </a:r>
            <a:r>
              <a:rPr lang="sk-SK" dirty="0" err="1"/>
              <a:t>Loss</a:t>
            </a:r>
            <a:r>
              <a:rPr lang="sk-SK" dirty="0"/>
              <a:t> </a:t>
            </a:r>
            <a:r>
              <a:rPr lang="sk-SK" dirty="0" err="1"/>
              <a:t>Prevention</a:t>
            </a:r>
            <a:r>
              <a:rPr lang="sk-SK" dirty="0"/>
              <a:t> in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Process</a:t>
            </a:r>
            <a:r>
              <a:rPr lang="sk-SK" dirty="0"/>
              <a:t> </a:t>
            </a:r>
            <a:r>
              <a:rPr lang="sk-SK" dirty="0" err="1"/>
              <a:t>Industries</a:t>
            </a:r>
            <a:r>
              <a:rPr lang="sk-SK" dirty="0"/>
              <a:t>. </a:t>
            </a:r>
            <a:r>
              <a:rPr lang="sk-SK" dirty="0" err="1"/>
              <a:t>Third</a:t>
            </a:r>
            <a:r>
              <a:rPr lang="sk-SK" dirty="0"/>
              <a:t> </a:t>
            </a:r>
            <a:r>
              <a:rPr lang="sk-SK" dirty="0" err="1"/>
              <a:t>edition</a:t>
            </a:r>
            <a:r>
              <a:rPr lang="sk-SK" dirty="0"/>
              <a:t>. </a:t>
            </a:r>
            <a:r>
              <a:rPr lang="sk-SK" dirty="0" err="1"/>
              <a:t>Elsevier</a:t>
            </a:r>
            <a:r>
              <a:rPr lang="sk-SK" dirty="0"/>
              <a:t> </a:t>
            </a:r>
            <a:r>
              <a:rPr lang="sk-SK" dirty="0" err="1"/>
              <a:t>Inc</a:t>
            </a:r>
            <a:r>
              <a:rPr lang="sk-SK" dirty="0"/>
              <a:t>, 2005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3. </a:t>
            </a:r>
            <a:r>
              <a:rPr lang="sk-SK" dirty="0" err="1"/>
              <a:t>Manual</a:t>
            </a:r>
            <a:r>
              <a:rPr lang="sk-SK" dirty="0"/>
              <a:t> of NATO </a:t>
            </a:r>
            <a:r>
              <a:rPr lang="sk-SK" dirty="0" err="1"/>
              <a:t>safety</a:t>
            </a:r>
            <a:r>
              <a:rPr lang="sk-SK" dirty="0"/>
              <a:t> </a:t>
            </a:r>
            <a:r>
              <a:rPr lang="sk-SK" dirty="0" err="1"/>
              <a:t>principles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storage</a:t>
            </a:r>
            <a:r>
              <a:rPr lang="sk-SK" dirty="0"/>
              <a:t> of </a:t>
            </a:r>
            <a:r>
              <a:rPr lang="sk-SK" dirty="0" err="1"/>
              <a:t>military</a:t>
            </a:r>
            <a:r>
              <a:rPr lang="sk-SK" dirty="0"/>
              <a:t> </a:t>
            </a:r>
            <a:r>
              <a:rPr lang="sk-SK" dirty="0" err="1"/>
              <a:t>ammunition</a:t>
            </a:r>
            <a:r>
              <a:rPr lang="sk-SK" dirty="0"/>
              <a:t> and </a:t>
            </a:r>
            <a:r>
              <a:rPr lang="sk-SK" dirty="0" err="1"/>
              <a:t>Explosives</a:t>
            </a:r>
            <a:r>
              <a:rPr lang="sk-SK" dirty="0"/>
              <a:t>. </a:t>
            </a:r>
            <a:r>
              <a:rPr lang="sk-SK" dirty="0" err="1"/>
              <a:t>Allied</a:t>
            </a:r>
            <a:r>
              <a:rPr lang="sk-SK" dirty="0"/>
              <a:t> </a:t>
            </a:r>
            <a:r>
              <a:rPr lang="sk-SK" dirty="0" err="1"/>
              <a:t>Ammunition</a:t>
            </a:r>
            <a:r>
              <a:rPr lang="sk-SK" dirty="0"/>
              <a:t> </a:t>
            </a:r>
            <a:r>
              <a:rPr lang="sk-SK" dirty="0" err="1"/>
              <a:t>Storage</a:t>
            </a:r>
            <a:r>
              <a:rPr lang="sk-SK" dirty="0"/>
              <a:t> and Transport </a:t>
            </a:r>
            <a:r>
              <a:rPr lang="sk-SK" dirty="0" err="1"/>
              <a:t>Publication</a:t>
            </a:r>
            <a:r>
              <a:rPr lang="sk-SK" dirty="0"/>
              <a:t> 1 (AASTP-1), </a:t>
            </a:r>
            <a:r>
              <a:rPr lang="sk-SK" dirty="0" err="1"/>
              <a:t>Edition</a:t>
            </a:r>
            <a:r>
              <a:rPr lang="sk-SK" dirty="0"/>
              <a:t> 1, Change 3, May 2010.</a:t>
            </a:r>
          </a:p>
          <a:p>
            <a:pPr marL="457200" indent="-457200">
              <a:buAutoNum type="arabicPeriod"/>
            </a:pPr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FE91499B-5F6D-4B8B-8205-1298DB25DC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6070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sk-SK" dirty="0"/>
              <a:t>Scenáre pre výbušniny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>
            <a:normAutofit/>
          </a:bodyPr>
          <a:lstStyle/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sk-SK" sz="2400" dirty="0"/>
              <a:t>Podľa CPR 18E pre sklady výbušnín</a:t>
            </a:r>
          </a:p>
          <a:p>
            <a:pPr marL="822960" lvl="1" indent="-457200">
              <a:buClrTx/>
              <a:buSzPct val="100000"/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G.1 Detonácia celého množstva v skladovej jednotke</a:t>
            </a:r>
          </a:p>
          <a:p>
            <a:pPr marL="0" indent="0">
              <a:buNone/>
            </a:pPr>
            <a:r>
              <a:rPr lang="sk-SK" dirty="0"/>
              <a:t>G.2 Požiar v skladovej jednotke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Na rozdiel od ostatných kategórií nebezpečnosti NL je v CPR 18E v prípade skladovania výbušnín namiesto frekvencie úniku NL uvedená už priamo hodnota frekvencie detonácie celého uskladneného množstva, </a:t>
            </a:r>
            <a:r>
              <a:rPr lang="sk-SK" dirty="0" err="1"/>
              <a:t>t.j</a:t>
            </a:r>
            <a:r>
              <a:rPr lang="sk-SK" dirty="0"/>
              <a:t>. frekvencia vrcholovej udalosti (detonácia) s hodnotou 1.10</a:t>
            </a:r>
            <a:r>
              <a:rPr lang="sk-SK" baseline="30000" dirty="0"/>
              <a:t>-5</a:t>
            </a:r>
            <a:r>
              <a:rPr lang="sk-SK" dirty="0"/>
              <a:t> rok</a:t>
            </a:r>
            <a:r>
              <a:rPr lang="sk-SK" baseline="30000" dirty="0"/>
              <a:t>-1</a:t>
            </a:r>
            <a:r>
              <a:rPr lang="sk-SK" dirty="0"/>
              <a:t>. </a:t>
            </a:r>
          </a:p>
          <a:p>
            <a:pPr marL="822960" lvl="1" indent="-457200">
              <a:buClrTx/>
              <a:buSzPct val="100000"/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Pri výpočtových metódach je v CPR 18E odkaz na:</a:t>
            </a:r>
          </a:p>
          <a:p>
            <a:pPr marL="0" indent="0">
              <a:buNone/>
            </a:pPr>
            <a:r>
              <a:rPr lang="sk-SK" dirty="0"/>
              <a:t> </a:t>
            </a:r>
          </a:p>
          <a:p>
            <a:pPr marL="0" indent="0">
              <a:buNone/>
            </a:pPr>
            <a:r>
              <a:rPr lang="en-US" dirty="0"/>
              <a:t>Manual of NATO safety principles for the storage of military ammunition and</a:t>
            </a:r>
            <a:r>
              <a:rPr lang="sk-SK" dirty="0"/>
              <a:t> </a:t>
            </a:r>
            <a:r>
              <a:rPr lang="sk-SK" dirty="0" err="1"/>
              <a:t>explosives</a:t>
            </a:r>
            <a:r>
              <a:rPr lang="sk-SK" dirty="0"/>
              <a:t> (AC258), </a:t>
            </a:r>
            <a:r>
              <a:rPr lang="sk-SK" dirty="0" err="1"/>
              <a:t>Allied</a:t>
            </a:r>
            <a:r>
              <a:rPr lang="sk-SK" dirty="0"/>
              <a:t> </a:t>
            </a:r>
            <a:r>
              <a:rPr lang="sk-SK" dirty="0" err="1"/>
              <a:t>Ammunition</a:t>
            </a:r>
            <a:r>
              <a:rPr lang="sk-SK" dirty="0"/>
              <a:t> </a:t>
            </a:r>
            <a:r>
              <a:rPr lang="sk-SK" dirty="0" err="1"/>
              <a:t>Storage</a:t>
            </a:r>
            <a:r>
              <a:rPr lang="sk-SK" dirty="0"/>
              <a:t> and Transport </a:t>
            </a:r>
            <a:r>
              <a:rPr lang="sk-SK" dirty="0" err="1"/>
              <a:t>Publication</a:t>
            </a:r>
            <a:r>
              <a:rPr lang="sk-SK" dirty="0"/>
              <a:t> 1 (AASTP-1) v aktuálnom znení [3].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Alternatívne možno použiť ČOS139807 [1], ktorý je odvodený od AASTP-1.</a:t>
            </a:r>
          </a:p>
          <a:p>
            <a:pPr marL="457200" lvl="1" indent="-457200">
              <a:spcBef>
                <a:spcPts val="600"/>
              </a:spcBef>
              <a:buClrTx/>
              <a:buSzPct val="100000"/>
              <a:buNone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3</a:t>
            </a:fld>
            <a:endParaRPr lang="sk-S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787208" cy="5973910"/>
          </a:xfrm>
        </p:spPr>
        <p:txBody>
          <a:bodyPr>
            <a:normAutofit lnSpcReduction="10000"/>
          </a:bodyPr>
          <a:lstStyle/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r>
              <a:rPr lang="sk-SK" dirty="0"/>
              <a:t>V ČOS 139807 sú v prehľade uvedené nasledujúce frekvencie detonácie celého množstva výbušnín pre činnosti publikované holandskou spoločnosťou TNO, ktorá sa spolupodieľala aj na vypracovaní CPR 18E: </a:t>
            </a:r>
          </a:p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endParaRPr lang="sk-SK" sz="1600" dirty="0"/>
          </a:p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endParaRPr lang="sk-SK" sz="1600" dirty="0"/>
          </a:p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endParaRPr lang="sk-SK" sz="1600" dirty="0"/>
          </a:p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endParaRPr lang="sk-SK" sz="1600" dirty="0"/>
          </a:p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endParaRPr lang="sk-SK" sz="1600" dirty="0"/>
          </a:p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r>
              <a:rPr lang="sk-SK" dirty="0"/>
              <a:t>Obsahuje aj ďalšie hodnoty frekvencií detonácie výbušnín používané v niektorých krajinách NATO (Francúzsko, Nemecko, Veľká Británia, Holandsko, USA), Švajčiarsku a v Austrálii. </a:t>
            </a:r>
          </a:p>
          <a:p>
            <a:pPr marL="0" lvl="1" indent="0">
              <a:spcBef>
                <a:spcPts val="600"/>
              </a:spcBef>
              <a:buClrTx/>
              <a:buSzPct val="100000"/>
              <a:buNone/>
            </a:pPr>
            <a:r>
              <a:rPr lang="sk-SK" dirty="0"/>
              <a:t>Hodnoty frekvencií boli určené väčšinou na základe štatistického vyhodnotenia incidentov spojených výbuchom skladovanej alebo manipulovanej výbušnej látky za určité časové obdobie (spravidla 10 rokov) bez špecifikácie príčiny, </a:t>
            </a:r>
            <a:r>
              <a:rPr lang="sk-SK" dirty="0" err="1"/>
              <a:t>t.j</a:t>
            </a:r>
            <a:r>
              <a:rPr lang="sk-SK" dirty="0"/>
              <a:t>. už so zahrnutím ľudskej chyby.</a:t>
            </a:r>
            <a:endParaRPr lang="sk-SK" sz="16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4</a:t>
            </a:fld>
            <a:endParaRPr lang="sk-SK"/>
          </a:p>
        </p:txBody>
      </p:sp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1E5A39B6-C0D7-4176-BCBE-A32ADBF80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279002"/>
              </p:ext>
            </p:extLst>
          </p:nvPr>
        </p:nvGraphicFramePr>
        <p:xfrm>
          <a:off x="642391" y="1844824"/>
          <a:ext cx="7416825" cy="122413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718510">
                  <a:extLst>
                    <a:ext uri="{9D8B030D-6E8A-4147-A177-3AD203B41FA5}">
                      <a16:colId xmlns:a16="http://schemas.microsoft.com/office/drawing/2014/main" val="2185312788"/>
                    </a:ext>
                  </a:extLst>
                </a:gridCol>
                <a:gridCol w="1050242">
                  <a:extLst>
                    <a:ext uri="{9D8B030D-6E8A-4147-A177-3AD203B41FA5}">
                      <a16:colId xmlns:a16="http://schemas.microsoft.com/office/drawing/2014/main" val="434561124"/>
                    </a:ext>
                  </a:extLst>
                </a:gridCol>
                <a:gridCol w="648073">
                  <a:extLst>
                    <a:ext uri="{9D8B030D-6E8A-4147-A177-3AD203B41FA5}">
                      <a16:colId xmlns:a16="http://schemas.microsoft.com/office/drawing/2014/main" val="239300588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Bežné skladovanie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1,00E-05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rok</a:t>
                      </a:r>
                      <a:r>
                        <a:rPr lang="sk-SK" sz="1600" baseline="30000">
                          <a:effectLst/>
                        </a:rPr>
                        <a:t>-1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036154394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Uloženie vo vozidle v mieste skladovania (návoz/vývoz)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1,00E-04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rok</a:t>
                      </a:r>
                      <a:r>
                        <a:rPr lang="sk-SK" sz="1600" baseline="30000">
                          <a:effectLst/>
                        </a:rPr>
                        <a:t>-1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613380571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Práca s muníciou v dielni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1,00E-03</a:t>
                      </a:r>
                      <a:endParaRPr lang="sk-SK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rok</a:t>
                      </a:r>
                      <a:r>
                        <a:rPr lang="sk-SK" sz="1600" baseline="30000" dirty="0">
                          <a:effectLst/>
                        </a:rPr>
                        <a:t>-1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514265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B7572491-1C08-4763-876F-41198AA2F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5</a:t>
            </a:fld>
            <a:endParaRPr lang="sk-SK"/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id="{582E2579-9BF4-4AFC-9DE0-F73003D5F99F}"/>
              </a:ext>
            </a:extLst>
          </p:cNvPr>
          <p:cNvSpPr/>
          <p:nvPr/>
        </p:nvSpPr>
        <p:spPr>
          <a:xfrm>
            <a:off x="683568" y="548680"/>
            <a:ext cx="3024336" cy="456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0000"/>
            </a:pPr>
            <a:r>
              <a:rPr lang="sk-SK" sz="2400" b="1" dirty="0"/>
              <a:t>Nomenklatúra</a:t>
            </a:r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3AD19863-683F-457B-B772-CE3AD6E30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234856"/>
              </p:ext>
            </p:extLst>
          </p:nvPr>
        </p:nvGraphicFramePr>
        <p:xfrm>
          <a:off x="755576" y="1268760"/>
          <a:ext cx="7373440" cy="423585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671532">
                  <a:extLst>
                    <a:ext uri="{9D8B030D-6E8A-4147-A177-3AD203B41FA5}">
                      <a16:colId xmlns:a16="http://schemas.microsoft.com/office/drawing/2014/main" val="3077617076"/>
                    </a:ext>
                  </a:extLst>
                </a:gridCol>
                <a:gridCol w="6701908">
                  <a:extLst>
                    <a:ext uri="{9D8B030D-6E8A-4147-A177-3AD203B41FA5}">
                      <a16:colId xmlns:a16="http://schemas.microsoft.com/office/drawing/2014/main" val="2486346906"/>
                    </a:ext>
                  </a:extLst>
                </a:gridCol>
              </a:tblGrid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α</a:t>
                      </a:r>
                      <a:r>
                        <a:rPr lang="sk-SK" sz="1800" baseline="-25000">
                          <a:effectLst/>
                        </a:rPr>
                        <a:t>m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Hmotnostný TNT ekvivalent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7877176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FF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Faktor úmrtnosti (Fatality factor)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3602667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QD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Stupeň ochrany (Quantity distance)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0239636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P</a:t>
                      </a:r>
                      <a:r>
                        <a:rPr lang="sk-SK" sz="1800" baseline="-25000">
                          <a:effectLst/>
                        </a:rPr>
                        <a:t>s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Dopadajúci tlak pri výbuchu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8759611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I</a:t>
                      </a:r>
                      <a:r>
                        <a:rPr lang="sk-SK" sz="1800" baseline="-25000">
                          <a:effectLst/>
                        </a:rPr>
                        <a:t>s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Dopadajúci impulz pri výbuchu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7018653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P</a:t>
                      </a:r>
                      <a:r>
                        <a:rPr lang="sk-SK" sz="1800" baseline="-25000">
                          <a:effectLst/>
                        </a:rPr>
                        <a:t>r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Odrazený tlak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0597235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I</a:t>
                      </a:r>
                      <a:r>
                        <a:rPr lang="sk-SK" sz="1800" baseline="-25000">
                          <a:effectLst/>
                        </a:rPr>
                        <a:t>r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Odrazený impulz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7342885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t</a:t>
                      </a:r>
                      <a:r>
                        <a:rPr lang="sk-SK" sz="1800" baseline="-25000">
                          <a:effectLst/>
                        </a:rPr>
                        <a:t>a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Čas príchodu tlakovej vlny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8579761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V</a:t>
                      </a:r>
                      <a:r>
                        <a:rPr lang="sk-SK" sz="1800" baseline="-25000">
                          <a:effectLst/>
                        </a:rPr>
                        <a:t>sf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Rýchlosť čela tlakovej vlny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9962639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t</a:t>
                      </a:r>
                      <a:r>
                        <a:rPr lang="sk-SK" sz="1800" baseline="-25000">
                          <a:effectLst/>
                        </a:rPr>
                        <a:t>d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Trvanie pretlakovej fázy výbuchu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334749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NEQ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Čistá hmotnosť výbušniny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34900"/>
                  </a:ext>
                </a:extLst>
              </a:tr>
              <a:tr h="352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>
                          <a:effectLst/>
                        </a:rPr>
                        <a:t>Z</a:t>
                      </a:r>
                      <a:endParaRPr lang="sk-S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1800" dirty="0">
                          <a:effectLst/>
                        </a:rPr>
                        <a:t>Korigovaná vzdialenosť</a:t>
                      </a:r>
                      <a:endParaRPr lang="sk-S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630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79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6</a:t>
            </a:fld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obsahu 5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714356"/>
                <a:ext cx="7467600" cy="57595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sk-SK" b="1" dirty="0"/>
                  <a:t>Výpočet parametrov výbuchu podľa AASTP-1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r>
                  <a:rPr lang="sk-SK" dirty="0"/>
                  <a:t>Pomocou rovníc </a:t>
                </a:r>
                <a:r>
                  <a:rPr lang="sk-SK" dirty="0" err="1"/>
                  <a:t>Kingeryho</a:t>
                </a:r>
                <a:r>
                  <a:rPr lang="sk-SK" dirty="0"/>
                  <a:t> a </a:t>
                </a:r>
                <a:r>
                  <a:rPr lang="sk-SK" dirty="0" err="1"/>
                  <a:t>Bulmasha</a:t>
                </a:r>
                <a:r>
                  <a:rPr lang="sk-SK" dirty="0"/>
                  <a:t> [2, 3]: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sk-SK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func>
                    </m:oMath>
                  </m:oMathPara>
                </a14:m>
                <a:endParaRPr lang="sk-SK" dirty="0"/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sk-SK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func>
                    </m:oMath>
                  </m:oMathPara>
                </a14:m>
                <a:endParaRPr lang="sk-SK" dirty="0"/>
              </a:p>
              <a:p>
                <a:pPr marL="0" indent="0">
                  <a:buNone/>
                </a:pPr>
                <a:r>
                  <a:rPr lang="sk-SK" dirty="0"/>
                  <a:t>v ktorých</a:t>
                </a:r>
              </a:p>
              <a:p>
                <a:pPr marL="0" indent="0">
                  <a:buNone/>
                </a:pPr>
                <a:endParaRPr lang="sk-SK" dirty="0"/>
              </a:p>
            </p:txBody>
          </p:sp>
        </mc:Choice>
        <mc:Fallback xmlns="">
          <p:sp>
            <p:nvSpPr>
              <p:cNvPr id="6" name="Zástupný symbol obsah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714356"/>
                <a:ext cx="7467600" cy="5759596"/>
              </a:xfrm>
              <a:blipFill>
                <a:blip r:embed="rId2"/>
                <a:stretch>
                  <a:fillRect l="-1224" t="-84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uľka 1">
            <a:extLst>
              <a:ext uri="{FF2B5EF4-FFF2-40B4-BE49-F238E27FC236}">
                <a16:creationId xmlns:a16="http://schemas.microsoft.com/office/drawing/2014/main" id="{FAF7357A-3D32-4973-9132-446BFAC0C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311551"/>
              </p:ext>
            </p:extLst>
          </p:nvPr>
        </p:nvGraphicFramePr>
        <p:xfrm>
          <a:off x="683568" y="4797153"/>
          <a:ext cx="7344816" cy="122413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3172755346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val="199829067"/>
                    </a:ext>
                  </a:extLst>
                </a:gridCol>
              </a:tblGrid>
              <a:tr h="5155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200">
                          <a:effectLst/>
                        </a:rPr>
                        <a:t>a, b, c </a:t>
                      </a:r>
                      <a:endParaRPr lang="sk-SK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sk-SK" sz="2200" dirty="0">
                          <a:effectLst/>
                        </a:rPr>
                        <a:t>sú konštanty uvedené v Tab. 1,</a:t>
                      </a:r>
                      <a:endParaRPr lang="sk-SK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061842"/>
                  </a:ext>
                </a:extLst>
              </a:tr>
              <a:tr h="7085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200">
                          <a:effectLst/>
                        </a:rPr>
                        <a:t>Φ</a:t>
                      </a:r>
                      <a:endParaRPr lang="sk-SK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sk-SK" sz="2200" dirty="0">
                          <a:effectLst/>
                        </a:rPr>
                        <a:t>predstavuje jeden z parametrov uvedených v Tab. 1.</a:t>
                      </a:r>
                      <a:endParaRPr lang="sk-SK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21484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29A04943-AC44-4848-A6F8-42E022B0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7</a:t>
            </a:fld>
            <a:endParaRPr lang="sk-SK"/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C044ED12-B79A-4988-A93E-8D7506239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659687"/>
              </p:ext>
            </p:extLst>
          </p:nvPr>
        </p:nvGraphicFramePr>
        <p:xfrm>
          <a:off x="863587" y="764704"/>
          <a:ext cx="7416825" cy="591118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92520">
                  <a:extLst>
                    <a:ext uri="{9D8B030D-6E8A-4147-A177-3AD203B41FA5}">
                      <a16:colId xmlns:a16="http://schemas.microsoft.com/office/drawing/2014/main" val="373284653"/>
                    </a:ext>
                  </a:extLst>
                </a:gridCol>
                <a:gridCol w="1092520">
                  <a:extLst>
                    <a:ext uri="{9D8B030D-6E8A-4147-A177-3AD203B41FA5}">
                      <a16:colId xmlns:a16="http://schemas.microsoft.com/office/drawing/2014/main" val="3207475065"/>
                    </a:ext>
                  </a:extLst>
                </a:gridCol>
                <a:gridCol w="1046357">
                  <a:extLst>
                    <a:ext uri="{9D8B030D-6E8A-4147-A177-3AD203B41FA5}">
                      <a16:colId xmlns:a16="http://schemas.microsoft.com/office/drawing/2014/main" val="2182429185"/>
                    </a:ext>
                  </a:extLst>
                </a:gridCol>
                <a:gridCol w="1046357">
                  <a:extLst>
                    <a:ext uri="{9D8B030D-6E8A-4147-A177-3AD203B41FA5}">
                      <a16:colId xmlns:a16="http://schemas.microsoft.com/office/drawing/2014/main" val="297700765"/>
                    </a:ext>
                  </a:extLst>
                </a:gridCol>
                <a:gridCol w="1046357">
                  <a:extLst>
                    <a:ext uri="{9D8B030D-6E8A-4147-A177-3AD203B41FA5}">
                      <a16:colId xmlns:a16="http://schemas.microsoft.com/office/drawing/2014/main" val="293395699"/>
                    </a:ext>
                  </a:extLst>
                </a:gridCol>
                <a:gridCol w="1046357">
                  <a:extLst>
                    <a:ext uri="{9D8B030D-6E8A-4147-A177-3AD203B41FA5}">
                      <a16:colId xmlns:a16="http://schemas.microsoft.com/office/drawing/2014/main" val="2012435955"/>
                    </a:ext>
                  </a:extLst>
                </a:gridCol>
                <a:gridCol w="1046357">
                  <a:extLst>
                    <a:ext uri="{9D8B030D-6E8A-4147-A177-3AD203B41FA5}">
                      <a16:colId xmlns:a16="http://schemas.microsoft.com/office/drawing/2014/main" val="2555282467"/>
                    </a:ext>
                  </a:extLst>
                </a:gridCol>
              </a:tblGrid>
              <a:tr h="29305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Konštanta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 dirty="0">
                          <a:effectLst/>
                        </a:rPr>
                        <a:t>Parameter</a:t>
                      </a:r>
                      <a:endParaRPr lang="sk-SK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10487"/>
                  </a:ext>
                </a:extLst>
              </a:tr>
              <a:tr h="293058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P</a:t>
                      </a:r>
                      <a:r>
                        <a:rPr lang="sk-SK" sz="1000" baseline="-25000">
                          <a:effectLst/>
                        </a:rPr>
                        <a:t>s</a:t>
                      </a:r>
                      <a:r>
                        <a:rPr lang="sk-SK" sz="1000">
                          <a:effectLst/>
                        </a:rPr>
                        <a:t> [kPa]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P</a:t>
                      </a:r>
                      <a:r>
                        <a:rPr lang="sk-SK" sz="1000" baseline="-25000">
                          <a:effectLst/>
                        </a:rPr>
                        <a:t>r</a:t>
                      </a:r>
                      <a:r>
                        <a:rPr lang="sk-SK" sz="1000">
                          <a:effectLst/>
                        </a:rPr>
                        <a:t> [kPa]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t</a:t>
                      </a:r>
                      <a:r>
                        <a:rPr lang="sk-SK" sz="1000" baseline="-25000">
                          <a:effectLst/>
                        </a:rPr>
                        <a:t>a</a:t>
                      </a:r>
                      <a:r>
                        <a:rPr lang="sk-SK" sz="1000">
                          <a:effectLst/>
                        </a:rPr>
                        <a:t> [ms]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V</a:t>
                      </a:r>
                      <a:r>
                        <a:rPr lang="sk-SK" sz="1000" baseline="-25000">
                          <a:effectLst/>
                        </a:rPr>
                        <a:t>sf</a:t>
                      </a:r>
                      <a:r>
                        <a:rPr lang="sk-SK" sz="1000">
                          <a:effectLst/>
                        </a:rPr>
                        <a:t> [m/s]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I [kPa.ms]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I</a:t>
                      </a:r>
                      <a:r>
                        <a:rPr lang="sk-SK" sz="1000" baseline="-25000">
                          <a:effectLst/>
                        </a:rPr>
                        <a:t>r</a:t>
                      </a:r>
                      <a:r>
                        <a:rPr lang="sk-SK" sz="1000">
                          <a:effectLst/>
                        </a:rPr>
                        <a:t> [kPa.ms]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3195440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 dirty="0">
                          <a:effectLst/>
                        </a:rPr>
                        <a:t>a</a:t>
                      </a:r>
                      <a:endParaRPr lang="sk-SK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-0,214362789151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-0,246573226580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-0,202425716178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-0,202425716178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-1,947088467470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-0,246208804814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00691584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b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1,350342499930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1,366377192290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1,377842236350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1,377842236350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2,406977454060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1,334220498540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11763564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2,780769165770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3,402832175810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-0,059163428805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-0,066210728540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1,672816458630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2,705880581030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158261224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1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-1,695898874100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-2,210308705970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1,357064962580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-0,698029762594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-0,384519026965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 dirty="0">
                          <a:effectLst/>
                        </a:rPr>
                        <a:t>-0,949516092853</a:t>
                      </a:r>
                      <a:endParaRPr lang="sk-SK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257019193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2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-0,154159376846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-0,218536586295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0,052492798645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0,158916781906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-0,026081670630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0,112136118689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45794300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3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0,514060730593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0,895319589372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-0,196563954086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0,443812098136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0,005957987538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-0,025065918329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15872504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0,098853436527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0,249890097750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-0,060177005229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-0,113402023921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0,014544526107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62595354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5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-0,293912623038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-0,569249436807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0,069636027098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-0,369887075049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-0,006632893347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800387189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6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-0,026811234502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-0,117916823830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0,021529749009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0,129230567449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-0,002841893272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627545455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7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0,109097496421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0,224131161411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-0,016165893079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0,198579811970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0,001364481623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281171575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0,001628467563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0,024562025938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-0,002325319703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-0,086763621740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90851210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-0,021463103024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-0,045511600269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0,001477520675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-0,062039190014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496295350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10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0,000145672338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-0,001909307389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0,030748292657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55901167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11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0,001678477523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0,003614711934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0,010265723441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422265990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12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-0,005465332508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059286669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13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-0,000693180974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936965853"/>
                  </a:ext>
                </a:extLst>
              </a:tr>
              <a:tr h="293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c</a:t>
                      </a:r>
                      <a:r>
                        <a:rPr lang="sk-SK" sz="1000" baseline="-25000">
                          <a:effectLst/>
                        </a:rPr>
                        <a:t>14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0,000384749492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>
                          <a:effectLst/>
                        </a:rPr>
                        <a:t>-</a:t>
                      </a:r>
                      <a:endParaRPr lang="sk-SK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000" dirty="0">
                          <a:effectLst/>
                        </a:rPr>
                        <a:t>-</a:t>
                      </a:r>
                      <a:endParaRPr lang="sk-SK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70802963"/>
                  </a:ext>
                </a:extLst>
              </a:tr>
            </a:tbl>
          </a:graphicData>
        </a:graphic>
      </p:graphicFrame>
      <p:sp>
        <p:nvSpPr>
          <p:cNvPr id="4" name="Obdĺžnik 3">
            <a:extLst>
              <a:ext uri="{FF2B5EF4-FFF2-40B4-BE49-F238E27FC236}">
                <a16:creationId xmlns:a16="http://schemas.microsoft.com/office/drawing/2014/main" id="{7A597B71-2EF6-4FFE-AE53-31FC7ECBA4DC}"/>
              </a:ext>
            </a:extLst>
          </p:cNvPr>
          <p:cNvSpPr/>
          <p:nvPr/>
        </p:nvSpPr>
        <p:spPr>
          <a:xfrm>
            <a:off x="755576" y="404664"/>
            <a:ext cx="7776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Tab. 1: Konštanty pre výpočet parametrov výbuchu pomocou rovníc </a:t>
            </a:r>
            <a:r>
              <a:rPr lang="sk-SK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Kingery&amp;Bulmash</a:t>
            </a:r>
            <a:r>
              <a:rPr lang="sk-SK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[2, 3]</a:t>
            </a:r>
            <a:endParaRPr lang="sk-SK" sz="1400" b="1" dirty="0"/>
          </a:p>
        </p:txBody>
      </p:sp>
    </p:spTree>
    <p:extLst>
      <p:ext uri="{BB962C8B-B14F-4D97-AF65-F5344CB8AC3E}">
        <p14:creationId xmlns:p14="http://schemas.microsoft.com/office/powerpoint/2010/main" val="2447418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859216" cy="5328592"/>
          </a:xfrm>
        </p:spPr>
        <p:txBody>
          <a:bodyPr/>
          <a:lstStyle/>
          <a:p>
            <a:pPr marL="0" indent="0">
              <a:buNone/>
            </a:pPr>
            <a:r>
              <a:rPr lang="sk-SK" b="1" dirty="0"/>
              <a:t>Tepelné účinky výbuchu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Tepelné účinky sú spravidla spojené s ohnivou guľou (fireball) vytváranou výbuchom. Okrem fireballu môžu vznikať žeravé ohorky, ktorých rozmetanie výbuchom do okolia môže spôsobiť druhotné požiare.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Výpočet parametrov fireballu a generovaného tepelného toku sa realizuje pomocou rovníc uvedených v AASTP-1 [3].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1688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B43A7EEE-E18B-4554-A071-92C1000AB8E7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61416" y="908720"/>
                <a:ext cx="7467600" cy="468052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sk-SK" dirty="0"/>
                  <a:t>Maximálny polomer fireballu nad zemským povrchom: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sk-SK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sk-SK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</a:rPr>
                      <m:t>=2,8∙</m:t>
                    </m:r>
                    <m:sSup>
                      <m:sSup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𝑁𝐸𝑄</m:t>
                        </m:r>
                      </m:e>
                      <m:sup>
                        <m:r>
                          <a:rPr lang="sk-SK" i="1">
                            <a:latin typeface="Cambria Math" panose="02040503050406030204" pitchFamily="18" charset="0"/>
                          </a:rPr>
                          <m:t>0,28</m:t>
                        </m:r>
                      </m:sup>
                    </m:sSup>
                  </m:oMath>
                </a14:m>
                <a:r>
                  <a:rPr lang="sk-SK" dirty="0"/>
                  <a:t> [m]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r>
                  <a:rPr lang="sk-SK" dirty="0"/>
                  <a:t>Maximálny polomer fireballu na zemskom povrchu: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sk-SK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sk-SK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</a:rPr>
                      <m:t>=0,45∙</m:t>
                    </m:r>
                    <m:sSup>
                      <m:sSup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𝑁𝐸𝑄</m:t>
                        </m:r>
                      </m:e>
                      <m:sup>
                        <m:r>
                          <a:rPr lang="sk-SK" i="1">
                            <a:latin typeface="Cambria Math" panose="02040503050406030204" pitchFamily="18" charset="0"/>
                          </a:rPr>
                          <m:t>0,44</m:t>
                        </m:r>
                      </m:sup>
                    </m:sSup>
                  </m:oMath>
                </a14:m>
                <a:r>
                  <a:rPr lang="sk-SK" dirty="0"/>
                  <a:t> [m]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r>
                  <a:rPr lang="sk-SK" dirty="0"/>
                  <a:t>Trvanie fireballu: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𝑓𝑏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</a:rPr>
                      <m:t>=0,93∙</m:t>
                    </m:r>
                    <m:sSup>
                      <m:sSup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𝑁𝐸𝑄</m:t>
                        </m:r>
                      </m:e>
                      <m:sup>
                        <m:r>
                          <a:rPr lang="sk-SK" i="1">
                            <a:latin typeface="Cambria Math" panose="02040503050406030204" pitchFamily="18" charset="0"/>
                          </a:rPr>
                          <m:t>0,21</m:t>
                        </m:r>
                      </m:sup>
                    </m:sSup>
                  </m:oMath>
                </a14:m>
                <a:r>
                  <a:rPr lang="sk-SK" dirty="0"/>
                  <a:t> [s]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endParaRPr lang="sk-SK" dirty="0"/>
              </a:p>
            </p:txBody>
          </p:sp>
        </mc:Choice>
        <mc:Fallback xmlns="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B43A7EEE-E18B-4554-A071-92C1000AB8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61416" y="908720"/>
                <a:ext cx="7467600" cy="4680520"/>
              </a:xfrm>
              <a:blipFill>
                <a:blip r:embed="rId2"/>
                <a:stretch>
                  <a:fillRect l="-1306" t="-1042" r="-81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C9FA95B7-A5B7-448A-A443-57DDB6D8E3C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520919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Arkád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</TotalTime>
  <Words>1033</Words>
  <Application>Microsoft Office PowerPoint</Application>
  <PresentationFormat>Prezentácia na obrazovke (4:3)</PresentationFormat>
  <Paragraphs>336</Paragraphs>
  <Slides>14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Century Schoolbook</vt:lpstr>
      <vt:lpstr>Wingdings</vt:lpstr>
      <vt:lpstr>Wingdings 2</vt:lpstr>
      <vt:lpstr>Arkáda</vt:lpstr>
      <vt:lpstr>Posúdenie rizík (postupy, výpočty) Vybrané aspekty výpočtu dosahu dôsledkov ZPH </vt:lpstr>
      <vt:lpstr>Scenáre pre výbušniny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Vybraná problematika výpočtu dosahu dôsledkov ZPH</dc:title>
  <dc:creator>Laco</dc:creator>
  <cp:lastModifiedBy>Ing. Ladislav Čáky</cp:lastModifiedBy>
  <cp:revision>98</cp:revision>
  <dcterms:created xsi:type="dcterms:W3CDTF">2007-11-26T09:20:14Z</dcterms:created>
  <dcterms:modified xsi:type="dcterms:W3CDTF">2021-02-14T08:10:14Z</dcterms:modified>
</cp:coreProperties>
</file>