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307" r:id="rId11"/>
    <p:sldId id="276" r:id="rId12"/>
    <p:sldId id="275" r:id="rId13"/>
    <p:sldId id="278" r:id="rId14"/>
    <p:sldId id="279" r:id="rId15"/>
    <p:sldId id="280" r:id="rId16"/>
    <p:sldId id="281" r:id="rId17"/>
    <p:sldId id="308" r:id="rId18"/>
    <p:sldId id="309" r:id="rId19"/>
    <p:sldId id="300" r:id="rId20"/>
    <p:sldId id="301" r:id="rId21"/>
    <p:sldId id="302" r:id="rId22"/>
    <p:sldId id="303" r:id="rId23"/>
    <p:sldId id="304" r:id="rId24"/>
    <p:sldId id="306" r:id="rId25"/>
    <p:sldId id="282" r:id="rId2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B80A07D2-63AE-487F-B3D3-3723D2C1DAEF}"/>
    <pc:docChg chg="modSld">
      <pc:chgData name="Ing. Ladislav Čáky" userId="41cafd5f-52f2-4666-9df2-a1bef462ba2d" providerId="ADAL" clId="{B80A07D2-63AE-487F-B3D3-3723D2C1DAEF}" dt="2021-02-14T08:03:25.790" v="12" actId="20577"/>
      <pc:docMkLst>
        <pc:docMk/>
      </pc:docMkLst>
      <pc:sldChg chg="modSp mod">
        <pc:chgData name="Ing. Ladislav Čáky" userId="41cafd5f-52f2-4666-9df2-a1bef462ba2d" providerId="ADAL" clId="{B80A07D2-63AE-487F-B3D3-3723D2C1DAEF}" dt="2021-02-14T08:03:25.790" v="12" actId="20577"/>
        <pc:sldMkLst>
          <pc:docMk/>
          <pc:sldMk cId="0" sldId="256"/>
        </pc:sldMkLst>
        <pc:spChg chg="mod">
          <ac:chgData name="Ing. Ladislav Čáky" userId="41cafd5f-52f2-4666-9df2-a1bef462ba2d" providerId="ADAL" clId="{B80A07D2-63AE-487F-B3D3-3723D2C1DAEF}" dt="2021-02-14T08:03:25.790" v="12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D8B68-4A53-4BEB-8601-BBD9BD076666}" type="datetimeFigureOut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C733B-72E6-4DBD-96AA-90FF98471A1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541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C733B-72E6-4DBD-96AA-90FF98471A1D}" type="slidenum">
              <a:rPr lang="sk-SK" smtClean="0"/>
              <a:pPr/>
              <a:t>1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2B05EE-4F0D-4E14-B4E6-BCD20612E08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BAA0-53D3-4C28-9E98-77F74C3396B6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913A-60FF-44BB-8BF2-B35804CD033E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B1160-28FF-4F12-937D-13B15E0BB08C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97A0D2-2D17-4820-8E82-B62EE8FC664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5920-38FC-456B-890F-3A524A178813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05F2-1166-4448-BFFE-462B2D39124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534007-7479-4852-BAF8-EF916FF3FEB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A898-872B-43EB-B099-0382BE59210B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2CA33F-48E4-496E-B140-84CC467233F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2D333-DEE8-4C75-90A3-9DFECE0057C9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0AC36F-1DF6-48FE-BA66-07D787CA601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package" Target="../embeddings/Microsoft_Word_Document3.doc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85918" y="571480"/>
            <a:ext cx="7000924" cy="1500198"/>
          </a:xfrm>
        </p:spPr>
        <p:txBody>
          <a:bodyPr>
            <a:normAutofit fontScale="90000"/>
          </a:bodyPr>
          <a:lstStyle/>
          <a:p>
            <a:r>
              <a:rPr lang="sk-SK" dirty="0"/>
              <a:t>Posúdenie rizík (postupy, výpočty)</a:t>
            </a:r>
            <a:br>
              <a:rPr lang="sk-SK" dirty="0"/>
            </a:br>
            <a:r>
              <a:rPr lang="sk-SK" dirty="0"/>
              <a:t>Vybrané aspekty výpočtu dosahu dôsledkov ZPH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/>
          <a:lstStyle/>
          <a:p>
            <a:r>
              <a:rPr lang="sk-SK" dirty="0">
                <a:latin typeface="Century Schoolbook" pitchFamily="18" charset="0"/>
              </a:rPr>
              <a:t>Kurz prípravy špecialistov na prevenciu ZPH</a:t>
            </a:r>
          </a:p>
          <a:p>
            <a:r>
              <a:rPr lang="sk-SK" dirty="0">
                <a:latin typeface="Century Schoolbook" pitchFamily="18" charset="0"/>
              </a:rPr>
              <a:t>TU Košice, február 2021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2000232" y="5857892"/>
            <a:ext cx="6929486" cy="857256"/>
          </a:xfrm>
        </p:spPr>
        <p:txBody>
          <a:bodyPr/>
          <a:lstStyle/>
          <a:p>
            <a:pPr hangingPunct="0">
              <a:spcBef>
                <a:spcPts val="600"/>
              </a:spcBef>
            </a:pP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Ing. Ladislav </a:t>
            </a:r>
            <a:r>
              <a:rPr lang="sk-SK" sz="1000" b="1" dirty="0" err="1">
                <a:solidFill>
                  <a:schemeClr val="tx2"/>
                </a:solidFill>
                <a:cs typeface="Arial" pitchFamily="34" charset="0"/>
              </a:rPr>
              <a:t>Čáky</a:t>
            </a: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 - 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EHP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Environmentálny </a:t>
            </a:r>
            <a:r>
              <a:rPr lang="sk-SK" sz="1000" b="1" cap="all" dirty="0" err="1">
                <a:solidFill>
                  <a:schemeClr val="tx2"/>
                </a:solidFill>
                <a:cs typeface="Arial" pitchFamily="34" charset="0"/>
              </a:rPr>
              <a:t>manaŽment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, prevencia závažných priemyselných havárií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Zohľadnenie zmeny rýchlosti úniku NL v čase pri modelovaní disperzie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Keďže veľkosť mláky, a s tým aj výpar sa v priebehu času mení (podľa predchádzajúceho textu), pre určenie konečnej rýchlosti úniku látky do okolitého prostredia v súlade s postupom podľa CPR 18 možno použiť metódu 5 časových segmentov, z ktorých trvanie každého  zodpovedá uvoľneniu 1/5 podielu z celkového množstva šíreného do okolitého prostredia. 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1141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000" dirty="0"/>
              <a:t>Aproximácia časovo premenného úniku na päť časových segmentov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11</a:t>
            </a:fld>
            <a:endParaRPr lang="sk-SK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466" y="1571612"/>
            <a:ext cx="749043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Pre modelovanie disperzie  toxických látok podmienky úniku zodpovedajú podmienkam druhého časového segmentu. To znamená, že rýchlosť úniku </a:t>
            </a:r>
            <a:r>
              <a:rPr lang="sk-SK" sz="2200" i="1" dirty="0" err="1"/>
              <a:t>q</a:t>
            </a:r>
            <a:r>
              <a:rPr lang="sk-SK" sz="2200" i="1" baseline="-25000" dirty="0" err="1"/>
              <a:t>disp</a:t>
            </a:r>
            <a:r>
              <a:rPr lang="sk-SK" sz="2200" dirty="0"/>
              <a:t> zodpovedá 20% celkového množstva látky šírenej do prostredia </a:t>
            </a:r>
            <a:r>
              <a:rPr lang="sk-SK" sz="2200" i="1" dirty="0" err="1"/>
              <a:t>m</a:t>
            </a:r>
            <a:r>
              <a:rPr lang="sk-SK" sz="2200" i="1" baseline="-25000" dirty="0" err="1"/>
              <a:t>g,tot</a:t>
            </a:r>
            <a:r>
              <a:rPr lang="sk-SK" sz="2200" baseline="-25000" dirty="0"/>
              <a:t> </a:t>
            </a:r>
            <a:r>
              <a:rPr lang="sk-SK" sz="2200" dirty="0"/>
              <a:t>za čas </a:t>
            </a:r>
            <a:r>
              <a:rPr lang="sk-SK" sz="2200" i="1" dirty="0"/>
              <a:t>t</a:t>
            </a:r>
            <a:r>
              <a:rPr lang="sk-SK" sz="2200" i="1" baseline="-25000" dirty="0"/>
              <a:t>disp2</a:t>
            </a:r>
            <a:r>
              <a:rPr lang="sk-SK" sz="2200" dirty="0"/>
              <a:t> potrebný na uvoľnenie druhých 20% podľa vzťahu:</a:t>
            </a:r>
          </a:p>
          <a:p>
            <a:pPr marL="0" indent="0">
              <a:buNone/>
            </a:pPr>
            <a:r>
              <a:rPr lang="sk-SK" sz="2200" dirty="0"/>
              <a:t>					[kg.s</a:t>
            </a:r>
            <a:r>
              <a:rPr lang="sk-SK" sz="2200" baseline="30000" dirty="0"/>
              <a:t>-1</a:t>
            </a:r>
            <a:r>
              <a:rPr lang="sk-SK" sz="2200" dirty="0"/>
              <a:t>]		(7)</a:t>
            </a:r>
          </a:p>
          <a:p>
            <a:pPr marL="0" indent="0">
              <a:buNone/>
            </a:pPr>
            <a:endParaRPr lang="sk-SK" sz="2200" dirty="0"/>
          </a:p>
          <a:p>
            <a:pPr marL="0" indent="0">
              <a:buNone/>
            </a:pPr>
            <a:r>
              <a:rPr lang="sk-SK" sz="2200" dirty="0"/>
              <a:t>Celkové trvanie úniku pre modelovanie </a:t>
            </a:r>
            <a:r>
              <a:rPr lang="sk-SK" sz="2200" i="1" dirty="0" err="1"/>
              <a:t>t</a:t>
            </a:r>
            <a:r>
              <a:rPr lang="sk-SK" sz="2200" i="1" baseline="-25000" dirty="0" err="1"/>
              <a:t>disp</a:t>
            </a:r>
            <a:r>
              <a:rPr lang="sk-SK" sz="2200" dirty="0"/>
              <a:t> zodpovedá celkovému množstvu látky šírenej do prostredia </a:t>
            </a:r>
            <a:r>
              <a:rPr lang="sk-SK" sz="2200" i="1" dirty="0" err="1"/>
              <a:t>m</a:t>
            </a:r>
            <a:r>
              <a:rPr lang="sk-SK" sz="2200" i="1" baseline="-25000" dirty="0" err="1"/>
              <a:t>g,tot</a:t>
            </a:r>
            <a:r>
              <a:rPr lang="sk-SK" sz="2200" dirty="0"/>
              <a:t> delenému rýchlosťou úniku </a:t>
            </a:r>
            <a:r>
              <a:rPr lang="sk-SK" sz="2200" i="1" dirty="0" err="1"/>
              <a:t>q</a:t>
            </a:r>
            <a:r>
              <a:rPr lang="sk-SK" sz="2200" i="1" baseline="-25000" dirty="0" err="1"/>
              <a:t>disp</a:t>
            </a:r>
            <a:r>
              <a:rPr lang="sk-SK" sz="2200" dirty="0"/>
              <a:t>:</a:t>
            </a:r>
          </a:p>
          <a:p>
            <a:pPr marL="0" indent="0">
              <a:buNone/>
            </a:pPr>
            <a:r>
              <a:rPr lang="sk-SK" sz="2200" dirty="0"/>
              <a:t>												[s]		(8)</a:t>
            </a:r>
          </a:p>
          <a:p>
            <a:pPr marL="0" indent="0">
              <a:buNone/>
            </a:pPr>
            <a:endParaRPr lang="sk-SK" sz="22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12</a:t>
            </a:fld>
            <a:endParaRPr lang="sk-SK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714348" y="2857496"/>
          <a:ext cx="3357586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372951" imgH="241583" progId="Equation.3">
                  <p:embed/>
                </p:oleObj>
              </mc:Choice>
              <mc:Fallback>
                <p:oleObj name="Rovnica" r:id="rId2" imgW="1372951" imgH="241583" progId="Equation.3">
                  <p:embed/>
                  <p:pic>
                    <p:nvPicPr>
                      <p:cNvPr id="317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2857496"/>
                        <a:ext cx="3357586" cy="5000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785786" y="5072074"/>
          <a:ext cx="3286148" cy="527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4" imgW="1070974" imgH="241583" progId="Equation.3">
                  <p:embed/>
                </p:oleObj>
              </mc:Choice>
              <mc:Fallback>
                <p:oleObj name="Rovnica" r:id="rId4" imgW="1070974" imgH="241583" progId="Equation.3">
                  <p:embed/>
                  <p:pic>
                    <p:nvPicPr>
                      <p:cNvPr id="317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5072074"/>
                        <a:ext cx="3286148" cy="527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/>
              <a:t>Rýchlosť úniku látky z budovy do okolitého prostredia (CPR 18)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Pre únik v budove podľa CPR 18 platia dve pravidlá:</a:t>
            </a:r>
          </a:p>
          <a:p>
            <a:pPr marL="273050" indent="-273050">
              <a:tabLst>
                <a:tab pos="95250" algn="l"/>
                <a:tab pos="273050" algn="l"/>
              </a:tabLst>
            </a:pPr>
            <a:r>
              <a:rPr lang="sk-SK" sz="2200" dirty="0"/>
              <a:t>v prípade, že budova nemá dostatočný vnútorný objem, aby priebežne pojala množstvo tvoriacej sa plynnej fázy, emisia do prostredia sa považuje za priamu emisiu, t.j. ako keby únik nebol v budove,</a:t>
            </a:r>
          </a:p>
          <a:p>
            <a:pPr marL="273050" indent="-273050"/>
            <a:r>
              <a:rPr lang="sk-SK" sz="2200" dirty="0"/>
              <a:t>v opačnom prípade je rýchlosť odvodená od trvania zdroja úniku a rýchlosti vetrania budovy, pričom sa zohľadňuje rýchlosť vetrania, charakter vetrania (prirodzené/nútené) a umiestnenie vetracích otvorov. </a:t>
            </a:r>
          </a:p>
          <a:p>
            <a:pPr marL="0" indent="0">
              <a:buNone/>
            </a:pPr>
            <a:endParaRPr lang="sk-SK" sz="22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13</a:t>
            </a:fld>
            <a:endParaRPr lang="sk-SK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Pre posúdenie objemu miestnosti </a:t>
            </a:r>
            <a:r>
              <a:rPr lang="sk-SK" sz="2200" i="1" dirty="0"/>
              <a:t>V</a:t>
            </a:r>
            <a:r>
              <a:rPr lang="sk-SK" sz="2200" i="1" baseline="-25000" dirty="0"/>
              <a:t>0</a:t>
            </a:r>
            <a:r>
              <a:rPr lang="sk-SK" sz="2200" dirty="0"/>
              <a:t> vo vzťahu k množstvu látky  uniknutej zo zariadenia </a:t>
            </a:r>
            <a:r>
              <a:rPr lang="sk-SK" sz="2200" i="1" dirty="0"/>
              <a:t>m</a:t>
            </a:r>
            <a:r>
              <a:rPr lang="sk-SK" sz="2200" i="1" baseline="-25000" dirty="0"/>
              <a:t>0</a:t>
            </a:r>
            <a:r>
              <a:rPr lang="sk-SK" sz="2200" dirty="0"/>
              <a:t> sa v prípade okamžitého úniku používa rozmerové kritérium </a:t>
            </a:r>
            <a:r>
              <a:rPr lang="sk-SK" sz="2200" i="1" dirty="0"/>
              <a:t>Φ</a:t>
            </a:r>
            <a:r>
              <a:rPr lang="sk-SK" sz="2200" dirty="0"/>
              <a:t> podľa [10]:</a:t>
            </a:r>
          </a:p>
          <a:p>
            <a:pPr marL="0" indent="0">
              <a:buNone/>
            </a:pPr>
            <a:endParaRPr lang="sk-SK" sz="2200" dirty="0"/>
          </a:p>
          <a:p>
            <a:pPr>
              <a:buNone/>
            </a:pPr>
            <a:r>
              <a:rPr lang="sk-SK" sz="2200" dirty="0"/>
              <a:t>					[m</a:t>
            </a:r>
            <a:r>
              <a:rPr lang="sk-SK" sz="2200" baseline="30000" dirty="0"/>
              <a:t>3</a:t>
            </a:r>
            <a:r>
              <a:rPr lang="sk-SK" sz="2200" dirty="0"/>
              <a:t>.kg</a:t>
            </a:r>
            <a:r>
              <a:rPr lang="sk-SK" sz="2200" baseline="30000" dirty="0"/>
              <a:t>-1</a:t>
            </a:r>
            <a:r>
              <a:rPr lang="sk-SK" sz="2200" dirty="0"/>
              <a:t>]	(9),</a:t>
            </a:r>
          </a:p>
          <a:p>
            <a:endParaRPr lang="sk-SK" sz="2200" dirty="0"/>
          </a:p>
          <a:p>
            <a:pPr marL="0" indent="0">
              <a:buNone/>
            </a:pPr>
            <a:r>
              <a:rPr lang="sk-SK" sz="2200" dirty="0"/>
              <a:t>pričom pri hodnotách </a:t>
            </a:r>
            <a:r>
              <a:rPr lang="sk-SK" sz="2200" i="1" dirty="0"/>
              <a:t>Φ</a:t>
            </a:r>
            <a:r>
              <a:rPr lang="sk-SK" sz="2200" dirty="0"/>
              <a:t> &gt; 0,3 sa predpokladá, že miestnosť, resp. budova absorbuje prípadné tlakové efekty pri úniku a pojme množstvo tvoriacej sa plynnej fázy.</a:t>
            </a:r>
          </a:p>
          <a:p>
            <a:endParaRPr lang="sk-SK" sz="22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14</a:t>
            </a:fld>
            <a:endParaRPr lang="sk-SK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2027228" y="2214554"/>
          <a:ext cx="125888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723600" imgH="279360" progId="Equation.3">
                  <p:embed/>
                </p:oleObj>
              </mc:Choice>
              <mc:Fallback>
                <p:oleObj name="Rovnica" r:id="rId2" imgW="723600" imgH="279360" progId="Equation.3">
                  <p:embed/>
                  <p:pic>
                    <p:nvPicPr>
                      <p:cNvPr id="1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228" y="2214554"/>
                        <a:ext cx="1258888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V prípade prirodzeného vetrania pomocou vetracích otvorov je hnacou silou výmeny vzduchu v miestnosti rozdiel tlakov </a:t>
            </a:r>
            <a:r>
              <a:rPr lang="sk-SK" sz="2200" i="1" dirty="0" err="1"/>
              <a:t>Δp</a:t>
            </a:r>
            <a:r>
              <a:rPr lang="sk-SK" sz="2200" dirty="0"/>
              <a:t> spôsobený rozdielnymi hustotami vzduchu v dôsledku rozdielnych teplôt medzi vnútorným a vonkajším prostredím podľa rovnice: </a:t>
            </a:r>
          </a:p>
          <a:p>
            <a:pPr marL="0" indent="0">
              <a:buNone/>
            </a:pPr>
            <a:endParaRPr lang="sk-SK" sz="2200" dirty="0"/>
          </a:p>
          <a:p>
            <a:pPr marL="0" indent="0">
              <a:buNone/>
            </a:pPr>
            <a:r>
              <a:rPr lang="sk-SK" sz="2200" dirty="0"/>
              <a:t>				[</a:t>
            </a:r>
            <a:r>
              <a:rPr lang="sk-SK" sz="2200" dirty="0" err="1"/>
              <a:t>Pa</a:t>
            </a:r>
            <a:r>
              <a:rPr lang="sk-SK" sz="2200" dirty="0"/>
              <a:t>]	(10),</a:t>
            </a:r>
          </a:p>
          <a:p>
            <a:pPr marL="0" indent="0">
              <a:buNone/>
            </a:pPr>
            <a:endParaRPr lang="sk-SK" sz="2200" dirty="0"/>
          </a:p>
          <a:p>
            <a:pPr marL="0" indent="0">
              <a:buNone/>
            </a:pPr>
            <a:r>
              <a:rPr lang="sk-SK" sz="2200" dirty="0"/>
              <a:t>kde:</a:t>
            </a:r>
          </a:p>
          <a:p>
            <a:pPr marL="0" indent="0">
              <a:buNone/>
              <a:tabLst>
                <a:tab pos="627063" algn="l"/>
              </a:tabLst>
            </a:pPr>
            <a:r>
              <a:rPr lang="el-GR" sz="2200" i="1" dirty="0"/>
              <a:t>ρ</a:t>
            </a:r>
            <a:r>
              <a:rPr lang="sk-SK" sz="2200" i="1" baseline="-25000" dirty="0"/>
              <a:t>e	</a:t>
            </a:r>
            <a:r>
              <a:rPr lang="sk-SK" sz="2200" dirty="0"/>
              <a:t>hustota vzduchu vo vonkajšom prostredí [kg.m</a:t>
            </a:r>
            <a:r>
              <a:rPr lang="sk-SK" sz="2200" baseline="30000" dirty="0"/>
              <a:t>-3</a:t>
            </a:r>
            <a:r>
              <a:rPr lang="sk-SK" sz="2200" dirty="0"/>
              <a:t>],</a:t>
            </a:r>
          </a:p>
          <a:p>
            <a:pPr marL="0" indent="0">
              <a:buNone/>
              <a:tabLst>
                <a:tab pos="627063" algn="l"/>
              </a:tabLst>
            </a:pPr>
            <a:r>
              <a:rPr lang="el-GR" sz="2200" i="1" dirty="0"/>
              <a:t>ρ</a:t>
            </a:r>
            <a:r>
              <a:rPr lang="sk-SK" sz="2200" i="1" baseline="-25000" dirty="0"/>
              <a:t>i	</a:t>
            </a:r>
            <a:r>
              <a:rPr lang="sk-SK" sz="2200" dirty="0"/>
              <a:t>hustota vzduchu vo vnútornom prostredí [kg.m</a:t>
            </a:r>
            <a:r>
              <a:rPr lang="sk-SK" sz="2200" baseline="30000" dirty="0"/>
              <a:t>-3</a:t>
            </a:r>
            <a:r>
              <a:rPr lang="sk-SK" sz="2200" dirty="0"/>
              <a:t>],</a:t>
            </a:r>
          </a:p>
          <a:p>
            <a:pPr marL="0" indent="0">
              <a:buNone/>
              <a:tabLst>
                <a:tab pos="627063" algn="l"/>
              </a:tabLst>
            </a:pPr>
            <a:r>
              <a:rPr lang="sk-SK" sz="2200" i="1" dirty="0"/>
              <a:t>h	</a:t>
            </a:r>
            <a:r>
              <a:rPr lang="sk-SK" sz="2200" dirty="0"/>
              <a:t>výškový rozdiel medzi vstupnými a výstupnými 	vetracími otvormi [m],</a:t>
            </a:r>
          </a:p>
          <a:p>
            <a:pPr marL="0" indent="0">
              <a:buNone/>
              <a:tabLst>
                <a:tab pos="627063" algn="l"/>
              </a:tabLst>
            </a:pPr>
            <a:r>
              <a:rPr lang="sk-SK" sz="2200" i="1" dirty="0"/>
              <a:t>g	</a:t>
            </a:r>
            <a:r>
              <a:rPr lang="sk-SK" sz="2200" dirty="0"/>
              <a:t>tiažové zrýchlenie [m.s</a:t>
            </a:r>
            <a:r>
              <a:rPr lang="sk-SK" sz="2200" baseline="30000" dirty="0"/>
              <a:t>-2</a:t>
            </a:r>
            <a:r>
              <a:rPr lang="sk-SK" sz="2200" dirty="0"/>
              <a:t>].</a:t>
            </a:r>
          </a:p>
          <a:p>
            <a:endParaRPr lang="sk-SK" sz="22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15</a:t>
            </a:fld>
            <a:endParaRPr lang="sk-SK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031875" y="2789238"/>
          <a:ext cx="2508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206360" imgH="228600" progId="Equation.3">
                  <p:embed/>
                </p:oleObj>
              </mc:Choice>
              <mc:Fallback>
                <p:oleObj name="Rovnica" r:id="rId2" imgW="1206360" imgH="228600" progId="Equation.3">
                  <p:embed/>
                  <p:pic>
                    <p:nvPicPr>
                      <p:cNvPr id="348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2789238"/>
                        <a:ext cx="2508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k-SK" dirty="0"/>
              <a:t>Rýchlosť prúdenia vzduchu </a:t>
            </a:r>
            <a:r>
              <a:rPr lang="sk-SK" i="1" dirty="0" err="1"/>
              <a:t>w</a:t>
            </a:r>
            <a:r>
              <a:rPr lang="sk-SK" i="1" baseline="-25000" dirty="0" err="1"/>
              <a:t>p</a:t>
            </a:r>
            <a:r>
              <a:rPr lang="sk-SK" dirty="0"/>
              <a:t> cez plochu vetracích otvorov je podľa rovnice: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[m.s</a:t>
            </a:r>
            <a:r>
              <a:rPr lang="sk-SK" baseline="30000" dirty="0"/>
              <a:t>-1</a:t>
            </a:r>
            <a:r>
              <a:rPr lang="sk-SK" dirty="0"/>
              <a:t>]	(11)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Pri vetraní otváraním okien možno hmotnostný prietok vetracieho </a:t>
            </a:r>
            <a:r>
              <a:rPr lang="sk-SK" i="1" dirty="0" err="1"/>
              <a:t>M</a:t>
            </a:r>
            <a:r>
              <a:rPr lang="sk-SK" i="1" baseline="-25000" dirty="0" err="1"/>
              <a:t>e</a:t>
            </a:r>
            <a:r>
              <a:rPr lang="sk-SK" dirty="0"/>
              <a:t> vzduchu stanoviť podľa rovnice: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[kg.s</a:t>
            </a:r>
            <a:r>
              <a:rPr lang="sk-SK" baseline="30000" dirty="0"/>
              <a:t>-1</a:t>
            </a:r>
            <a:r>
              <a:rPr lang="sk-SK" dirty="0"/>
              <a:t>] 	(12)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kde:</a:t>
            </a:r>
          </a:p>
          <a:p>
            <a:pPr marL="0" indent="0">
              <a:buNone/>
            </a:pPr>
            <a:r>
              <a:rPr lang="sk-SK" i="1" dirty="0"/>
              <a:t>k	</a:t>
            </a:r>
            <a:r>
              <a:rPr lang="sk-SK" dirty="0"/>
              <a:t>výtokový súčiniteľ [ - ],</a:t>
            </a:r>
          </a:p>
          <a:p>
            <a:pPr marL="0" indent="0">
              <a:buNone/>
            </a:pPr>
            <a:r>
              <a:rPr lang="sk-SK" i="1" dirty="0"/>
              <a:t>b	</a:t>
            </a:r>
            <a:r>
              <a:rPr lang="sk-SK" dirty="0"/>
              <a:t>šírka okna [m],</a:t>
            </a:r>
          </a:p>
          <a:p>
            <a:pPr marL="0" indent="0">
              <a:buNone/>
            </a:pPr>
            <a:r>
              <a:rPr lang="sk-SK" i="1" dirty="0"/>
              <a:t>a	</a:t>
            </a:r>
            <a:r>
              <a:rPr lang="sk-SK" dirty="0"/>
              <a:t>výška okna [m],</a:t>
            </a:r>
          </a:p>
          <a:p>
            <a:pPr marL="0" indent="0">
              <a:buNone/>
            </a:pPr>
            <a:r>
              <a:rPr lang="sk-SK" dirty="0"/>
              <a:t>Pri znalosti plochy vetracích otvorov a výškového rozdielu medzi hornými a dolným vetracími otvormi, ako aj rozmerov vetracích okien je možné vypočítať objemový prietok vzduchu </a:t>
            </a:r>
            <a:r>
              <a:rPr lang="sk-SK" i="1" dirty="0"/>
              <a:t>F</a:t>
            </a:r>
            <a:r>
              <a:rPr lang="sk-SK" dirty="0"/>
              <a:t> a počet výmen vzduchu v miestnosti </a:t>
            </a:r>
            <a:r>
              <a:rPr lang="sk-SK" i="1" dirty="0"/>
              <a:t>C</a:t>
            </a:r>
            <a:r>
              <a:rPr lang="sk-SK" dirty="0"/>
              <a:t>. 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16</a:t>
            </a:fld>
            <a:endParaRPr lang="sk-SK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1285875" y="1214438"/>
          <a:ext cx="20002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854761" imgH="467301" progId="Equation.3">
                  <p:embed/>
                </p:oleObj>
              </mc:Choice>
              <mc:Fallback>
                <p:oleObj name="Rovnica" r:id="rId2" imgW="854761" imgH="467301" progId="Equation.3">
                  <p:embed/>
                  <p:pic>
                    <p:nvPicPr>
                      <p:cNvPr id="358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1214438"/>
                        <a:ext cx="2000250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5791" y="3000372"/>
            <a:ext cx="3707647" cy="714380"/>
          </a:xfrm>
          <a:prstGeom prst="rect">
            <a:avLst/>
          </a:prstGeom>
          <a:noFill/>
        </p:spPr>
      </p:pic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sk-SK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sk-SK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Niektoré zásady pri modelovaní úniku NL podľa CPR 18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14350" lvl="0" indent="-514350">
              <a:buClrTx/>
              <a:buNone/>
            </a:pPr>
            <a:r>
              <a:rPr lang="sk-SK" dirty="0"/>
              <a:t>1.    Pri úniku plynnej fázy sa predpokladá počiatočná </a:t>
            </a:r>
            <a:r>
              <a:rPr lang="sk-SK" dirty="0" err="1"/>
              <a:t>izentropická</a:t>
            </a:r>
            <a:r>
              <a:rPr lang="sk-SK" dirty="0"/>
              <a:t> expanzia mraku na úroveň atmosférického tlaku bez zmiešania so vzduchom.</a:t>
            </a:r>
          </a:p>
          <a:p>
            <a:pPr marL="514350" lvl="0" indent="-514350">
              <a:buClrTx/>
              <a:buNone/>
            </a:pPr>
            <a:r>
              <a:rPr lang="sk-SK" dirty="0"/>
              <a:t>2.	Kontinuálne úniky z nádob sú modelované ako únik cez otvor s ostrým okrajom, t. j. hodnota výtokového koeficientu je </a:t>
            </a:r>
            <a:r>
              <a:rPr lang="sk-SK" i="1" dirty="0" err="1"/>
              <a:t>C</a:t>
            </a:r>
            <a:r>
              <a:rPr lang="sk-SK" i="1" baseline="-25000" dirty="0" err="1"/>
              <a:t>d</a:t>
            </a:r>
            <a:r>
              <a:rPr lang="sk-SK" dirty="0"/>
              <a:t> = 0,62. </a:t>
            </a:r>
          </a:p>
          <a:p>
            <a:pPr marL="514350" lvl="0" indent="-514350">
              <a:buClrTx/>
              <a:buNone/>
            </a:pPr>
            <a:r>
              <a:rPr lang="sk-SK" dirty="0"/>
              <a:t>3.	Úniky z potrubí netesnosťami (otvor s efektívnym priemerom 10 % z DN) sú modelované ako únik cez otvor s ostrým okrajom, t. j. hodnota výtokového koeficientu je </a:t>
            </a:r>
            <a:r>
              <a:rPr lang="sk-SK" i="1" dirty="0" err="1"/>
              <a:t>C</a:t>
            </a:r>
            <a:r>
              <a:rPr lang="sk-SK" i="1" baseline="-25000" dirty="0" err="1"/>
              <a:t>d</a:t>
            </a:r>
            <a:r>
              <a:rPr lang="sk-SK" dirty="0"/>
              <a:t> = 0,62. </a:t>
            </a:r>
          </a:p>
          <a:p>
            <a:pPr marL="514350" lvl="0" indent="-514350">
              <a:buClrTx/>
              <a:buNone/>
            </a:pPr>
            <a:r>
              <a:rPr lang="sk-SK" dirty="0"/>
              <a:t>4.	Úniky z potrubí plnou ruptúrou sú modelované s hodnotou výtokového koeficientu </a:t>
            </a:r>
            <a:r>
              <a:rPr lang="sk-SK" i="1" dirty="0" err="1"/>
              <a:t>C</a:t>
            </a:r>
            <a:r>
              <a:rPr lang="sk-SK" i="1" baseline="-25000" dirty="0" err="1"/>
              <a:t>d</a:t>
            </a:r>
            <a:r>
              <a:rPr lang="sk-SK" dirty="0"/>
              <a:t> = 1.</a:t>
            </a:r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60073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pPr marL="514350" lvl="0" indent="-514350">
              <a:buClrTx/>
              <a:buNone/>
            </a:pPr>
            <a:r>
              <a:rPr lang="sk-SK" dirty="0"/>
              <a:t>5.	V prípade čiastočného plnenia zariadenia kvapalinou (expanzná nádoba, kondenzačný kotol a pod.) je únik počítaný ako únik z kvapalnej fázy s výškou hladiny zodpovedajúcou polovici maximálneho plnenia.</a:t>
            </a:r>
          </a:p>
          <a:p>
            <a:pPr marL="514350" lvl="0" indent="-514350">
              <a:buClrTx/>
              <a:buNone/>
            </a:pPr>
            <a:r>
              <a:rPr lang="sk-SK" dirty="0"/>
              <a:t>6.	Maximálne trvanie úniku látky zo zariadenia je v prípade okamžitého úniku modelované ako únik v priebehu 1 minúty, v prípade kontinuálneho úniku do 10 minút podľa charakteru zadania, a v ostatných prípadoch 30 minút. </a:t>
            </a:r>
          </a:p>
          <a:p>
            <a:pPr marL="514350" lvl="0" indent="-514350">
              <a:buClrTx/>
              <a:buNone/>
            </a:pPr>
            <a:r>
              <a:rPr lang="sk-SK" dirty="0"/>
              <a:t>7.	Reakčný čas obsluhy.</a:t>
            </a:r>
          </a:p>
          <a:p>
            <a:pPr marL="514350" lvl="0" indent="-514350">
              <a:buClrTx/>
              <a:buNone/>
            </a:pPr>
            <a:r>
              <a:rPr lang="sk-SK" dirty="0"/>
              <a:t>8.	Úniky s frekvenciou nižšou ako 10</a:t>
            </a:r>
            <a:r>
              <a:rPr lang="sk-SK" baseline="30000" dirty="0"/>
              <a:t>-8</a:t>
            </a:r>
            <a:r>
              <a:rPr lang="sk-SK" dirty="0"/>
              <a:t> sa nevyhodnocujú.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8819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Schéma posúdenia dôsledkov tepelného toku podľa CPR 18E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k-SK" dirty="0"/>
              <a:t> 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19</a:t>
            </a:fld>
            <a:endParaRPr lang="sk-SK"/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495300" y="1438275"/>
          <a:ext cx="7913688" cy="470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5803152" imgH="3455000" progId="Word.Document.12">
                  <p:embed/>
                </p:oleObj>
              </mc:Choice>
              <mc:Fallback>
                <p:oleObj name="Dokument" r:id="rId2" imgW="5803152" imgH="3455000" progId="Word.Document.12">
                  <p:embed/>
                  <p:pic>
                    <p:nvPicPr>
                      <p:cNvPr id="501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" y="1438275"/>
                        <a:ext cx="7913688" cy="470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1142976" y="5715016"/>
          <a:ext cx="4143404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4" imgW="1765300" imgH="241300" progId="Equation.3">
                  <p:embed/>
                </p:oleObj>
              </mc:Choice>
              <mc:Fallback>
                <p:oleObj name="Rovnica" r:id="rId4" imgW="1765300" imgH="241300" progId="Equation.3">
                  <p:embed/>
                  <p:pic>
                    <p:nvPicPr>
                      <p:cNvPr id="5017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5715016"/>
                        <a:ext cx="4143404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4319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Základné modely výpočtu únikov pre plyny a kvapaliny zo zariadení (CPR 14)</a:t>
            </a:r>
            <a:endParaRPr lang="sk-SK" dirty="0"/>
          </a:p>
        </p:txBody>
      </p:sp>
      <p:sp>
        <p:nvSpPr>
          <p:cNvPr id="3" name="Zástupný symbol čísla snímky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Schéma posúdenia dôsledkov bleskového požiaru podľa CPR 18E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k-SK" dirty="0"/>
              <a:t> 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20</a:t>
            </a:fld>
            <a:endParaRPr lang="sk-SK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495300" y="1708150"/>
          <a:ext cx="7648600" cy="497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5793783" imgH="3448870" progId="Word.Document.12">
                  <p:embed/>
                </p:oleObj>
              </mc:Choice>
              <mc:Fallback>
                <p:oleObj name="Dokument" r:id="rId2" imgW="5793783" imgH="3448870" progId="Word.Document.12">
                  <p:embed/>
                  <p:pic>
                    <p:nvPicPr>
                      <p:cNvPr id="532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" y="1708150"/>
                        <a:ext cx="7648600" cy="497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Schéma posúdenia dôsledkov tlakov generovaných pri VCE podľa CPR 18E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k-SK" dirty="0"/>
              <a:t> 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21</a:t>
            </a:fld>
            <a:endParaRPr lang="sk-SK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644525" y="1708150"/>
          <a:ext cx="7554913" cy="452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5812161" imgH="3477356" progId="Word.Document.12">
                  <p:embed/>
                </p:oleObj>
              </mc:Choice>
              <mc:Fallback>
                <p:oleObj name="Dokument" r:id="rId2" imgW="5812161" imgH="3477356" progId="Word.Document.12">
                  <p:embed/>
                  <p:pic>
                    <p:nvPicPr>
                      <p:cNvPr id="542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25" y="1708150"/>
                        <a:ext cx="7554913" cy="452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Schéma posúdenia dôsledkov toxicity podľa CPR 18E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k-SK" dirty="0"/>
              <a:t> 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22</a:t>
            </a:fld>
            <a:endParaRPr lang="sk-SK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495300" y="1649412"/>
          <a:ext cx="7862914" cy="2922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6054319" imgH="1920683" progId="Word.Document.12">
                  <p:embed/>
                </p:oleObj>
              </mc:Choice>
              <mc:Fallback>
                <p:oleObj name="Dokument" r:id="rId2" imgW="6054319" imgH="1920683" progId="Word.Document.12">
                  <p:embed/>
                  <p:pic>
                    <p:nvPicPr>
                      <p:cNvPr id="552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" y="1649412"/>
                        <a:ext cx="7862914" cy="29225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928662" y="4714884"/>
          <a:ext cx="2528888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4" imgW="1206360" imgH="228600" progId="Equation.3">
                  <p:embed/>
                </p:oleObj>
              </mc:Choice>
              <mc:Fallback>
                <p:oleObj name="Rovnica" r:id="rId4" imgW="1206360" imgH="228600" progId="Equation.3">
                  <p:embed/>
                  <p:pic>
                    <p:nvPicPr>
                      <p:cNvPr id="552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4714884"/>
                        <a:ext cx="2528888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Limitné hodnoty dôsledkov podľa projektu ARAMIS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23</a:t>
            </a:fld>
            <a:endParaRPr lang="sk-SK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43116"/>
            <a:ext cx="7972452" cy="281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ALOHA</a:t>
            </a:r>
            <a:br>
              <a:rPr lang="sk-SK" dirty="0"/>
            </a:br>
            <a:r>
              <a:rPr lang="sk-SK" sz="2000" dirty="0"/>
              <a:t>(</a:t>
            </a:r>
            <a:r>
              <a:rPr lang="sk-SK" sz="2000" dirty="0" err="1"/>
              <a:t>Area</a:t>
            </a:r>
            <a:r>
              <a:rPr lang="sk-SK" sz="2000" dirty="0"/>
              <a:t> </a:t>
            </a:r>
            <a:r>
              <a:rPr lang="sk-SK" sz="2000" dirty="0" err="1"/>
              <a:t>Location</a:t>
            </a:r>
            <a:r>
              <a:rPr lang="sk-SK" sz="2000" dirty="0"/>
              <a:t> </a:t>
            </a:r>
            <a:r>
              <a:rPr lang="sk-SK" sz="2000" dirty="0" err="1"/>
              <a:t>of</a:t>
            </a:r>
            <a:r>
              <a:rPr lang="sk-SK" sz="2000" dirty="0"/>
              <a:t> </a:t>
            </a:r>
            <a:r>
              <a:rPr lang="sk-SK" sz="2000" dirty="0" err="1"/>
              <a:t>Hazardous</a:t>
            </a:r>
            <a:r>
              <a:rPr lang="sk-SK" sz="2000" dirty="0"/>
              <a:t> </a:t>
            </a:r>
            <a:r>
              <a:rPr lang="sk-SK" sz="2000" dirty="0" err="1"/>
              <a:t>Atmospheres</a:t>
            </a:r>
            <a:r>
              <a:rPr lang="sk-SK" sz="2000" dirty="0"/>
              <a:t>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Počítačový program vyvinutý pre havarijné plánovanie únikov chemických látok a prípravkov. 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Slúži na modelovanie:</a:t>
            </a:r>
          </a:p>
          <a:p>
            <a:pPr marL="0" indent="0">
              <a:buNone/>
            </a:pPr>
            <a:endParaRPr lang="sk-SK" dirty="0"/>
          </a:p>
          <a:p>
            <a:pPr marL="252000" indent="-252000"/>
            <a:r>
              <a:rPr lang="sk-SK" dirty="0"/>
              <a:t>rozptylu plynov a pár v atmosfére,</a:t>
            </a:r>
          </a:p>
          <a:p>
            <a:pPr marL="252000" indent="-252000"/>
            <a:r>
              <a:rPr lang="sk-SK" dirty="0"/>
              <a:t>dosahu tepelných tokov pri požiari (BLEVE, požiar kaluže, </a:t>
            </a:r>
            <a:r>
              <a:rPr lang="sk-SK" dirty="0" err="1"/>
              <a:t>tryskavý</a:t>
            </a:r>
            <a:r>
              <a:rPr lang="sk-SK" dirty="0"/>
              <a:t> požiar),</a:t>
            </a:r>
          </a:p>
          <a:p>
            <a:pPr marL="252000" indent="-252000"/>
            <a:r>
              <a:rPr lang="sk-SK" dirty="0"/>
              <a:t>dosahu výbuchových pretlakov pri explózii plynov a pár</a:t>
            </a:r>
          </a:p>
          <a:p>
            <a:pPr marL="108000" indent="-360000"/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24</a:t>
            </a:fld>
            <a:endParaRPr lang="sk-SK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/>
              <a:t>Modelovanie rozptylu vo vonkajšom prostredí (ALOHA)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/>
              <a:t>Vymedzenie územia zasiahnutého rozptylom uniknutej látky v prípade plynu ľahšieho ako vzduch možno realizovať pomocou programu ALOHA v.5.4 s využitím </a:t>
            </a:r>
            <a:r>
              <a:rPr lang="sk-SK" dirty="0" err="1"/>
              <a:t>Gaussovského</a:t>
            </a:r>
            <a:r>
              <a:rPr lang="sk-SK" dirty="0"/>
              <a:t> modelu rozptylu podľa rovnice: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		(13)	</a:t>
            </a:r>
          </a:p>
          <a:p>
            <a:pPr marL="0" indent="0">
              <a:buNone/>
            </a:pPr>
            <a:r>
              <a:rPr lang="sk-SK" dirty="0"/>
              <a:t>kde:</a:t>
            </a:r>
          </a:p>
          <a:p>
            <a:pPr marL="0" indent="0">
              <a:buNone/>
              <a:tabLst>
                <a:tab pos="900113" algn="l"/>
              </a:tabLst>
            </a:pPr>
            <a:r>
              <a:rPr lang="sk-SK" i="1" dirty="0"/>
              <a:t>c(</a:t>
            </a:r>
            <a:r>
              <a:rPr lang="sk-SK" i="1" dirty="0" err="1"/>
              <a:t>x,y,z</a:t>
            </a:r>
            <a:r>
              <a:rPr lang="sk-SK" i="1" dirty="0"/>
              <a:t>)	</a:t>
            </a:r>
            <a:r>
              <a:rPr lang="sk-SK" dirty="0"/>
              <a:t>koncentrácia v bode </a:t>
            </a:r>
            <a:r>
              <a:rPr lang="sk-SK" i="1" dirty="0"/>
              <a:t>(</a:t>
            </a:r>
            <a:r>
              <a:rPr lang="sk-SK" i="1" dirty="0" err="1"/>
              <a:t>x,y,z</a:t>
            </a:r>
            <a:r>
              <a:rPr lang="sk-SK" i="1" dirty="0"/>
              <a:t>)</a:t>
            </a:r>
            <a:r>
              <a:rPr lang="sk-SK" dirty="0"/>
              <a:t> [ kg.m</a:t>
            </a:r>
            <a:r>
              <a:rPr lang="sk-SK" baseline="30000" dirty="0"/>
              <a:t>-3</a:t>
            </a:r>
            <a:r>
              <a:rPr lang="sk-SK" dirty="0"/>
              <a:t> ],</a:t>
            </a:r>
          </a:p>
          <a:p>
            <a:pPr marL="0" indent="0">
              <a:buNone/>
              <a:tabLst>
                <a:tab pos="900113" algn="l"/>
              </a:tabLst>
            </a:pPr>
            <a:r>
              <a:rPr lang="sk-SK" i="1" dirty="0"/>
              <a:t>q	</a:t>
            </a:r>
            <a:r>
              <a:rPr lang="sk-SK" dirty="0"/>
              <a:t>hmotnostný tok látky (rýchlosť úniku) [kg.s</a:t>
            </a:r>
            <a:r>
              <a:rPr lang="sk-SK" baseline="30000" dirty="0"/>
              <a:t>-1</a:t>
            </a:r>
            <a:r>
              <a:rPr lang="sk-SK" dirty="0"/>
              <a:t>],</a:t>
            </a:r>
          </a:p>
          <a:p>
            <a:pPr marL="0" indent="0">
              <a:buNone/>
              <a:tabLst>
                <a:tab pos="900113" algn="l"/>
              </a:tabLst>
            </a:pPr>
            <a:r>
              <a:rPr lang="sk-SK" i="1" dirty="0" err="1"/>
              <a:t>u</a:t>
            </a:r>
            <a:r>
              <a:rPr lang="sk-SK" i="1" baseline="-25000" dirty="0" err="1"/>
              <a:t>a</a:t>
            </a:r>
            <a:r>
              <a:rPr lang="sk-SK" i="1" baseline="-25000" dirty="0"/>
              <a:t>	</a:t>
            </a:r>
            <a:r>
              <a:rPr lang="sk-SK" dirty="0"/>
              <a:t>rýchlosť prúdenia vzduchu (vetra) [m.s-</a:t>
            </a:r>
            <a:r>
              <a:rPr lang="sk-SK" baseline="30000" dirty="0"/>
              <a:t>1</a:t>
            </a:r>
            <a:r>
              <a:rPr lang="sk-SK" dirty="0"/>
              <a:t>],</a:t>
            </a:r>
          </a:p>
          <a:p>
            <a:pPr marL="0" indent="0">
              <a:buNone/>
            </a:pPr>
            <a:r>
              <a:rPr lang="sk-SK" i="1" dirty="0" err="1"/>
              <a:t>σ</a:t>
            </a:r>
            <a:r>
              <a:rPr lang="sk-SK" i="1" baseline="-25000" dirty="0" err="1"/>
              <a:t>y</a:t>
            </a:r>
            <a:r>
              <a:rPr lang="sk-SK" i="1" dirty="0"/>
              <a:t>, </a:t>
            </a:r>
            <a:r>
              <a:rPr lang="sk-SK" i="1" dirty="0" err="1"/>
              <a:t>σ</a:t>
            </a:r>
            <a:r>
              <a:rPr lang="sk-SK" i="1" baseline="-25000" dirty="0" err="1"/>
              <a:t>z</a:t>
            </a:r>
            <a:r>
              <a:rPr lang="sk-SK" i="1" baseline="-25000" dirty="0"/>
              <a:t>	</a:t>
            </a:r>
            <a:r>
              <a:rPr lang="sk-SK" dirty="0"/>
              <a:t>rozptylové charakteristiky [m],</a:t>
            </a:r>
          </a:p>
          <a:p>
            <a:pPr marL="0" indent="0">
              <a:buNone/>
            </a:pPr>
            <a:r>
              <a:rPr lang="sk-SK" i="1" dirty="0"/>
              <a:t>h	</a:t>
            </a:r>
            <a:r>
              <a:rPr lang="sk-SK" dirty="0"/>
              <a:t>výška mraku [m],</a:t>
            </a:r>
          </a:p>
          <a:p>
            <a:pPr marL="0" indent="0">
              <a:buNone/>
            </a:pPr>
            <a:r>
              <a:rPr lang="sk-SK" i="1" dirty="0"/>
              <a:t>z	</a:t>
            </a:r>
            <a:r>
              <a:rPr lang="sk-SK" dirty="0"/>
              <a:t>vertikálna súradnica [m].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25</a:t>
            </a:fld>
            <a:endParaRPr lang="sk-SK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928934"/>
            <a:ext cx="5839280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67600" cy="884046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Únik plynu otvorom v stene nádoby alebo potrubia 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403648" y="857232"/>
            <a:ext cx="7272808" cy="5616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k-SK" sz="2200" dirty="0"/>
              <a:t>Počiatočná rýchlosť úniku plynu </a:t>
            </a:r>
            <a:r>
              <a:rPr lang="sk-SK" sz="2200" i="1" dirty="0" err="1"/>
              <a:t>q</a:t>
            </a:r>
            <a:r>
              <a:rPr lang="sk-SK" sz="2200" i="1" baseline="-25000" dirty="0" err="1"/>
              <a:t>G</a:t>
            </a:r>
            <a:r>
              <a:rPr lang="sk-SK" sz="2200" dirty="0"/>
              <a:t> je určená pomocou nasledujúcej rovnice:</a:t>
            </a:r>
          </a:p>
          <a:p>
            <a:pPr>
              <a:buNone/>
            </a:pPr>
            <a:r>
              <a:rPr lang="sk-SK" sz="2200" dirty="0"/>
              <a:t>					</a:t>
            </a:r>
          </a:p>
          <a:p>
            <a:pPr>
              <a:buNone/>
            </a:pPr>
            <a:r>
              <a:rPr lang="sk-SK" sz="2200" dirty="0"/>
              <a:t>							[kg.s</a:t>
            </a:r>
            <a:r>
              <a:rPr lang="sk-SK" sz="2200" baseline="30000" dirty="0"/>
              <a:t>-1</a:t>
            </a:r>
            <a:r>
              <a:rPr lang="sk-SK" sz="2200" dirty="0"/>
              <a:t>]	(1),</a:t>
            </a:r>
          </a:p>
          <a:p>
            <a:pPr>
              <a:buNone/>
            </a:pPr>
            <a:endParaRPr lang="sk-SK" sz="2200" dirty="0"/>
          </a:p>
          <a:p>
            <a:pPr>
              <a:buNone/>
            </a:pPr>
            <a:r>
              <a:rPr lang="sk-SK" sz="2200" dirty="0"/>
              <a:t>kde:</a:t>
            </a:r>
          </a:p>
          <a:p>
            <a:pPr>
              <a:buNone/>
            </a:pPr>
            <a:r>
              <a:rPr lang="sk-SK" sz="2200" i="1" dirty="0"/>
              <a:t>A		</a:t>
            </a:r>
            <a:r>
              <a:rPr lang="sk-SK" sz="2200" dirty="0"/>
              <a:t>plocha otvoru [m</a:t>
            </a:r>
            <a:r>
              <a:rPr lang="sk-SK" sz="2200" baseline="30000" dirty="0"/>
              <a:t>2</a:t>
            </a:r>
            <a:r>
              <a:rPr lang="sk-SK" sz="2200" dirty="0"/>
              <a:t>],</a:t>
            </a:r>
          </a:p>
          <a:p>
            <a:pPr>
              <a:buNone/>
            </a:pPr>
            <a:r>
              <a:rPr lang="sk-SK" sz="2200" i="1" dirty="0" err="1"/>
              <a:t>C</a:t>
            </a:r>
            <a:r>
              <a:rPr lang="sk-SK" sz="2200" i="1" baseline="-25000" dirty="0" err="1"/>
              <a:t>d</a:t>
            </a:r>
            <a:r>
              <a:rPr lang="sk-SK" sz="2200" i="1" baseline="-25000" dirty="0"/>
              <a:t>	</a:t>
            </a:r>
            <a:r>
              <a:rPr lang="sk-SK" sz="2200" dirty="0"/>
              <a:t>súčiniteľ výtoku [ - ],</a:t>
            </a:r>
          </a:p>
          <a:p>
            <a:pPr>
              <a:buNone/>
            </a:pPr>
            <a:r>
              <a:rPr lang="sk-SK" sz="2200" i="1" dirty="0" err="1"/>
              <a:t>M</a:t>
            </a:r>
            <a:r>
              <a:rPr lang="sk-SK" sz="2200" i="1" baseline="-25000" dirty="0" err="1"/>
              <a:t>w</a:t>
            </a:r>
            <a:r>
              <a:rPr lang="sk-SK" sz="2200" i="1" baseline="-25000" dirty="0"/>
              <a:t>	</a:t>
            </a:r>
            <a:r>
              <a:rPr lang="sk-SK" sz="2200" dirty="0"/>
              <a:t>molekulová hmotnosť plynu [kmol.kg</a:t>
            </a:r>
            <a:r>
              <a:rPr lang="sk-SK" sz="2200" baseline="30000" dirty="0"/>
              <a:t>-1</a:t>
            </a:r>
            <a:r>
              <a:rPr lang="sk-SK" sz="2200" dirty="0"/>
              <a:t>],</a:t>
            </a:r>
          </a:p>
          <a:p>
            <a:pPr>
              <a:buNone/>
            </a:pPr>
            <a:r>
              <a:rPr lang="sk-SK" sz="2200" i="1" dirty="0"/>
              <a:t>γ		</a:t>
            </a:r>
            <a:r>
              <a:rPr lang="sk-SK" sz="2200" dirty="0"/>
              <a:t>pomer špecifických tepelných kapacít pri </a:t>
            </a:r>
            <a:r>
              <a:rPr lang="sk-SK" sz="2200" dirty="0" err="1"/>
              <a:t>konšt</a:t>
            </a:r>
            <a:r>
              <a:rPr lang="sk-SK" sz="2200" dirty="0"/>
              <a:t>. 	tlaku a </a:t>
            </a:r>
            <a:r>
              <a:rPr lang="sk-SK" sz="2200" dirty="0" err="1"/>
              <a:t>konšt</a:t>
            </a:r>
            <a:r>
              <a:rPr lang="sk-SK" sz="2200" dirty="0"/>
              <a:t>. objeme [ - ],</a:t>
            </a:r>
          </a:p>
          <a:p>
            <a:pPr>
              <a:buNone/>
            </a:pPr>
            <a:r>
              <a:rPr lang="sk-SK" sz="2200" i="1" dirty="0"/>
              <a:t>P		</a:t>
            </a:r>
            <a:r>
              <a:rPr lang="sk-SK" sz="2200" dirty="0"/>
              <a:t>tlak v potrubí [</a:t>
            </a:r>
            <a:r>
              <a:rPr lang="sk-SK" sz="2200" dirty="0" err="1"/>
              <a:t>Pa</a:t>
            </a:r>
            <a:r>
              <a:rPr lang="sk-SK" sz="2200" dirty="0"/>
              <a:t>],</a:t>
            </a:r>
          </a:p>
          <a:p>
            <a:pPr>
              <a:buNone/>
            </a:pPr>
            <a:r>
              <a:rPr lang="sk-SK" sz="2200" i="1" dirty="0"/>
              <a:t>T		</a:t>
            </a:r>
            <a:r>
              <a:rPr lang="sk-SK" sz="2200" dirty="0"/>
              <a:t>teplota v potrubí [K], </a:t>
            </a:r>
          </a:p>
          <a:p>
            <a:pPr>
              <a:buNone/>
            </a:pPr>
            <a:r>
              <a:rPr lang="sk-SK" sz="2200" i="1" dirty="0"/>
              <a:t>R		</a:t>
            </a:r>
            <a:r>
              <a:rPr lang="sk-SK" sz="2200" dirty="0"/>
              <a:t>univerzálna plynová konštanta.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3</a:t>
            </a:fld>
            <a:endParaRPr lang="sk-SK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277791"/>
              </p:ext>
            </p:extLst>
          </p:nvPr>
        </p:nvGraphicFramePr>
        <p:xfrm>
          <a:off x="1547664" y="1700808"/>
          <a:ext cx="532859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2438280" imgH="685800" progId="Equation.3">
                  <p:embed/>
                </p:oleObj>
              </mc:Choice>
              <mc:Fallback>
                <p:oleObj name="Rovnica" r:id="rId2" imgW="2438280" imgH="685800" progId="Equation.3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700808"/>
                        <a:ext cx="5328592" cy="1224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908720"/>
            <a:ext cx="79208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čísla snímky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4</a:t>
            </a:fld>
            <a:endParaRPr lang="sk-SK"/>
          </a:p>
        </p:txBody>
      </p:sp>
      <p:sp>
        <p:nvSpPr>
          <p:cNvPr id="3" name="BlokTextu 2"/>
          <p:cNvSpPr txBox="1"/>
          <p:nvPr/>
        </p:nvSpPr>
        <p:spPr>
          <a:xfrm>
            <a:off x="571472" y="642918"/>
            <a:ext cx="757242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200" dirty="0"/>
              <a:t>Použitý model predpokladá:</a:t>
            </a:r>
          </a:p>
          <a:p>
            <a:pPr marL="534353" lvl="3" indent="-352425"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tabLst>
                <a:tab pos="355600" algn="l"/>
              </a:tabLst>
            </a:pPr>
            <a:r>
              <a:rPr lang="sk-SK" sz="2200" dirty="0"/>
              <a:t>rovnaký tlak v potrubí pozdĺž celej jeho dĺžky, t. j. nepočíta s trením v potrubí,</a:t>
            </a:r>
          </a:p>
          <a:p>
            <a:pPr marL="534353" lvl="3" indent="-352425"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</a:pPr>
            <a:r>
              <a:rPr lang="sk-SK" sz="2200" dirty="0"/>
              <a:t>izotermické podmienky. </a:t>
            </a:r>
          </a:p>
          <a:p>
            <a:r>
              <a:rPr lang="sk-SK" sz="2200" dirty="0"/>
              <a:t>Rovnica (1) je platná pre </a:t>
            </a:r>
            <a:r>
              <a:rPr lang="sk-SK" sz="2200" dirty="0" err="1"/>
              <a:t>sonický</a:t>
            </a:r>
            <a:r>
              <a:rPr lang="sk-SK" sz="2200" dirty="0"/>
              <a:t> výtok plynu, t. j. kým tlak v potrubí nedosiahne kritickú hodnotu (približne dvojnásobok hodnoty vonkajšieho tlaku) danú rovnicou:</a:t>
            </a:r>
          </a:p>
          <a:p>
            <a:endParaRPr lang="sk-SK" sz="2200" dirty="0"/>
          </a:p>
          <a:p>
            <a:r>
              <a:rPr lang="sk-SK" sz="2200" dirty="0"/>
              <a:t>					[ - ]	(2),</a:t>
            </a:r>
          </a:p>
          <a:p>
            <a:endParaRPr lang="sk-SK" sz="2200" dirty="0"/>
          </a:p>
          <a:p>
            <a:r>
              <a:rPr lang="sk-SK" sz="2200" dirty="0"/>
              <a:t>kde:</a:t>
            </a:r>
          </a:p>
          <a:p>
            <a:r>
              <a:rPr lang="sk-SK" sz="2200" i="1" dirty="0" err="1"/>
              <a:t>P</a:t>
            </a:r>
            <a:r>
              <a:rPr lang="sk-SK" sz="2200" i="1" baseline="-25000" dirty="0" err="1"/>
              <a:t>a</a:t>
            </a:r>
            <a:r>
              <a:rPr lang="sk-SK" sz="2200" i="1" baseline="-25000" dirty="0"/>
              <a:t>	</a:t>
            </a:r>
            <a:r>
              <a:rPr lang="sk-SK" sz="2200" dirty="0"/>
              <a:t>tlak okolia [</a:t>
            </a:r>
            <a:r>
              <a:rPr lang="sk-SK" sz="2200" dirty="0" err="1"/>
              <a:t>Pa</a:t>
            </a:r>
            <a:r>
              <a:rPr lang="sk-SK" sz="2200" dirty="0"/>
              <a:t>],</a:t>
            </a:r>
          </a:p>
          <a:p>
            <a:r>
              <a:rPr lang="sk-SK" sz="2200" i="1" dirty="0"/>
              <a:t>P	</a:t>
            </a:r>
            <a:r>
              <a:rPr lang="sk-SK" sz="2200" dirty="0"/>
              <a:t>tlak v potrubí [</a:t>
            </a:r>
            <a:r>
              <a:rPr lang="sk-SK" sz="2200" dirty="0" err="1"/>
              <a:t>Pa</a:t>
            </a:r>
            <a:r>
              <a:rPr lang="sk-SK" sz="2200" dirty="0"/>
              <a:t>].</a:t>
            </a:r>
          </a:p>
          <a:p>
            <a:endParaRPr lang="sk-SK" sz="2200" dirty="0"/>
          </a:p>
          <a:p>
            <a:r>
              <a:rPr lang="sk-SK" sz="2200" dirty="0"/>
              <a:t>Pri pomere tlakov nižšom ako je kritická hodnota, je rovnica (1) korigovaná faktorom výtoku ψ pre </a:t>
            </a:r>
            <a:r>
              <a:rPr lang="sk-SK" sz="2200" dirty="0" err="1"/>
              <a:t>subsonický</a:t>
            </a:r>
            <a:r>
              <a:rPr lang="sk-SK" sz="2200" dirty="0"/>
              <a:t> výtok.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512072" y="3143249"/>
          <a:ext cx="2917052" cy="1000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991696" imgH="543742" progId="Equation.3">
                  <p:embed/>
                </p:oleObj>
              </mc:Choice>
              <mc:Fallback>
                <p:oleObj name="Rovnica" r:id="rId2" imgW="991696" imgH="543742" progId="Equation.3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072" y="3143249"/>
                        <a:ext cx="2917052" cy="1000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Únik kvapaliny otvorom v stene nádoby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55776" y="1000108"/>
            <a:ext cx="6192688" cy="54738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dirty="0"/>
              <a:t>Rovnica pre kontinuálny únik kvapaliny otvorom v zariadení má nasledujúci tvar:</a:t>
            </a:r>
          </a:p>
          <a:p>
            <a:pPr>
              <a:buNone/>
            </a:pPr>
            <a:r>
              <a:rPr lang="sk-SK" dirty="0"/>
              <a:t> 																		[kg.s</a:t>
            </a:r>
            <a:r>
              <a:rPr lang="sk-SK" baseline="30000" dirty="0"/>
              <a:t>-1</a:t>
            </a:r>
            <a:r>
              <a:rPr lang="sk-SK" dirty="0"/>
              <a:t>]  (3),</a:t>
            </a:r>
          </a:p>
          <a:p>
            <a:pPr>
              <a:buNone/>
            </a:pPr>
            <a:endParaRPr lang="sk-SK" dirty="0"/>
          </a:p>
          <a:p>
            <a:pPr>
              <a:buNone/>
            </a:pPr>
            <a:endParaRPr lang="sk-SK" dirty="0"/>
          </a:p>
          <a:p>
            <a:pPr>
              <a:buNone/>
            </a:pPr>
            <a:r>
              <a:rPr lang="sk-SK" dirty="0"/>
              <a:t>kde:</a:t>
            </a:r>
          </a:p>
          <a:p>
            <a:pPr>
              <a:buNone/>
            </a:pPr>
            <a:r>
              <a:rPr lang="sk-SK" i="1" dirty="0" err="1"/>
              <a:t>q</a:t>
            </a:r>
            <a:r>
              <a:rPr lang="sk-SK" i="1" baseline="-25000" dirty="0" err="1"/>
              <a:t>L</a:t>
            </a:r>
            <a:r>
              <a:rPr lang="sk-SK" i="1" baseline="-25000" dirty="0"/>
              <a:t>		</a:t>
            </a:r>
            <a:r>
              <a:rPr lang="sk-SK" dirty="0"/>
              <a:t>výtoková rýchlosť kvapaliny [kg.s</a:t>
            </a:r>
            <a:r>
              <a:rPr lang="sk-SK" baseline="30000" dirty="0"/>
              <a:t>-1</a:t>
            </a:r>
            <a:r>
              <a:rPr lang="sk-SK" dirty="0"/>
              <a:t>],</a:t>
            </a:r>
          </a:p>
          <a:p>
            <a:pPr>
              <a:buNone/>
            </a:pPr>
            <a:r>
              <a:rPr lang="sk-SK" i="1" dirty="0" err="1"/>
              <a:t>C</a:t>
            </a:r>
            <a:r>
              <a:rPr lang="sk-SK" i="1" baseline="-25000" dirty="0" err="1"/>
              <a:t>d</a:t>
            </a:r>
            <a:r>
              <a:rPr lang="sk-SK" i="1" baseline="-25000" dirty="0"/>
              <a:t>	</a:t>
            </a:r>
            <a:r>
              <a:rPr lang="sk-SK" dirty="0"/>
              <a:t>súčiniteľ výtoku (= 0,62 pre kvapaliny) [ - ],</a:t>
            </a:r>
          </a:p>
          <a:p>
            <a:pPr>
              <a:buNone/>
            </a:pPr>
            <a:r>
              <a:rPr lang="sk-SK" i="1" dirty="0"/>
              <a:t>A		</a:t>
            </a:r>
            <a:r>
              <a:rPr lang="sk-SK" dirty="0"/>
              <a:t>plocha otvoru [m</a:t>
            </a:r>
            <a:r>
              <a:rPr lang="sk-SK" baseline="30000" dirty="0"/>
              <a:t>2</a:t>
            </a:r>
            <a:r>
              <a:rPr lang="sk-SK" dirty="0"/>
              <a:t>],</a:t>
            </a:r>
          </a:p>
          <a:p>
            <a:pPr>
              <a:buNone/>
            </a:pPr>
            <a:r>
              <a:rPr lang="el-GR" i="1" dirty="0"/>
              <a:t>ρ</a:t>
            </a:r>
            <a:r>
              <a:rPr lang="sk-SK" i="1" dirty="0"/>
              <a:t>		</a:t>
            </a:r>
            <a:r>
              <a:rPr lang="sk-SK" dirty="0"/>
              <a:t>hustota kvapaliny [kg.m</a:t>
            </a:r>
            <a:r>
              <a:rPr lang="sk-SK" baseline="30000" dirty="0"/>
              <a:t>-3</a:t>
            </a:r>
            <a:r>
              <a:rPr lang="sk-SK" dirty="0"/>
              <a:t>]</a:t>
            </a:r>
          </a:p>
          <a:p>
            <a:pPr>
              <a:buNone/>
            </a:pPr>
            <a:r>
              <a:rPr lang="sk-SK" i="1" dirty="0"/>
              <a:t>P		</a:t>
            </a:r>
            <a:r>
              <a:rPr lang="sk-SK" dirty="0"/>
              <a:t>tlak nad kvapalinou (proti prúdu, 	absolútny) [</a:t>
            </a:r>
            <a:r>
              <a:rPr lang="sk-SK" dirty="0" err="1"/>
              <a:t>Pa</a:t>
            </a:r>
            <a:r>
              <a:rPr lang="sk-SK" dirty="0"/>
              <a:t>],</a:t>
            </a:r>
          </a:p>
          <a:p>
            <a:pPr>
              <a:buNone/>
            </a:pPr>
            <a:r>
              <a:rPr lang="sk-SK" i="1" dirty="0"/>
              <a:t>P</a:t>
            </a:r>
            <a:r>
              <a:rPr lang="sk-SK" i="1" baseline="-25000" dirty="0"/>
              <a:t>a		</a:t>
            </a:r>
            <a:r>
              <a:rPr lang="sk-SK" dirty="0"/>
              <a:t>vonkajší tlak (po prúde, absolútny) [Pa], </a:t>
            </a:r>
          </a:p>
          <a:p>
            <a:pPr>
              <a:buNone/>
            </a:pPr>
            <a:r>
              <a:rPr lang="sk-SK" i="1" dirty="0"/>
              <a:t>h		</a:t>
            </a:r>
            <a:r>
              <a:rPr lang="sk-SK" dirty="0"/>
              <a:t>výška hladiny kvapaliny [m],</a:t>
            </a:r>
          </a:p>
          <a:p>
            <a:pPr>
              <a:buNone/>
            </a:pPr>
            <a:r>
              <a:rPr lang="sk-SK" i="1" dirty="0"/>
              <a:t>g		</a:t>
            </a:r>
            <a:r>
              <a:rPr lang="sk-SK" dirty="0"/>
              <a:t>gravitačné zrýchlenie (= 9,8 m.s</a:t>
            </a:r>
            <a:r>
              <a:rPr lang="sk-SK" baseline="30000" dirty="0"/>
              <a:t>-1</a:t>
            </a:r>
            <a:r>
              <a:rPr lang="sk-SK" dirty="0"/>
              <a:t>)</a:t>
            </a:r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5</a:t>
            </a:fld>
            <a:endParaRPr lang="sk-SK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137661"/>
              </p:ext>
            </p:extLst>
          </p:nvPr>
        </p:nvGraphicFramePr>
        <p:xfrm>
          <a:off x="2627784" y="1772816"/>
          <a:ext cx="4448175" cy="1008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2234880" imgH="469800" progId="Equation.3">
                  <p:embed/>
                </p:oleObj>
              </mc:Choice>
              <mc:Fallback>
                <p:oleObj name="Rovnica" r:id="rId2" imgW="2234880" imgH="469800" progId="Equation.3">
                  <p:embed/>
                  <p:pic>
                    <p:nvPicPr>
                      <p:cNvPr id="30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772816"/>
                        <a:ext cx="4448175" cy="1008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24744"/>
            <a:ext cx="2160240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Okamžitý výpar, tvorba mláky a výpar z mláky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V prípade úniku skvapalneného plynu alebo prchavej kvapaliny časť kvapalnej fázy prechádza okamžite do plynnej fázy. Podiel kvapalnej fázy </a:t>
            </a:r>
            <a:r>
              <a:rPr lang="sk-SK" sz="2200" i="1" dirty="0" err="1"/>
              <a:t>Φ</a:t>
            </a:r>
            <a:r>
              <a:rPr lang="sk-SK" sz="2200" i="1" baseline="-25000" dirty="0" err="1"/>
              <a:t>m,g</a:t>
            </a:r>
            <a:r>
              <a:rPr lang="sk-SK" sz="2200" dirty="0"/>
              <a:t>, ktorý podlieha fázovej premene kvapalina – plyn, je podľa rovnice:</a:t>
            </a:r>
          </a:p>
          <a:p>
            <a:pPr marL="0" indent="0">
              <a:buNone/>
            </a:pPr>
            <a:r>
              <a:rPr lang="sk-SK" sz="2200" dirty="0"/>
              <a:t>					</a:t>
            </a:r>
          </a:p>
          <a:p>
            <a:pPr marL="0" indent="0">
              <a:buNone/>
            </a:pPr>
            <a:r>
              <a:rPr lang="sk-SK" sz="2200" dirty="0"/>
              <a:t>						[-]	(4),	</a:t>
            </a:r>
          </a:p>
          <a:p>
            <a:pPr marL="0" indent="0">
              <a:buNone/>
            </a:pPr>
            <a:endParaRPr lang="sk-SK" sz="2200" dirty="0"/>
          </a:p>
          <a:p>
            <a:pPr marL="0" indent="0">
              <a:buNone/>
            </a:pPr>
            <a:r>
              <a:rPr lang="sk-SK" sz="2200" dirty="0"/>
              <a:t>kde:</a:t>
            </a:r>
          </a:p>
          <a:p>
            <a:pPr marL="0" indent="0">
              <a:buNone/>
            </a:pPr>
            <a:r>
              <a:rPr lang="sk-SK" sz="2200" i="1" dirty="0"/>
              <a:t>T</a:t>
            </a:r>
            <a:r>
              <a:rPr lang="sk-SK" sz="2200" i="1" baseline="-25000" dirty="0"/>
              <a:t>B	</a:t>
            </a:r>
            <a:r>
              <a:rPr lang="sk-SK" sz="2200" dirty="0"/>
              <a:t>teplota varu uniknutej látky [K],</a:t>
            </a:r>
          </a:p>
          <a:p>
            <a:pPr marL="0" indent="0">
              <a:buNone/>
            </a:pPr>
            <a:r>
              <a:rPr lang="sk-SK" sz="2200" i="1" dirty="0"/>
              <a:t>T</a:t>
            </a:r>
            <a:r>
              <a:rPr lang="sk-SK" sz="2200" i="1" baseline="-25000" dirty="0"/>
              <a:t>0	</a:t>
            </a:r>
            <a:r>
              <a:rPr lang="sk-SK" sz="2200" dirty="0"/>
              <a:t>počiatočná teplota látky [K],</a:t>
            </a:r>
          </a:p>
          <a:p>
            <a:pPr marL="0" indent="0">
              <a:buNone/>
            </a:pPr>
            <a:r>
              <a:rPr lang="sk-SK" sz="2200" i="1" dirty="0" err="1"/>
              <a:t>L</a:t>
            </a:r>
            <a:r>
              <a:rPr lang="sk-SK" sz="2200" i="1" baseline="-25000" dirty="0" err="1"/>
              <a:t>v,f</a:t>
            </a:r>
            <a:r>
              <a:rPr lang="sk-SK" sz="2200" i="1" baseline="-25000" dirty="0"/>
              <a:t>	</a:t>
            </a:r>
            <a:r>
              <a:rPr lang="sk-SK" sz="2200" dirty="0"/>
              <a:t>výparné teplo uniknutej látky [J.kg</a:t>
            </a:r>
            <a:r>
              <a:rPr lang="sk-SK" sz="2200" baseline="30000" dirty="0"/>
              <a:t>-1</a:t>
            </a:r>
            <a:r>
              <a:rPr lang="sk-SK" sz="2200" dirty="0"/>
              <a:t>],</a:t>
            </a:r>
          </a:p>
          <a:p>
            <a:pPr marL="0" indent="0">
              <a:buNone/>
            </a:pPr>
            <a:r>
              <a:rPr lang="sk-SK" sz="2200" i="1" dirty="0" err="1"/>
              <a:t>C</a:t>
            </a:r>
            <a:r>
              <a:rPr lang="sk-SK" sz="2200" i="1" baseline="-25000" dirty="0" err="1"/>
              <a:t>p,L</a:t>
            </a:r>
            <a:r>
              <a:rPr lang="sk-SK" sz="2200" i="1" baseline="-25000" dirty="0"/>
              <a:t>	</a:t>
            </a:r>
            <a:r>
              <a:rPr lang="sk-SK" sz="2200" dirty="0"/>
              <a:t>špecifická tepelná kapacita kvapalnej fázy 	pri stálom tlaku [J.kg</a:t>
            </a:r>
            <a:r>
              <a:rPr lang="sk-SK" sz="2200" baseline="30000" dirty="0"/>
              <a:t>-1</a:t>
            </a:r>
            <a:r>
              <a:rPr lang="sk-SK" sz="2200" dirty="0"/>
              <a:t>.K</a:t>
            </a:r>
            <a:r>
              <a:rPr lang="sk-SK" sz="2200" baseline="30000" dirty="0"/>
              <a:t>-1</a:t>
            </a:r>
            <a:r>
              <a:rPr lang="sk-SK" sz="2200" dirty="0"/>
              <a:t>].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6</a:t>
            </a:fld>
            <a:endParaRPr lang="sk-SK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029922"/>
              </p:ext>
            </p:extLst>
          </p:nvPr>
        </p:nvGraphicFramePr>
        <p:xfrm>
          <a:off x="899592" y="2708920"/>
          <a:ext cx="4608512" cy="103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322141" imgH="467301" progId="Equation.3">
                  <p:embed/>
                </p:oleObj>
              </mc:Choice>
              <mc:Fallback>
                <p:oleObj name="Rovnica" r:id="rId2" imgW="1322141" imgH="467301" progId="Equation.3">
                  <p:embed/>
                  <p:pic>
                    <p:nvPicPr>
                      <p:cNvPr id="40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708920"/>
                        <a:ext cx="4608512" cy="103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Pretože kvapalná fáza bude v priebehu úniku </a:t>
            </a:r>
            <a:r>
              <a:rPr lang="sk-SK" sz="2200" dirty="0" err="1"/>
              <a:t>dispergovaná</a:t>
            </a:r>
            <a:r>
              <a:rPr lang="sk-SK" sz="2200" dirty="0"/>
              <a:t> plynnou fázou pri súčasnej tvorbe aerosólu, v ktorom kvapôčky podliehajú taktiež fázovej premene kvapalina – plyn, skutočný podiel plynnej fázy bude vyšší. Predpokladá sa, že hmotnosť plynnej fázy tvorenej okamžite pri úniku zodpovedá dvojnásobku vypočítaného podielu podľa predchádzajúcej rovnice [1]. Podľa tohto potom:</a:t>
            </a:r>
          </a:p>
          <a:p>
            <a:pPr marL="0" indent="0">
              <a:buNone/>
            </a:pPr>
            <a:r>
              <a:rPr lang="sk-SK" sz="2200" dirty="0"/>
              <a:t>					</a:t>
            </a:r>
          </a:p>
          <a:p>
            <a:pPr marL="0" indent="0">
              <a:buNone/>
            </a:pPr>
            <a:r>
              <a:rPr lang="sk-SK" sz="2200" dirty="0"/>
              <a:t>					[kg] 	(5),</a:t>
            </a:r>
          </a:p>
          <a:p>
            <a:pPr marL="0" indent="0">
              <a:buNone/>
            </a:pPr>
            <a:endParaRPr lang="sk-SK" sz="2200" dirty="0"/>
          </a:p>
          <a:p>
            <a:pPr marL="0" indent="0">
              <a:buNone/>
            </a:pPr>
            <a:r>
              <a:rPr lang="sk-SK" sz="2200" dirty="0"/>
              <a:t>kde:</a:t>
            </a:r>
          </a:p>
          <a:p>
            <a:pPr marL="0" indent="0">
              <a:buNone/>
            </a:pPr>
            <a:r>
              <a:rPr lang="sk-SK" sz="2200" i="1" dirty="0"/>
              <a:t>m</a:t>
            </a:r>
            <a:r>
              <a:rPr lang="sk-SK" sz="2200" i="1" baseline="-25000" dirty="0"/>
              <a:t>g	</a:t>
            </a:r>
            <a:r>
              <a:rPr lang="sk-SK" sz="2200" dirty="0"/>
              <a:t>množstvo uniknutej látky v plynnej fáze [kg],</a:t>
            </a:r>
          </a:p>
          <a:p>
            <a:pPr marL="0" indent="0">
              <a:buNone/>
            </a:pPr>
            <a:r>
              <a:rPr lang="sk-SK" sz="2200" i="1" dirty="0" err="1"/>
              <a:t>m</a:t>
            </a:r>
            <a:r>
              <a:rPr lang="sk-SK" sz="2200" i="1" baseline="-25000" dirty="0" err="1"/>
              <a:t>tot</a:t>
            </a:r>
            <a:r>
              <a:rPr lang="sk-SK" sz="2200" i="1" baseline="-25000" dirty="0"/>
              <a:t>	</a:t>
            </a:r>
            <a:r>
              <a:rPr lang="sk-SK" sz="2200" dirty="0"/>
              <a:t>celkové uniknuté množstvo [kg],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7</a:t>
            </a:fld>
            <a:endParaRPr lang="sk-SK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785787" y="3571876"/>
          <a:ext cx="3938020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1080704" imgH="241583" progId="Equation.3">
                  <p:embed/>
                </p:oleObj>
              </mc:Choice>
              <mc:Fallback>
                <p:oleObj name="Rovnica" r:id="rId2" imgW="1080704" imgH="241583" progId="Equation.3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7" y="3571876"/>
                        <a:ext cx="3938020" cy="6429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758138" cy="61167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dirty="0"/>
              <a:t>V prípade, že platí nerovnosť 2.</a:t>
            </a:r>
            <a:r>
              <a:rPr lang="sk-SK" i="1" dirty="0"/>
              <a:t>Φ</a:t>
            </a:r>
            <a:r>
              <a:rPr lang="sk-SK" i="1" baseline="-25000" dirty="0"/>
              <a:t>m,g</a:t>
            </a:r>
            <a:r>
              <a:rPr lang="sk-SK" dirty="0"/>
              <a:t> &lt; 0,5, podiel neodparený okamžite počas úniku bude tvoriť mláku, z ktorej sa bude uvoľňovať ďalší podiel plynu. Množstvo plynnej fázy uniknutej z mláky je funkciou tlaku nasýtených pár látky nad kvapalinou, plochy mláky, času trvania vyparovania a rýchlosti prúdenia vzduchu nad mlákou. Intenzitu vyparovania do prúdiaceho vzduchu možno vypočítať podľa vzťahu (</a:t>
            </a:r>
            <a:r>
              <a:rPr lang="sk-SK" dirty="0" err="1"/>
              <a:t>Damec</a:t>
            </a:r>
            <a:r>
              <a:rPr lang="sk-SK" dirty="0"/>
              <a:t>):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					[kg.s</a:t>
            </a:r>
            <a:r>
              <a:rPr lang="sk-SK" baseline="30000" dirty="0"/>
              <a:t>-1</a:t>
            </a:r>
            <a:r>
              <a:rPr lang="sk-SK" dirty="0"/>
              <a:t>]	 (6),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kde:</a:t>
            </a:r>
          </a:p>
          <a:p>
            <a:pPr marL="0" indent="0">
              <a:buNone/>
            </a:pPr>
            <a:r>
              <a:rPr lang="sk-SK" i="1" dirty="0" err="1"/>
              <a:t>A</a:t>
            </a:r>
            <a:r>
              <a:rPr lang="sk-SK" i="1" baseline="-25000" dirty="0" err="1"/>
              <a:t>p</a:t>
            </a:r>
            <a:r>
              <a:rPr lang="sk-SK" i="1" baseline="-25000" dirty="0"/>
              <a:t>	</a:t>
            </a:r>
            <a:r>
              <a:rPr lang="sk-SK" dirty="0"/>
              <a:t>plocha mláky [m</a:t>
            </a:r>
            <a:r>
              <a:rPr lang="sk-SK" baseline="30000" dirty="0"/>
              <a:t>2</a:t>
            </a:r>
            <a:r>
              <a:rPr lang="sk-SK" dirty="0"/>
              <a:t>],</a:t>
            </a:r>
          </a:p>
          <a:p>
            <a:pPr marL="0" indent="0">
              <a:buNone/>
            </a:pPr>
            <a:r>
              <a:rPr lang="sk-SK" i="1" dirty="0" err="1"/>
              <a:t>P</a:t>
            </a:r>
            <a:r>
              <a:rPr lang="sk-SK" i="1" baseline="-25000" dirty="0" err="1"/>
              <a:t>s</a:t>
            </a:r>
            <a:r>
              <a:rPr lang="sk-SK" i="1" baseline="-25000" dirty="0"/>
              <a:t>	</a:t>
            </a:r>
            <a:r>
              <a:rPr lang="sk-SK" dirty="0"/>
              <a:t>tlak nasýtených pár odparovanej látky [</a:t>
            </a:r>
            <a:r>
              <a:rPr lang="sk-SK" dirty="0" err="1"/>
              <a:t>Pa</a:t>
            </a:r>
            <a:r>
              <a:rPr lang="sk-SK" dirty="0"/>
              <a:t>],</a:t>
            </a:r>
          </a:p>
          <a:p>
            <a:pPr marL="0" indent="0">
              <a:buNone/>
            </a:pPr>
            <a:r>
              <a:rPr lang="sk-SK" i="1" dirty="0" err="1"/>
              <a:t>M</a:t>
            </a:r>
            <a:r>
              <a:rPr lang="sk-SK" i="1" baseline="-25000" dirty="0" err="1"/>
              <a:t>w</a:t>
            </a:r>
            <a:r>
              <a:rPr lang="sk-SK" i="1" baseline="-25000" dirty="0"/>
              <a:t>	</a:t>
            </a:r>
            <a:r>
              <a:rPr lang="sk-SK" dirty="0"/>
              <a:t>molekulová hmotnosť látky [kg.kmol</a:t>
            </a:r>
            <a:r>
              <a:rPr lang="sk-SK" baseline="30000" dirty="0"/>
              <a:t>-1</a:t>
            </a:r>
            <a:r>
              <a:rPr lang="sk-SK" dirty="0"/>
              <a:t>],</a:t>
            </a:r>
          </a:p>
          <a:p>
            <a:pPr marL="0" indent="0">
              <a:buNone/>
            </a:pPr>
            <a:r>
              <a:rPr lang="sk-SK" i="1" dirty="0"/>
              <a:t>u	</a:t>
            </a:r>
            <a:r>
              <a:rPr lang="sk-SK" dirty="0"/>
              <a:t>rýchlosť pohybu vzduchu nad povrchom 	kvapaliny [m.s</a:t>
            </a:r>
            <a:r>
              <a:rPr lang="sk-SK" baseline="30000" dirty="0"/>
              <a:t>-1</a:t>
            </a:r>
            <a:r>
              <a:rPr lang="sk-SK" dirty="0"/>
              <a:t>].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8</a:t>
            </a:fld>
            <a:endParaRPr lang="sk-SK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71472" y="3143248"/>
          <a:ext cx="5286411" cy="571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ovnica" r:id="rId2" imgW="2580500" imgH="251319" progId="Equation.3">
                  <p:embed/>
                </p:oleObj>
              </mc:Choice>
              <mc:Fallback>
                <p:oleObj name="Rovnica" r:id="rId2" imgW="2580500" imgH="251319" progId="Equation.3">
                  <p:embed/>
                  <p:pic>
                    <p:nvPicPr>
                      <p:cNvPr id="61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143248"/>
                        <a:ext cx="5286411" cy="5715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786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200" dirty="0"/>
              <a:t>Celkové množstvo látky šíriacej sa do okolitého prostredia po jej úniku v kvapalnej fáze možno počítať metódou numerickej integrácie s počtom 100 časových krokov, pričom v každom kroku je potrebné zohľadniť súčasne:</a:t>
            </a:r>
          </a:p>
          <a:p>
            <a:pPr lvl="1"/>
            <a:r>
              <a:rPr lang="sk-SK" sz="2200" dirty="0"/>
              <a:t>rýchlosť výtoku kvapalnej fázy,</a:t>
            </a:r>
          </a:p>
          <a:p>
            <a:pPr lvl="1"/>
            <a:r>
              <a:rPr lang="sk-SK" sz="2200" dirty="0"/>
              <a:t>okamžitý výpar pri výtoku,</a:t>
            </a:r>
          </a:p>
          <a:p>
            <a:pPr lvl="1"/>
            <a:r>
              <a:rPr lang="sk-SK" sz="2200" dirty="0"/>
              <a:t>zodpovedajúcu veľkosť formujúcej sa mláky,</a:t>
            </a:r>
          </a:p>
          <a:p>
            <a:pPr lvl="1"/>
            <a:r>
              <a:rPr lang="sk-SK" sz="2200" dirty="0"/>
              <a:t>intenzitu výparu z mláky.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9</a:t>
            </a:fld>
            <a:endParaRPr lang="sk-SK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</TotalTime>
  <Words>1810</Words>
  <Application>Microsoft Office PowerPoint</Application>
  <PresentationFormat>Prezentácia na obrazovke (4:3)</PresentationFormat>
  <Paragraphs>178</Paragraphs>
  <Slides>25</Slides>
  <Notes>1</Notes>
  <HiddenSlides>0</HiddenSlides>
  <MMClips>0</MMClips>
  <ScaleCrop>false</ScaleCrop>
  <HeadingPairs>
    <vt:vector size="8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snímok</vt:lpstr>
      </vt:variant>
      <vt:variant>
        <vt:i4>25</vt:i4>
      </vt:variant>
    </vt:vector>
  </HeadingPairs>
  <TitlesOfParts>
    <vt:vector size="35" baseType="lpstr">
      <vt:lpstr>Arial</vt:lpstr>
      <vt:lpstr>Calibri</vt:lpstr>
      <vt:lpstr>Century Schoolbook</vt:lpstr>
      <vt:lpstr>Courier New</vt:lpstr>
      <vt:lpstr>Times New Roman</vt:lpstr>
      <vt:lpstr>Wingdings</vt:lpstr>
      <vt:lpstr>Wingdings 2</vt:lpstr>
      <vt:lpstr>Arkáda</vt:lpstr>
      <vt:lpstr>Rovnica</vt:lpstr>
      <vt:lpstr>Dokument</vt:lpstr>
      <vt:lpstr>Posúdenie rizík (postupy, výpočty) Vybrané aspekty výpočtu dosahu dôsledkov ZPH </vt:lpstr>
      <vt:lpstr>Základné modely výpočtu únikov pre plyny a kvapaliny zo zariadení (CPR 14)</vt:lpstr>
      <vt:lpstr>Únik plynu otvorom v stene nádoby alebo potrubia </vt:lpstr>
      <vt:lpstr>Prezentácia programu PowerPoint</vt:lpstr>
      <vt:lpstr>Únik kvapaliny otvorom v stene nádoby</vt:lpstr>
      <vt:lpstr>Okamžitý výpar, tvorba mláky a výpar z mláky</vt:lpstr>
      <vt:lpstr>Prezentácia programu PowerPoint</vt:lpstr>
      <vt:lpstr>Prezentácia programu PowerPoint</vt:lpstr>
      <vt:lpstr>Prezentácia programu PowerPoint</vt:lpstr>
      <vt:lpstr>Zohľadnenie zmeny rýchlosti úniku NL v čase pri modelovaní disperzie</vt:lpstr>
      <vt:lpstr>Aproximácia časovo premenného úniku na päť časových segmentov</vt:lpstr>
      <vt:lpstr>Prezentácia programu PowerPoint</vt:lpstr>
      <vt:lpstr>Rýchlosť úniku látky z budovy do okolitého prostredia (CPR 18)</vt:lpstr>
      <vt:lpstr>Prezentácia programu PowerPoint</vt:lpstr>
      <vt:lpstr>Prezentácia programu PowerPoint</vt:lpstr>
      <vt:lpstr>Prezentácia programu PowerPoint</vt:lpstr>
      <vt:lpstr>Niektoré zásady pri modelovaní úniku NL podľa CPR 18</vt:lpstr>
      <vt:lpstr>Prezentácia programu PowerPoint</vt:lpstr>
      <vt:lpstr>Schéma posúdenia dôsledkov tepelného toku podľa CPR 18E </vt:lpstr>
      <vt:lpstr>Schéma posúdenia dôsledkov bleskového požiaru podľa CPR 18E </vt:lpstr>
      <vt:lpstr>Schéma posúdenia dôsledkov tlakov generovaných pri VCE podľa CPR 18E </vt:lpstr>
      <vt:lpstr>Schéma posúdenia dôsledkov toxicity podľa CPR 18E </vt:lpstr>
      <vt:lpstr>Limitné hodnoty dôsledkov podľa projektu ARAMIS</vt:lpstr>
      <vt:lpstr>ALOHA (Area Location of Hazardous Atmospheres)</vt:lpstr>
      <vt:lpstr>Modelovanie rozptylu vo vonkajšom prostredí (ALOHA)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Vybraná problematika výpočtu dosahu dôsledkov ZPH</dc:title>
  <dc:creator>Laco</dc:creator>
  <cp:lastModifiedBy>Ing. Ladislav Čáky</cp:lastModifiedBy>
  <cp:revision>108</cp:revision>
  <dcterms:created xsi:type="dcterms:W3CDTF">2007-11-26T09:20:14Z</dcterms:created>
  <dcterms:modified xsi:type="dcterms:W3CDTF">2021-02-14T08:03:44Z</dcterms:modified>
</cp:coreProperties>
</file>