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  <p:sldId id="282" r:id="rId3"/>
    <p:sldId id="257" r:id="rId4"/>
    <p:sldId id="293" r:id="rId5"/>
    <p:sldId id="258" r:id="rId6"/>
    <p:sldId id="294" r:id="rId7"/>
    <p:sldId id="259" r:id="rId8"/>
    <p:sldId id="260" r:id="rId9"/>
    <p:sldId id="261" r:id="rId10"/>
    <p:sldId id="283" r:id="rId11"/>
    <p:sldId id="262" r:id="rId12"/>
    <p:sldId id="263" r:id="rId13"/>
    <p:sldId id="276" r:id="rId14"/>
    <p:sldId id="281" r:id="rId15"/>
    <p:sldId id="264" r:id="rId16"/>
    <p:sldId id="265" r:id="rId17"/>
    <p:sldId id="266" r:id="rId18"/>
    <p:sldId id="267" r:id="rId19"/>
    <p:sldId id="268" r:id="rId20"/>
    <p:sldId id="269" r:id="rId21"/>
    <p:sldId id="277" r:id="rId22"/>
    <p:sldId id="278" r:id="rId23"/>
    <p:sldId id="270" r:id="rId24"/>
    <p:sldId id="271" r:id="rId25"/>
    <p:sldId id="275" r:id="rId26"/>
    <p:sldId id="279" r:id="rId27"/>
    <p:sldId id="280" r:id="rId28"/>
    <p:sldId id="273" r:id="rId29"/>
    <p:sldId id="274" r:id="rId30"/>
    <p:sldId id="272" r:id="rId31"/>
    <p:sldId id="284" r:id="rId32"/>
    <p:sldId id="285" r:id="rId33"/>
    <p:sldId id="286" r:id="rId34"/>
    <p:sldId id="287" r:id="rId35"/>
    <p:sldId id="288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3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. Ladislav Čáky" userId="41cafd5f-52f2-4666-9df2-a1bef462ba2d" providerId="ADAL" clId="{BC0F6230-1211-444F-8284-B18E9851BFC2}"/>
    <pc:docChg chg="custSel modSld">
      <pc:chgData name="Ing. Ladislav Čáky" userId="41cafd5f-52f2-4666-9df2-a1bef462ba2d" providerId="ADAL" clId="{BC0F6230-1211-444F-8284-B18E9851BFC2}" dt="2021-02-12T10:14:40.620" v="13" actId="20577"/>
      <pc:docMkLst>
        <pc:docMk/>
      </pc:docMkLst>
      <pc:sldChg chg="modSp mod">
        <pc:chgData name="Ing. Ladislav Čáky" userId="41cafd5f-52f2-4666-9df2-a1bef462ba2d" providerId="ADAL" clId="{BC0F6230-1211-444F-8284-B18E9851BFC2}" dt="2021-02-12T10:14:40.620" v="13" actId="20577"/>
        <pc:sldMkLst>
          <pc:docMk/>
          <pc:sldMk cId="2050934761" sldId="256"/>
        </pc:sldMkLst>
        <pc:spChg chg="mod">
          <ac:chgData name="Ing. Ladislav Čáky" userId="41cafd5f-52f2-4666-9df2-a1bef462ba2d" providerId="ADAL" clId="{BC0F6230-1211-444F-8284-B18E9851BFC2}" dt="2021-02-12T10:14:40.620" v="13" actId="20577"/>
          <ac:spMkLst>
            <pc:docMk/>
            <pc:sldMk cId="2050934761" sldId="256"/>
            <ac:spMk id="3" creationId="{58B48488-6242-48F7-BE6C-3A900372A34D}"/>
          </ac:spMkLst>
        </pc:spChg>
      </pc:sldChg>
      <pc:sldChg chg="delSp mod">
        <pc:chgData name="Ing. Ladislav Čáky" userId="41cafd5f-52f2-4666-9df2-a1bef462ba2d" providerId="ADAL" clId="{BC0F6230-1211-444F-8284-B18E9851BFC2}" dt="2021-02-12T10:14:19.034" v="0" actId="478"/>
        <pc:sldMkLst>
          <pc:docMk/>
          <pc:sldMk cId="3565734754" sldId="283"/>
        </pc:sldMkLst>
        <pc:spChg chg="del">
          <ac:chgData name="Ing. Ladislav Čáky" userId="41cafd5f-52f2-4666-9df2-a1bef462ba2d" providerId="ADAL" clId="{BC0F6230-1211-444F-8284-B18E9851BFC2}" dt="2021-02-12T10:14:19.034" v="0" actId="478"/>
          <ac:spMkLst>
            <pc:docMk/>
            <pc:sldMk cId="3565734754" sldId="283"/>
            <ac:spMk id="3" creationId="{61BD4941-1266-495E-B298-9460783012C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B31EDC-34F8-4C56-A301-B95250BEF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9B7A2E7-3CCD-4364-A0A7-C9BC925AD3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61E6C4B-7686-4DFB-B9CA-04BD09E6C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120465A9-CCB3-4B16-BCAF-B5579A7EE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032E56A-41AF-4163-9D59-95A4DB82A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9280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D9F8DE-AC05-4266-93D4-483E456F5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3178CD72-70FC-431B-B660-83AE0C891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2C79D8F-8A0F-4B14-895E-59D230F6C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C36C7D4-595D-4B25-B9AA-C2F694D5B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F45CA9B3-F3BA-4F4F-9B39-00FEC5131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418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E70175EC-5D81-49A4-8A3C-85D5C6C14D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11CCAE6B-9FB9-4121-8250-BE7F0F51E6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4F893DE-2060-4F6E-B1C1-D8E06171E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FECECF8B-6742-4A87-B8D3-1C56C8BF6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245E256-620E-4B8D-B737-886393789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6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0F7C3F-0E35-40DC-9CA9-BA4092A65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C088727-530E-4896-9DBA-84C843169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E268907-7DF9-47E9-B09A-CCD33E6E6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5B0EE807-5576-4CE1-94A6-39FB3B44E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4EF68D5-118E-48CF-9057-A53F10B30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6488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EBBF58-E870-4C33-ABF7-E3A1D5A54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0035C6E0-5187-48B0-AEAF-896CB8E3D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FCADE8A-61F1-4AE3-91A8-33D465532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DE1C6A6B-D3E6-4F91-826C-CE97ED907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86825EE-04ED-47E2-BBB1-970377697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5104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A8944E-ED29-43F0-8E8A-236C63DE4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23A0116-343E-49FB-B1B1-025C5C2E02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9500ECA2-E31A-40E7-B3F3-C27109343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06715DAD-70D3-43F9-B596-87CE59F40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4020037F-319B-43F9-8762-316FBC0ED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6920841-D460-4DA5-8AEE-3D65B85B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5419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9F2203-CE31-46CD-AEBC-06E37F26C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7948009D-C1C4-401F-9ED2-F42489BD6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B01861FC-F99D-4E30-B968-9527724B9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>
            <a:extLst>
              <a:ext uri="{FF2B5EF4-FFF2-40B4-BE49-F238E27FC236}">
                <a16:creationId xmlns:a16="http://schemas.microsoft.com/office/drawing/2014/main" id="{4962054D-D590-4FBB-B4F9-4A8A36BD20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D6AECE10-AC2A-40EC-802F-656A20E3FC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07B1EEB6-83C4-49D3-BAD0-8FEBBBB8E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BD1A8A7C-CF83-405E-BF4A-45D348A0E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9308315F-5FB6-45C2-99D4-B26D68250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859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1AD05A-0372-40F9-9A1C-84D4984E1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67E3330D-35CC-494A-AB30-236FF21C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93E6E6F2-6749-4876-A77C-3007C3E57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18DF834E-EF77-4DBF-BB07-8DDF9EA05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544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9AC483BF-75D6-4268-AC84-3680F5B4C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2B2783CD-4F50-47E9-A4C1-47C5911D3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A09DCCEA-12AF-4778-95DE-5D90F01D3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74369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FEEFDA-4977-4FF8-BE77-8D9502AEA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65C3E1B-F200-4993-996B-FF3E71184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E6732996-81E2-4DCF-8F83-5620F3710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462C306D-CFB3-4A6F-AE8D-D0B544DD1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0F0DB47F-CE4C-402A-9968-3AB5EFE3A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780EF497-2A8D-4A01-81B6-9D78B4528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28407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DFA70C-3F64-43D1-80E9-B7F1B58A7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C1311488-2876-438C-85B1-FA520BEDD6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sk-SK"/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415A6B90-7A6F-4C92-8C28-C89BF76677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D4A11428-38D8-47B0-8C5B-3F4C11B4C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DB546EB1-B862-4F7A-9E77-CF969CAC3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87430AEE-E3DD-4323-9690-E3A92FD68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925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6EFF7947-CB47-4CC5-B4BC-B688561F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1165C798-1F8E-4DF6-AE63-2FB1121BA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AD48C3D-14D7-4456-9E78-7B990D5D03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E3754-5537-4316-B064-EFFF62700049}" type="datetimeFigureOut">
              <a:rPr lang="sk-SK" smtClean="0"/>
              <a:t>12. 2. 2021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E11A25E-80AF-4D0E-AD46-026C1CFF6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4162273-522B-42A2-8497-ED588A02F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E032D-A068-4AC7-8602-B847E0DE8CB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8898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klimat.shmu.sk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4">
            <a:extLst>
              <a:ext uri="{FF2B5EF4-FFF2-40B4-BE49-F238E27FC236}">
                <a16:creationId xmlns:a16="http://schemas.microsoft.com/office/drawing/2014/main" id="{C66F2F30-5DC0-44A0-BFA6-E12F46ED16D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"/>
            <a:ext cx="4440464" cy="2130951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6" name="Freeform: Shape 9">
            <a:extLst>
              <a:ext uri="{FF2B5EF4-FFF2-40B4-BE49-F238E27FC236}">
                <a16:creationId xmlns:a16="http://schemas.microsoft.com/office/drawing/2014/main" id="{04DC2037-48A0-4F22-B9D4-8EAEBC780A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12292" y="4682920"/>
            <a:ext cx="3392097" cy="2175080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0006CBFD-ADA0-43D1-9332-9C34CA1C76E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00109" y="4682920"/>
            <a:ext cx="4443893" cy="2175080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85872F57-7F42-4F97-8391-DDC8D0054C0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3379" y="0"/>
            <a:ext cx="5320620" cy="2130952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2B931666-F28F-45F3-A074-66D2272D580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4682920"/>
            <a:ext cx="5335901" cy="2175080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9ED490C-5B52-48A0-A916-28D1A040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0796" y="2245525"/>
            <a:ext cx="6262988" cy="203651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sk-SK" sz="3600" dirty="0"/>
              <a:t>Časté nedostatky </a:t>
            </a:r>
            <a:br>
              <a:rPr lang="sk-SK" sz="3600" dirty="0"/>
            </a:br>
            <a:r>
              <a:rPr lang="sk-SK" sz="3600" dirty="0"/>
              <a:t>v bezpečnostných správach</a:t>
            </a:r>
            <a:br>
              <a:rPr lang="sk-SK" sz="3200" dirty="0"/>
            </a:br>
            <a:r>
              <a:rPr lang="sk-SK" sz="1300" dirty="0"/>
              <a:t> </a:t>
            </a:r>
            <a:br>
              <a:rPr lang="sk-SK" sz="3200" dirty="0"/>
            </a:br>
            <a:r>
              <a:rPr lang="sk-SK" sz="2200" dirty="0"/>
              <a:t>zistené pri príprave odborných posudkov podľa § 22 zákona č. 128/2015 Z. z.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8B48488-6242-48F7-BE6C-3A900372A3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5671" y="4828331"/>
            <a:ext cx="6858000" cy="465123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sk-SK" sz="1700" dirty="0"/>
              <a:t>Ing. Ladislav Čáky</a:t>
            </a:r>
          </a:p>
          <a:p>
            <a:pPr algn="r"/>
            <a:r>
              <a:rPr lang="sk-SK" sz="1700" dirty="0"/>
              <a:t>Február 2021</a:t>
            </a:r>
          </a:p>
        </p:txBody>
      </p:sp>
    </p:spTree>
    <p:extLst>
      <p:ext uri="{BB962C8B-B14F-4D97-AF65-F5344CB8AC3E}">
        <p14:creationId xmlns:p14="http://schemas.microsoft.com/office/powerpoint/2010/main" val="2050934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D6B1F1-2B03-463D-A7BC-EBA080ED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341274"/>
            <a:ext cx="7886700" cy="2087726"/>
          </a:xfrm>
          <a:solidFill>
            <a:srgbClr val="FFC000"/>
          </a:solidFill>
        </p:spPr>
        <p:txBody>
          <a:bodyPr anchor="ctr" anchorCtr="0"/>
          <a:lstStyle/>
          <a:p>
            <a:pPr algn="ctr"/>
            <a:r>
              <a:rPr lang="sk-SK" dirty="0"/>
              <a:t>Nedostatky zistené </a:t>
            </a:r>
            <a:br>
              <a:rPr lang="sk-SK" dirty="0"/>
            </a:br>
            <a:r>
              <a:rPr lang="sk-SK" dirty="0"/>
              <a:t>v bezpečnostných právach</a:t>
            </a:r>
          </a:p>
        </p:txBody>
      </p:sp>
    </p:spTree>
    <p:extLst>
      <p:ext uri="{BB962C8B-B14F-4D97-AF65-F5344CB8AC3E}">
        <p14:creationId xmlns:p14="http://schemas.microsoft.com/office/powerpoint/2010/main" val="3565734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Vynechanie celej časti obsahu BS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sk-SK" sz="2400" dirty="0"/>
              <a:t>BS je vypracovaná len podľa Prílohy č. 3 vyhlášky č. 198/2015 Z. z.</a:t>
            </a:r>
          </a:p>
          <a:p>
            <a:pPr>
              <a:spcAft>
                <a:spcPts val="1200"/>
              </a:spcAft>
            </a:pPr>
            <a:r>
              <a:rPr lang="sk-SK" sz="2400" dirty="0"/>
              <a:t>Príloha č. 3 vyhlášky č. 198/2015 Z. z. neobsahuje podrobné rozpracovanie požiadaviek na obsah BS podľa § 8 ods. 3 písm. e) zákona č. 128/2015 Z. z.</a:t>
            </a:r>
          </a:p>
          <a:p>
            <a:pPr>
              <a:spcAft>
                <a:spcPts val="1200"/>
              </a:spcAft>
            </a:pPr>
            <a:r>
              <a:rPr lang="sk-SK" sz="2400" dirty="0"/>
              <a:t>Vypracovaná BS neobsahuje identifikáciu a analýzu rizík závažných priemyselných havárií, ich hodnotenie, posúdenie prijateľnosti a preventívne opatrenia.</a:t>
            </a:r>
          </a:p>
          <a:p>
            <a:pPr>
              <a:spcAft>
                <a:spcPts val="1200"/>
              </a:spcAft>
            </a:pPr>
            <a:r>
              <a:rPr lang="sk-SK" sz="2400" dirty="0"/>
              <a:t>Posúdenie rizika nie je ani v prípadnej prílohe BS.</a:t>
            </a:r>
          </a:p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  <a:p>
            <a:pPr marL="0" indent="0">
              <a:spcAft>
                <a:spcPts val="1200"/>
              </a:spcAft>
              <a:buNone/>
            </a:pPr>
            <a:r>
              <a:rPr lang="sk-SK" sz="2400" dirty="0"/>
              <a:t> </a:t>
            </a:r>
          </a:p>
          <a:p>
            <a:pPr marL="0" indent="0"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720758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Všeobecné a formálne nedostatky BS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endParaRPr lang="sk-SK" sz="2800" dirty="0"/>
          </a:p>
          <a:p>
            <a:pPr marL="324000" indent="-324000"/>
            <a:r>
              <a:rPr lang="sk-SK" sz="2800" dirty="0"/>
              <a:t>neaktuálne informácie,</a:t>
            </a:r>
          </a:p>
          <a:p>
            <a:pPr marL="324000" indent="-324000"/>
            <a:r>
              <a:rPr lang="sk-SK" sz="2800" dirty="0"/>
              <a:t>nedostatočné informácie,</a:t>
            </a:r>
          </a:p>
          <a:p>
            <a:pPr marL="324000" indent="-324000"/>
            <a:r>
              <a:rPr lang="sk-SK" sz="2800" dirty="0"/>
              <a:t>nereflektovanie súčasného stavu poznania pri aktualizáciách,</a:t>
            </a:r>
          </a:p>
          <a:p>
            <a:pPr marL="324000" indent="-324000"/>
            <a:r>
              <a:rPr lang="sk-SK" sz="2800" dirty="0"/>
              <a:t>nesprávne kontextové odkazy (číslovanie strán, tabuliek, kapitol),</a:t>
            </a:r>
          </a:p>
          <a:p>
            <a:pPr marL="324000" indent="-324000"/>
            <a:r>
              <a:rPr lang="sk-SK" sz="2800" dirty="0"/>
              <a:t>balastný text.</a:t>
            </a:r>
          </a:p>
          <a:p>
            <a:pPr marL="0" indent="0">
              <a:spcAft>
                <a:spcPts val="1200"/>
              </a:spcAft>
              <a:buNone/>
            </a:pPr>
            <a:endParaRPr lang="sk-SK" sz="2800" dirty="0"/>
          </a:p>
          <a:p>
            <a:pPr marL="0" indent="0">
              <a:spcAft>
                <a:spcPts val="1200"/>
              </a:spcAft>
              <a:buNone/>
            </a:pPr>
            <a:r>
              <a:rPr lang="sk-SK" sz="2800" dirty="0"/>
              <a:t> </a:t>
            </a:r>
          </a:p>
          <a:p>
            <a:pPr marL="0" indent="0">
              <a:buNone/>
            </a:pP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4141922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sk-SK" sz="3200" b="1" dirty="0"/>
              <a:t>Nedostatky BS pri informáciách o podniku, opise okolia podniku a životného prostredia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sk-SK" sz="2400" dirty="0"/>
          </a:p>
          <a:p>
            <a:pPr marL="324000" indent="-324000"/>
            <a:r>
              <a:rPr lang="sk-SK" sz="2400" dirty="0"/>
              <a:t>Nedostatočné informácie o stavbách a zariadeniach: 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sk-SK" sz="2400" dirty="0"/>
              <a:t>chýbajúca identifikácia (označenie) a následný technický popis,</a:t>
            </a:r>
          </a:p>
          <a:p>
            <a:pPr lvl="1">
              <a:spcAft>
                <a:spcPts val="1200"/>
              </a:spcAft>
              <a:buFont typeface="Calibri" panose="020F0502020204030204" pitchFamily="34" charset="0"/>
              <a:buChar char="‐"/>
            </a:pPr>
            <a:r>
              <a:rPr lang="sk-SK" sz="2400" dirty="0"/>
              <a:t>nekorešpondujúca identifikácia stavieb a zariadení medzi textom a grafickými podkladmi.</a:t>
            </a:r>
          </a:p>
          <a:p>
            <a:pPr marL="324000" indent="-324000"/>
            <a:r>
              <a:rPr lang="sk-SK" sz="2400" dirty="0"/>
              <a:t>Nedostatky v mapových podkladoch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sk-SK" sz="2400" dirty="0"/>
              <a:t>nečitateľnosť alebo zle zvolená (nedostatočná) mierka,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sk-SK" sz="2400" dirty="0"/>
              <a:t>chýbajúce vyznačenie podniku, resp. objektov v podniku,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sk-SK" sz="2400" dirty="0"/>
              <a:t>chýbajúca mierka,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sk-SK" sz="2400" dirty="0"/>
              <a:t>chýbajúca legenda.</a:t>
            </a:r>
          </a:p>
        </p:txBody>
      </p:sp>
    </p:spTree>
    <p:extLst>
      <p:ext uri="{BB962C8B-B14F-4D97-AF65-F5344CB8AC3E}">
        <p14:creationId xmlns:p14="http://schemas.microsoft.com/office/powerpoint/2010/main" val="2841093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sk-SK" sz="3200" b="1" dirty="0"/>
              <a:t>Nedostatky BS pri informáciách o podniku, opise okolia podniku a životného prostredia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Nepresné alebo nedostatočné informácie o počtoch osôb v podniku.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Nedostatočné informácie o hustote zaľudnenia v okolí podniku (zdroj, databáza).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Nedostatočné, neaktuálne alebo žiadne informácie o klimatických a meteorologických charakteristikách danej lokality.</a:t>
            </a:r>
          </a:p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  <a:p>
            <a:pPr marL="0" indent="0">
              <a:spcAft>
                <a:spcPts val="1200"/>
              </a:spcAft>
              <a:buNone/>
            </a:pPr>
            <a:r>
              <a:rPr lang="sk-SK" sz="2400" dirty="0"/>
              <a:t> </a:t>
            </a:r>
          </a:p>
          <a:p>
            <a:pPr marL="0" indent="0"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841093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súpise a popise NL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neúplný zoznam NL,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nekorektná klasifikácia NL,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chýbajúce KBÚ,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nepresné údaje o množstvách jednotlivých NL a ich umiestnení v jednotlivých zariadeniach podniku (na rôznych miestach dokumentu BS rozdielne údaje pre to isté zariadenie)</a:t>
            </a:r>
          </a:p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  <a:p>
            <a:pPr marL="0" indent="0">
              <a:spcAft>
                <a:spcPts val="1200"/>
              </a:spcAft>
              <a:buNone/>
            </a:pPr>
            <a:r>
              <a:rPr lang="sk-SK" sz="2400" dirty="0"/>
              <a:t> </a:t>
            </a:r>
          </a:p>
          <a:p>
            <a:pPr marL="0" indent="0"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190327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opise zdrojov rizík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2400" dirty="0"/>
              <a:t>Chýbajúce alebo nedostatočné popisy zdrojov rizík a príslušnej technológie</a:t>
            </a:r>
          </a:p>
          <a:p>
            <a:pPr marL="324000" indent="-324000">
              <a:spcAft>
                <a:spcPts val="600"/>
              </a:spcAft>
              <a:buFont typeface="+mj-lt"/>
              <a:buAutoNum type="arabicPeriod"/>
            </a:pPr>
            <a:r>
              <a:rPr lang="sk-SK" sz="2400" dirty="0"/>
              <a:t>Stacionárne zariadenia</a:t>
            </a:r>
          </a:p>
          <a:p>
            <a:pPr marL="648000" lvl="1" indent="-324000">
              <a:spcAft>
                <a:spcPts val="600"/>
              </a:spcAft>
            </a:pPr>
            <a:r>
              <a:rPr lang="sk-SK" sz="2400" dirty="0"/>
              <a:t>rozmery a objem (geometria) zariadenia,</a:t>
            </a:r>
          </a:p>
          <a:p>
            <a:pPr marL="648000" lvl="1" indent="-324000">
              <a:spcAft>
                <a:spcPts val="600"/>
              </a:spcAft>
            </a:pPr>
            <a:r>
              <a:rPr lang="sk-SK" sz="2400" dirty="0"/>
              <a:t>miera plnenia (kvapalné NL),</a:t>
            </a:r>
          </a:p>
          <a:p>
            <a:pPr marL="648000" lvl="1" indent="-324000">
              <a:spcAft>
                <a:spcPts val="600"/>
              </a:spcAft>
            </a:pPr>
            <a:r>
              <a:rPr lang="sk-SK" sz="2400" dirty="0"/>
              <a:t>prevádzkové parametre (teplota, tlak, výška hladiny atď.),</a:t>
            </a:r>
          </a:p>
          <a:p>
            <a:pPr marL="648000" lvl="1" indent="-324000">
              <a:spcAft>
                <a:spcPts val="600"/>
              </a:spcAft>
            </a:pPr>
            <a:r>
              <a:rPr lang="sk-SK" sz="2400" dirty="0"/>
              <a:t>frekvencia plnenia a vyprázdňovania zariadenia,</a:t>
            </a:r>
          </a:p>
          <a:p>
            <a:pPr marL="648000" lvl="1" indent="-324000">
              <a:spcAft>
                <a:spcPts val="600"/>
              </a:spcAft>
            </a:pPr>
            <a:r>
              <a:rPr lang="sk-SK" sz="2400" dirty="0"/>
              <a:t>uzatváracie a blokovacie zariadenia,</a:t>
            </a:r>
          </a:p>
          <a:p>
            <a:pPr marL="648000" lvl="1" indent="-324000">
              <a:spcAft>
                <a:spcPts val="600"/>
              </a:spcAft>
            </a:pPr>
            <a:r>
              <a:rPr lang="sk-SK" sz="2400" dirty="0"/>
              <a:t>retenčné zariadenia (zariadenia na zachytenie prípadného úniku NL).</a:t>
            </a:r>
          </a:p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  <a:p>
            <a:pPr marL="0" indent="0"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801131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opise zdrojov rizík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 marL="0" indent="0">
              <a:lnSpc>
                <a:spcPct val="70000"/>
              </a:lnSpc>
              <a:spcAft>
                <a:spcPts val="1200"/>
              </a:spcAft>
              <a:buNone/>
            </a:pPr>
            <a:r>
              <a:rPr lang="sk-SK" sz="2400" dirty="0"/>
              <a:t>Chýbajúce alebo nedostatočné popisy zdrojov rizík a príslušnej technológie</a:t>
            </a:r>
          </a:p>
          <a:p>
            <a:pPr marL="324000" indent="-324000">
              <a:lnSpc>
                <a:spcPct val="70000"/>
              </a:lnSpc>
              <a:spcAft>
                <a:spcPts val="1200"/>
              </a:spcAft>
              <a:buFont typeface="+mj-lt"/>
              <a:buAutoNum type="arabicPeriod" startAt="2"/>
            </a:pPr>
            <a:r>
              <a:rPr lang="sk-SK" sz="2400" dirty="0"/>
              <a:t>Potrubie</a:t>
            </a:r>
          </a:p>
          <a:p>
            <a:pPr marL="648000" lvl="1" indent="-324000">
              <a:lnSpc>
                <a:spcPct val="70000"/>
              </a:lnSpc>
              <a:spcAft>
                <a:spcPts val="600"/>
              </a:spcAft>
            </a:pPr>
            <a:r>
              <a:rPr lang="sk-SK" sz="2400" dirty="0"/>
              <a:t>geometria potrubia (priemer, dĺžka),</a:t>
            </a:r>
          </a:p>
          <a:p>
            <a:pPr marL="648000" lvl="1" indent="-324000">
              <a:lnSpc>
                <a:spcPct val="70000"/>
              </a:lnSpc>
              <a:spcAft>
                <a:spcPts val="600"/>
              </a:spcAft>
            </a:pPr>
            <a:r>
              <a:rPr lang="sk-SK" sz="2400" dirty="0"/>
              <a:t>výška umiestnenia (potrubný most),</a:t>
            </a:r>
          </a:p>
          <a:p>
            <a:pPr marL="648000" lvl="1" indent="-324000">
              <a:lnSpc>
                <a:spcPct val="70000"/>
              </a:lnSpc>
              <a:spcAft>
                <a:spcPts val="600"/>
              </a:spcAft>
            </a:pPr>
            <a:r>
              <a:rPr lang="sk-SK" sz="2400" dirty="0"/>
              <a:t>prevádzkové parametre (teplota, tlak, hmotnostný, resp. objemový tok),</a:t>
            </a:r>
          </a:p>
          <a:p>
            <a:pPr marL="648000" lvl="1" indent="-324000">
              <a:lnSpc>
                <a:spcPct val="70000"/>
              </a:lnSpc>
              <a:spcAft>
                <a:spcPts val="1200"/>
              </a:spcAft>
            </a:pPr>
            <a:r>
              <a:rPr lang="sk-SK" sz="2400" dirty="0"/>
              <a:t>uzatváracie a blokovacie zariadenia, segmentácia potrubia.</a:t>
            </a:r>
          </a:p>
          <a:p>
            <a:pPr marL="324000" lvl="1" indent="-324000">
              <a:lnSpc>
                <a:spcPct val="70000"/>
              </a:lnSpc>
              <a:spcAft>
                <a:spcPts val="600"/>
              </a:spcAft>
              <a:buFont typeface="+mj-lt"/>
              <a:buAutoNum type="arabicPeriod" startAt="3"/>
            </a:pPr>
            <a:r>
              <a:rPr lang="sk-SK" sz="2400" dirty="0"/>
              <a:t>Poistné ventily</a:t>
            </a:r>
          </a:p>
          <a:p>
            <a:pPr marL="648000" lvl="1" indent="-324000">
              <a:lnSpc>
                <a:spcPct val="70000"/>
              </a:lnSpc>
              <a:spcAft>
                <a:spcPts val="600"/>
              </a:spcAft>
            </a:pPr>
            <a:r>
              <a:rPr lang="sk-SK" sz="2400" dirty="0"/>
              <a:t>geometria (priemer),</a:t>
            </a:r>
          </a:p>
          <a:p>
            <a:pPr marL="648000" lvl="1" indent="-324000">
              <a:lnSpc>
                <a:spcPct val="70000"/>
              </a:lnSpc>
              <a:spcAft>
                <a:spcPts val="600"/>
              </a:spcAft>
            </a:pPr>
            <a:r>
              <a:rPr lang="sk-SK" sz="2400" dirty="0"/>
              <a:t>nastavenie (poistný tlak).</a:t>
            </a:r>
          </a:p>
          <a:p>
            <a:pPr marL="324000" lvl="1" indent="0">
              <a:lnSpc>
                <a:spcPct val="70000"/>
              </a:lnSpc>
              <a:spcAft>
                <a:spcPts val="600"/>
              </a:spcAft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913313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opise zdrojov rizík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2200" dirty="0"/>
              <a:t>Chýbajúce alebo nedostatočné popisy zdrojov rizík a príslušnej technológie  </a:t>
            </a:r>
          </a:p>
          <a:p>
            <a:pPr marL="324000" indent="-324000">
              <a:spcAft>
                <a:spcPts val="600"/>
              </a:spcAft>
              <a:buFont typeface="+mj-lt"/>
              <a:buAutoNum type="arabicPeriod" startAt="4"/>
            </a:pPr>
            <a:r>
              <a:rPr lang="sk-SK" sz="2200" dirty="0"/>
              <a:t>Prepravné jednotky (cisterny)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200" dirty="0"/>
              <a:t>geometria cisterny (priemer, dĺžka),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200" dirty="0"/>
              <a:t>miera plnenia (kvapalné NL),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200" dirty="0"/>
              <a:t>spôsob plnenia/stáčania (hadica, rameno), počet plniacich/stáčacích miest, trvanie plnenia/stáčania,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200" dirty="0"/>
              <a:t>frekvencia plnenia/stáčania,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200" dirty="0"/>
              <a:t>prevádzkové parametre (teplota, tlak, hmotnostný, resp. objemový tok),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200" dirty="0"/>
              <a:t>uzatváracie a blokovacie zariadenia,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200" dirty="0"/>
              <a:t>retenčné zariadenia (zariadenia na zachytenie prípadného úniku NL).</a:t>
            </a:r>
          </a:p>
          <a:p>
            <a:pPr marL="324000" lvl="1" indent="0">
              <a:lnSpc>
                <a:spcPct val="80000"/>
              </a:lnSpc>
              <a:spcAft>
                <a:spcPts val="600"/>
              </a:spcAft>
              <a:buNone/>
            </a:pPr>
            <a:endParaRPr lang="sk-SK" sz="2200" dirty="0"/>
          </a:p>
        </p:txBody>
      </p:sp>
    </p:spTree>
    <p:extLst>
      <p:ext uri="{BB962C8B-B14F-4D97-AF65-F5344CB8AC3E}">
        <p14:creationId xmlns:p14="http://schemas.microsoft.com/office/powerpoint/2010/main" val="1920078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4FD3DE-9DF7-467E-993B-131AD65F1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opise zdrojov rizík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7267D94-3339-4E9F-93C2-EDF9045FF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800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2400" dirty="0"/>
              <a:t>Chýbajúce alebo nedostatočné popisy zdrojov rizík a príslušnej technológie </a:t>
            </a:r>
          </a:p>
          <a:p>
            <a:pPr marL="324000" indent="-324000">
              <a:spcAft>
                <a:spcPts val="1200"/>
              </a:spcAft>
              <a:buFont typeface="+mj-lt"/>
              <a:buAutoNum type="arabicPeriod" startAt="5"/>
            </a:pPr>
            <a:r>
              <a:rPr lang="sk-SK" sz="2400" dirty="0"/>
              <a:t>Čerpadlá, kompresory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400" dirty="0"/>
              <a:t>geometria sacieho a výtlačného potrubia (priemer),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400" dirty="0"/>
              <a:t>prevádzkovaný výkon (obj. alebo hm. tok), príp. doplnenie informácie o kritický, optimálny a maximálny  výkon,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400" dirty="0"/>
              <a:t>prevádzkové parametre (teplota, tlak na saní a na výtlaku),</a:t>
            </a:r>
          </a:p>
          <a:p>
            <a:pPr marL="648000" lvl="1" indent="-324000">
              <a:lnSpc>
                <a:spcPct val="80000"/>
              </a:lnSpc>
              <a:spcAft>
                <a:spcPts val="600"/>
              </a:spcAft>
            </a:pPr>
            <a:r>
              <a:rPr lang="sk-SK" sz="2400" dirty="0"/>
              <a:t>popis blokovacích podmienok.</a:t>
            </a:r>
          </a:p>
        </p:txBody>
      </p:sp>
    </p:spTree>
    <p:extLst>
      <p:ext uri="{BB962C8B-B14F-4D97-AF65-F5344CB8AC3E}">
        <p14:creationId xmlns:p14="http://schemas.microsoft.com/office/powerpoint/2010/main" val="263782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D6B1F1-2B03-463D-A7BC-EBA080ED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341274"/>
            <a:ext cx="7886700" cy="2087726"/>
          </a:xfrm>
          <a:solidFill>
            <a:srgbClr val="FFC000"/>
          </a:solidFill>
        </p:spPr>
        <p:txBody>
          <a:bodyPr anchor="ctr" anchorCtr="0"/>
          <a:lstStyle/>
          <a:p>
            <a:pPr algn="ctr"/>
            <a:r>
              <a:rPr lang="sk-SK" dirty="0"/>
              <a:t>Legislatívne požiadavky na bezpečnostnú správu </a:t>
            </a:r>
            <a:br>
              <a:rPr lang="sk-SK" dirty="0"/>
            </a:br>
            <a:r>
              <a:rPr lang="sk-SK" dirty="0"/>
              <a:t>a posúdenie rizika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61BD4941-1266-495E-B298-9460783012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61142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identifikácii rizík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2400" dirty="0"/>
              <a:t>Výber zdrojov rizika ZPH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výber zdrojov podľa vlastného uváženia bez zdôvodnenia,</a:t>
            </a:r>
          </a:p>
          <a:p>
            <a:pPr marL="324000" indent="-324000"/>
            <a:r>
              <a:rPr lang="sk-SK" sz="2400" dirty="0"/>
              <a:t>nedôsledná/nesprávna aplikácia výberovej metódy podľa CPR18E, resp. BEVI, napr.: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sk-SK" sz="2100" dirty="0"/>
              <a:t>pri výpočte indikačného čísla </a:t>
            </a:r>
            <a:r>
              <a:rPr lang="sk-SK" sz="21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sk-SK" sz="2100" dirty="0"/>
              <a:t> nesprávne určené maximálne množstvo NL v zariadení (zvlášť pri potrubiach),</a:t>
            </a:r>
          </a:p>
          <a:p>
            <a:pPr lvl="1">
              <a:spcAft>
                <a:spcPts val="1200"/>
              </a:spcAft>
              <a:buFont typeface="Calibri" panose="020F0502020204030204" pitchFamily="34" charset="0"/>
              <a:buChar char="‐"/>
            </a:pPr>
            <a:r>
              <a:rPr lang="sk-SK" sz="2100" dirty="0"/>
              <a:t>nerešpektovanie okrajových podmienok (min. vzdialenosť posudzovaného bodu od zdroja </a:t>
            </a:r>
            <a:r>
              <a:rPr lang="sk-SK" sz="21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sk-SK" sz="2100" dirty="0"/>
              <a:t> ≥ 100 m) pri výpočte selekčného čísla </a:t>
            </a:r>
            <a:r>
              <a:rPr lang="sk-SK" sz="21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sk-SK" sz="2100" dirty="0"/>
              <a:t>,</a:t>
            </a:r>
          </a:p>
          <a:p>
            <a:pPr marL="324000" indent="-324000"/>
            <a:r>
              <a:rPr lang="sk-SK" sz="2400" dirty="0"/>
              <a:t>nedôsledná/nesprávna aplikácia indexových metód FEI a CEI (aj ako metódy DOW 7), napr.:</a:t>
            </a:r>
          </a:p>
          <a:p>
            <a:pPr lvl="1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‐"/>
            </a:pPr>
            <a:r>
              <a:rPr lang="sk-SK" sz="2100" dirty="0"/>
              <a:t>nesprávne určenie </a:t>
            </a:r>
            <a:r>
              <a:rPr lang="sk-SK" sz="21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MF</a:t>
            </a:r>
            <a:r>
              <a:rPr lang="sk-SK" sz="2100" dirty="0"/>
              <a:t>, spalného tepla, resp. výhrevnosti</a:t>
            </a:r>
          </a:p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447682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analýze rizík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2400" dirty="0"/>
              <a:t>Chýbajúca alebo nedostatočná komplexná identifikácia príčin, ktoré môžu viesť k iniciačnej udalosti ZPH (úniku NL) a následnej ZPH: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chýbajúca alebo chybná FTA (príp. HAZOP, FMEA),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použitie nesprávnych hodnôt v FTA z generických databáz (CPR18E, BEVI),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chýba posúdenie možnosti vzniku nebezpečných chemických reakcií (často len všeobecný odkaz na KBÚ, alebo ani to nie),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chýbajúca analýza spoľahlivosti ľudského činiteľa (HRA).</a:t>
            </a:r>
          </a:p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359325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analýze rizík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2400" dirty="0"/>
              <a:t>Nedostatočný alebo nekorektný popis scenárov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nezohľadnené bežné a mimoriadne prevádzkové stavy (nábeh, odstavovanie),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nesprávny výber generického scenára (ETA),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nesprávne alebo nepodložené hodnoty pravdepodobností v strome udalostí ETA,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nesprávne zahrnutie bariér do scenárov,</a:t>
            </a:r>
          </a:p>
          <a:p>
            <a:pPr marL="324000" indent="-324000">
              <a:spcAft>
                <a:spcPts val="1200"/>
              </a:spcAft>
            </a:pPr>
            <a:r>
              <a:rPr lang="sk-SK" sz="2400" dirty="0"/>
              <a:t>vylúčenie koncovej udalosti z ďalšej analýzy a posúdenia rizika bez odôvodnenia.</a:t>
            </a:r>
          </a:p>
          <a:p>
            <a:pPr marL="0" indent="0">
              <a:spcAft>
                <a:spcPts val="1200"/>
              </a:spcAft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8729644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analýze rizík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dirty="0"/>
              <a:t>Výpočet dosahu dôsledkov:</a:t>
            </a:r>
          </a:p>
          <a:p>
            <a:pPr marL="324000" indent="-324000">
              <a:spcAft>
                <a:spcPts val="600"/>
              </a:spcAft>
            </a:pPr>
            <a:r>
              <a:rPr lang="sk-SK" dirty="0"/>
              <a:t>neuvedené množstvá NL zohľadnené pri výpočtoch,</a:t>
            </a:r>
          </a:p>
          <a:p>
            <a:pPr marL="324000" indent="-324000">
              <a:spcAft>
                <a:spcPts val="600"/>
              </a:spcAft>
            </a:pPr>
            <a:r>
              <a:rPr lang="sk-SK" dirty="0"/>
              <a:t>neuvedené fyz.-</a:t>
            </a:r>
            <a:r>
              <a:rPr lang="sk-SK" dirty="0" err="1"/>
              <a:t>chem</a:t>
            </a:r>
            <a:r>
              <a:rPr lang="sk-SK" dirty="0"/>
              <a:t>. vlastnosti a požiarno-technické charakteristiky NL použité pri výpočtoch,</a:t>
            </a:r>
          </a:p>
          <a:p>
            <a:pPr marL="324000" indent="-324000">
              <a:spcAft>
                <a:spcPts val="600"/>
              </a:spcAft>
            </a:pPr>
            <a:r>
              <a:rPr lang="sk-SK" dirty="0"/>
              <a:t>neuvedené referenčné časy použité pri výpočtoch dosahov dôsledkov (trvanie úniku, čas oneskorenej iniciácie),</a:t>
            </a:r>
          </a:p>
          <a:p>
            <a:pPr marL="324000" indent="-324000">
              <a:spcAft>
                <a:spcPts val="600"/>
              </a:spcAft>
            </a:pPr>
            <a:r>
              <a:rPr lang="sk-SK" dirty="0"/>
              <a:t>neuvedené/nezohľadnené meteorologické charakteristiky (rýchlosť vetra, trieda stability, teplota okolia),</a:t>
            </a:r>
          </a:p>
          <a:p>
            <a:pPr marL="324000" indent="-324000">
              <a:spcAft>
                <a:spcPts val="600"/>
              </a:spcAft>
            </a:pPr>
            <a:r>
              <a:rPr lang="sk-SK" dirty="0"/>
              <a:t>neuvedené/nesprávne aplikované limitné hodnoty dosahu dôsledkov,</a:t>
            </a:r>
          </a:p>
          <a:p>
            <a:pPr marL="324000" indent="-324000">
              <a:spcAft>
                <a:spcPts val="600"/>
              </a:spcAft>
            </a:pPr>
            <a:r>
              <a:rPr lang="sk-SK" dirty="0"/>
              <a:t>nezdokumentované použité metodiky výpočtov (chýbajúce citácie, resp. odkazy na použitú literatúru).</a:t>
            </a:r>
          </a:p>
        </p:txBody>
      </p:sp>
    </p:spTree>
    <p:extLst>
      <p:ext uri="{BB962C8B-B14F-4D97-AF65-F5344CB8AC3E}">
        <p14:creationId xmlns:p14="http://schemas.microsoft.com/office/powerpoint/2010/main" val="37703290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posúdení rizika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sk-SK" sz="2400" dirty="0"/>
              <a:t>Absencia alebo nesprávna interpretácia:</a:t>
            </a:r>
          </a:p>
          <a:p>
            <a:pPr marL="324000" indent="-324000">
              <a:spcAft>
                <a:spcPts val="600"/>
              </a:spcAft>
            </a:pPr>
            <a:r>
              <a:rPr lang="sk-SK" sz="2400" dirty="0"/>
              <a:t>počtu zasiahnutých osôb (chýba spôsob výpočtu alebo vstupné údaje, od ktorých bol odvodený),</a:t>
            </a:r>
          </a:p>
          <a:p>
            <a:pPr marL="324000" indent="-324000">
              <a:spcAft>
                <a:spcPts val="600"/>
              </a:spcAft>
            </a:pPr>
            <a:r>
              <a:rPr lang="sk-SK" sz="2400" dirty="0"/>
              <a:t>posúdenia prijateľnosti spoločenského rizika (FN krivka),</a:t>
            </a:r>
          </a:p>
          <a:p>
            <a:pPr marL="324000" indent="-324000">
              <a:spcAft>
                <a:spcPts val="600"/>
              </a:spcAft>
            </a:pPr>
            <a:r>
              <a:rPr lang="sk-SK" sz="2400" dirty="0"/>
              <a:t>posúdenia prijateľnosti individuálneho rizika (</a:t>
            </a:r>
            <a:r>
              <a:rPr lang="sk-SK" sz="2400" dirty="0" err="1"/>
              <a:t>izolínie</a:t>
            </a:r>
            <a:r>
              <a:rPr lang="sk-SK" sz="2400" dirty="0"/>
              <a:t>),</a:t>
            </a:r>
          </a:p>
          <a:p>
            <a:pPr marL="324000" indent="-324000">
              <a:spcAft>
                <a:spcPts val="600"/>
              </a:spcAft>
            </a:pPr>
            <a:r>
              <a:rPr lang="sk-SK" sz="2400" dirty="0"/>
              <a:t>posúdenie domino efektu – len kvalitatívne alebo žiadne,</a:t>
            </a:r>
          </a:p>
          <a:p>
            <a:pPr marL="324000" indent="-324000">
              <a:spcAft>
                <a:spcPts val="600"/>
              </a:spcAft>
            </a:pPr>
            <a:r>
              <a:rPr lang="sk-SK" sz="2400" dirty="0"/>
              <a:t>posúdenie environmentálneho rizika – len kvalitatívne alebo žiadne.</a:t>
            </a:r>
          </a:p>
        </p:txBody>
      </p:sp>
    </p:spTree>
    <p:extLst>
      <p:ext uri="{BB962C8B-B14F-4D97-AF65-F5344CB8AC3E}">
        <p14:creationId xmlns:p14="http://schemas.microsoft.com/office/powerpoint/2010/main" val="458604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posúdení rizika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sk-SK" dirty="0"/>
              <a:t>Individuálne riziko je pravdepodobnosť výskytu nežiadúcich následkov spôsobených udalosťou osobe nachádzajúcej sa v bode [x, y] v okolí nebezpečného zariadenia. Individuálne riziko poukazuje na riziko prijímané osobou v blízkosti zdroja rizika.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sk-SK" dirty="0"/>
              <a:t>Hodnoty individuálneho rizika v rôznych bodoch dávajú geografické rozdelenie rizika a sú charakteristikou oblasti okolo nebezpečného zariadenia.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sk-SK" dirty="0"/>
              <a:t>Krivka rizika (</a:t>
            </a:r>
            <a:r>
              <a:rPr lang="sk-SK" dirty="0" err="1"/>
              <a:t>izolínia</a:t>
            </a:r>
            <a:r>
              <a:rPr lang="sk-SK" dirty="0"/>
              <a:t>, vrstevnica, kontúra) je množina bodov [x, y] okolo zariadenia, v ktorých má individuálne riziko rovnakú hodnotu.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Prijateľnosť (§ 4 ods. 1 písm. a) vyhlášky č. 198/2015 Z. z.)</a:t>
            </a:r>
          </a:p>
          <a:p>
            <a:pPr marL="0" indent="0">
              <a:buNone/>
            </a:pPr>
            <a:r>
              <a:rPr lang="sk-SK" dirty="0"/>
              <a:t>existujúce podniky: 	</a:t>
            </a:r>
            <a:r>
              <a:rPr lang="sk-SK" dirty="0" err="1"/>
              <a:t>F</a:t>
            </a:r>
            <a:r>
              <a:rPr lang="sk-SK" baseline="-25000" dirty="0" err="1"/>
              <a:t>pr</a:t>
            </a:r>
            <a:r>
              <a:rPr lang="sk-SK" dirty="0"/>
              <a:t> = 10</a:t>
            </a:r>
            <a:r>
              <a:rPr lang="sk-SK" baseline="30000" dirty="0"/>
              <a:t>-5</a:t>
            </a:r>
          </a:p>
          <a:p>
            <a:pPr marL="0" indent="0">
              <a:buNone/>
            </a:pPr>
            <a:r>
              <a:rPr lang="sk-SK" dirty="0"/>
              <a:t>nové podniky:		</a:t>
            </a:r>
            <a:r>
              <a:rPr lang="sk-SK" dirty="0" err="1"/>
              <a:t>F</a:t>
            </a:r>
            <a:r>
              <a:rPr lang="sk-SK" baseline="-25000" dirty="0" err="1"/>
              <a:t>pr</a:t>
            </a:r>
            <a:r>
              <a:rPr lang="sk-SK" dirty="0"/>
              <a:t> = 10</a:t>
            </a:r>
            <a:r>
              <a:rPr lang="sk-SK" baseline="30000" dirty="0"/>
              <a:t>-6</a:t>
            </a:r>
          </a:p>
        </p:txBody>
      </p:sp>
    </p:spTree>
    <p:extLst>
      <p:ext uri="{BB962C8B-B14F-4D97-AF65-F5344CB8AC3E}">
        <p14:creationId xmlns:p14="http://schemas.microsoft.com/office/powerpoint/2010/main" val="20440658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posúdení rizika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sk-SK" dirty="0"/>
              <a:t>Príklad znázornenia IR pomocou </a:t>
            </a:r>
            <a:r>
              <a:rPr lang="sk-SK" dirty="0" err="1"/>
              <a:t>izolínií</a:t>
            </a:r>
            <a:r>
              <a:rPr lang="sk-SK" dirty="0"/>
              <a:t> podľa CPR18E</a:t>
            </a:r>
          </a:p>
          <a:p>
            <a:pPr marL="0" indent="0">
              <a:spcAft>
                <a:spcPts val="600"/>
              </a:spcAft>
              <a:buNone/>
            </a:pPr>
            <a:endParaRPr lang="sk-SK" baseline="30000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0D8DF4BA-1452-4DE0-A27F-4EBC6268A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809" y="1877278"/>
            <a:ext cx="4308350" cy="428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198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posúdení rizika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sk-SK"/>
              <a:t>Alternatívny spôsob znázornenia IR (len v jednom smere od zdroja)</a:t>
            </a:r>
          </a:p>
          <a:p>
            <a:pPr marL="0" indent="0">
              <a:spcAft>
                <a:spcPts val="600"/>
              </a:spcAft>
              <a:buNone/>
            </a:pPr>
            <a:endParaRPr lang="sk-SK" baseline="30000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9023561-E2E7-4388-AAC0-BD09C9D62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248" y="1779138"/>
            <a:ext cx="4042445" cy="471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3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posúdení rizika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sk-SK" dirty="0"/>
              <a:t>Spoločenské riziko je riziko, ktorému je vystavená skupina osôb ovplyvnená udalosťou. Je vyjadrené ako vzťah medzi frekvenciou a počtom ľudí, ktorí v danej populácii pri realizácii rizika budú určitým spôsobom poškodení.</a:t>
            </a:r>
          </a:p>
          <a:p>
            <a:pPr marL="0" indent="0">
              <a:buNone/>
            </a:pPr>
            <a:r>
              <a:rPr lang="sk-SK" dirty="0"/>
              <a:t>Spoločenské riziko predstavuje frekvenciu havárie, pri ktorej bude naraz usmrtených N a viac osôb. Znázorňuje sa FN krivkou, kde N je počet úmrtí a F je kumulatívna frekvencia havárií s N alebo viac úmrtiami.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Prijateľnosť (§ 4 ods. 1 písm. b) vyhlášky č. 198/2015 Z. z.)</a:t>
            </a:r>
          </a:p>
          <a:p>
            <a:pPr marL="0" indent="0">
              <a:buNone/>
            </a:pPr>
            <a:r>
              <a:rPr lang="sk-SK" dirty="0"/>
              <a:t>existujúce podniky: 	</a:t>
            </a:r>
            <a:r>
              <a:rPr lang="sk-SK" dirty="0" err="1"/>
              <a:t>F</a:t>
            </a:r>
            <a:r>
              <a:rPr lang="sk-SK" baseline="-25000" dirty="0" err="1"/>
              <a:t>pr</a:t>
            </a:r>
            <a:r>
              <a:rPr lang="sk-SK" dirty="0"/>
              <a:t> = 10</a:t>
            </a:r>
            <a:r>
              <a:rPr lang="sk-SK" baseline="30000" dirty="0"/>
              <a:t>-3</a:t>
            </a:r>
            <a:r>
              <a:rPr lang="sk-SK" dirty="0"/>
              <a:t> × N</a:t>
            </a:r>
            <a:r>
              <a:rPr lang="sk-SK" baseline="30000" dirty="0"/>
              <a:t>-2</a:t>
            </a:r>
          </a:p>
          <a:p>
            <a:pPr marL="0" indent="0">
              <a:buNone/>
            </a:pPr>
            <a:r>
              <a:rPr lang="sk-SK" dirty="0"/>
              <a:t>nové podniky:		</a:t>
            </a:r>
            <a:r>
              <a:rPr lang="sk-SK" dirty="0" err="1"/>
              <a:t>F</a:t>
            </a:r>
            <a:r>
              <a:rPr lang="sk-SK" baseline="-25000" dirty="0" err="1"/>
              <a:t>pr</a:t>
            </a:r>
            <a:r>
              <a:rPr lang="sk-SK" dirty="0"/>
              <a:t> = 10</a:t>
            </a:r>
            <a:r>
              <a:rPr lang="sk-SK" baseline="30000" dirty="0"/>
              <a:t>-4</a:t>
            </a:r>
            <a:r>
              <a:rPr lang="sk-SK" dirty="0"/>
              <a:t> × N</a:t>
            </a:r>
            <a:r>
              <a:rPr lang="sk-SK" baseline="30000" dirty="0"/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28701550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posúdení rizika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sk-SK" dirty="0"/>
              <a:t>Príklad FN-krivky podľa CPR18E</a:t>
            </a:r>
          </a:p>
          <a:p>
            <a:pPr marL="0" indent="0">
              <a:spcAft>
                <a:spcPts val="600"/>
              </a:spcAft>
              <a:buNone/>
            </a:pPr>
            <a:endParaRPr lang="sk-SK" dirty="0"/>
          </a:p>
          <a:p>
            <a:pPr marL="0" indent="0">
              <a:spcAft>
                <a:spcPts val="600"/>
              </a:spcAft>
              <a:buNone/>
            </a:pPr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806B108A-25BE-4D07-B26C-5C63715E5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582" y="1984394"/>
            <a:ext cx="4800600" cy="395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25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Ciele BS </a:t>
            </a:r>
            <a:br>
              <a:rPr lang="sk-SK" sz="3200" b="1" dirty="0"/>
            </a:br>
            <a:r>
              <a:rPr lang="sk-SK" sz="2200" b="1" dirty="0"/>
              <a:t>(§ 8 ods. 2 zákona č. 128/2015 Z. z.)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  <a:noFill/>
        </p:spPr>
        <p:txBody>
          <a:bodyPr>
            <a:normAutofit fontScale="55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5100" dirty="0"/>
              <a:t>Prevádzkovateľ podniku kategórie B vypracuje bezpečnostnú správu s cieľom</a:t>
            </a:r>
          </a:p>
          <a:p>
            <a:pPr marL="324000" indent="-324000">
              <a:spcAft>
                <a:spcPts val="1200"/>
              </a:spcAft>
              <a:buFont typeface="+mj-lt"/>
              <a:buAutoNum type="alphaLcParenR"/>
            </a:pPr>
            <a:r>
              <a:rPr lang="sk-SK" sz="5100" dirty="0"/>
              <a:t>preukázať, že</a:t>
            </a:r>
          </a:p>
          <a:p>
            <a:pPr marL="648000" lvl="1" indent="-324000">
              <a:spcAft>
                <a:spcPts val="1200"/>
              </a:spcAft>
              <a:buFont typeface="+mj-lt"/>
              <a:buAutoNum type="arabicPeriod"/>
            </a:pPr>
            <a:r>
              <a:rPr lang="sk-SK" sz="5100" dirty="0"/>
              <a:t>program prevencie a bezpečnostný riadiaci systém boli vypracované a zavedené do praxe,</a:t>
            </a:r>
          </a:p>
          <a:p>
            <a:pPr marL="648000" lvl="1" indent="-324000">
              <a:spcAft>
                <a:spcPts val="1200"/>
              </a:spcAft>
              <a:buFont typeface="+mj-lt"/>
              <a:buAutoNum type="arabicPeriod"/>
            </a:pPr>
            <a:r>
              <a:rPr lang="sk-SK" sz="5100" dirty="0"/>
              <a:t>boli vytvorené a aplikované nástroje pre identifikovanie nebezpečenstiev vedúcich k závažným priemyselným haváriám a prijaté opatrenia potrebné na prevenciu takýchto havárií a na obmedzovanie ich následkov na zdravie ľudí, životné prostredie a majetok, 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678489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Nedostatky BS pri posúdení rizika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sk-SK"/>
              <a:t>Príklad nesprávnej FN-krivky</a:t>
            </a:r>
          </a:p>
          <a:p>
            <a:pPr marL="0" indent="0">
              <a:spcAft>
                <a:spcPts val="600"/>
              </a:spcAft>
              <a:buNone/>
            </a:pPr>
            <a:endParaRPr lang="sk-SK"/>
          </a:p>
          <a:p>
            <a:pPr marL="0" indent="0">
              <a:spcAft>
                <a:spcPts val="600"/>
              </a:spcAft>
              <a:buNone/>
            </a:pPr>
            <a:endParaRPr lang="sk-SK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25AA6C6A-290E-40B1-863F-80F8A7FD7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948" y="2033978"/>
            <a:ext cx="7068396" cy="362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538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D6B1F1-2B03-463D-A7BC-EBA080ED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341274"/>
            <a:ext cx="7886700" cy="2087726"/>
          </a:xfrm>
          <a:solidFill>
            <a:srgbClr val="FFC000"/>
          </a:solidFill>
        </p:spPr>
        <p:txBody>
          <a:bodyPr anchor="ctr" anchorCtr="0">
            <a:normAutofit fontScale="90000"/>
          </a:bodyPr>
          <a:lstStyle/>
          <a:p>
            <a:pPr algn="ctr"/>
            <a:r>
              <a:rPr lang="sk-SK" dirty="0"/>
              <a:t>Niektoré odporúčania pre vypracovanie posúdenia rizika ZPH </a:t>
            </a:r>
            <a:br>
              <a:rPr lang="sk-SK" dirty="0"/>
            </a:br>
            <a:r>
              <a:rPr lang="sk-SK" dirty="0"/>
              <a:t>a bezpečnostnej správy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61BD4941-1266-495E-B298-9460783012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196949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Odporúčania pre vypracovanie PR ZPH a BS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324000" indent="-324000">
              <a:spcAft>
                <a:spcPts val="600"/>
              </a:spcAft>
              <a:buFont typeface="+mj-lt"/>
              <a:buAutoNum type="arabicPeriod"/>
            </a:pPr>
            <a:r>
              <a:rPr lang="sk-SK" sz="2400" dirty="0"/>
              <a:t>Metodická podpora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legislatívna požiadavka (§ 3 ods.1 vyhlášky č. 198/2015): </a:t>
            </a:r>
          </a:p>
          <a:p>
            <a:pPr marL="685800" lvl="2" indent="0">
              <a:spcAft>
                <a:spcPts val="600"/>
              </a:spcAft>
              <a:buNone/>
            </a:pPr>
            <a:r>
              <a:rPr lang="sk-SK" i="1" dirty="0"/>
              <a:t>Pri analýze rizika závažných priemyselných havárií (ďalej len „analýza rizika“) sa vychádza zo známych a overených metód hodnotenia rizika systematicky aplikovaných na jednotlivé rizikové zariadenia, systémy a prvky, ako aj na ďalšie relevantné vnútorné a vonkajšie činitele.</a:t>
            </a:r>
            <a:r>
              <a:rPr lang="sk-SK" dirty="0"/>
              <a:t> 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dostatočne známe a overené metódy uvedené v:</a:t>
            </a:r>
          </a:p>
          <a:p>
            <a:pPr lvl="2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CPR12E (metódy určovania a spracovania pravdepodobností, FTA, ETA),</a:t>
            </a:r>
          </a:p>
          <a:p>
            <a:pPr lvl="2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CPR14E (metódy výpočtu fyzikálnych účinkov),</a:t>
            </a:r>
          </a:p>
          <a:p>
            <a:pPr lvl="2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CPR16E (metódy na určenie možných škôd – limitné hodnoty dôsledkov),</a:t>
            </a:r>
          </a:p>
          <a:p>
            <a:pPr lvl="2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CPR18E (kvantitatívne hodnotenie rizík QRA),</a:t>
            </a:r>
          </a:p>
          <a:p>
            <a:pPr lvl="2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BEVI manuál (kvantitatívne hodnotenie rizík QRA).</a:t>
            </a:r>
          </a:p>
        </p:txBody>
      </p:sp>
    </p:spTree>
    <p:extLst>
      <p:ext uri="{BB962C8B-B14F-4D97-AF65-F5344CB8AC3E}">
        <p14:creationId xmlns:p14="http://schemas.microsoft.com/office/powerpoint/2010/main" val="3206286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Odporúčania pre vypracovanie PR ZPH a BS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324000" indent="-324000">
              <a:spcAft>
                <a:spcPts val="600"/>
              </a:spcAft>
              <a:buFont typeface="+mj-lt"/>
              <a:buAutoNum type="arabicPeriod" startAt="2"/>
            </a:pPr>
            <a:endParaRPr lang="sk-SK" sz="2400" dirty="0"/>
          </a:p>
          <a:p>
            <a:pPr marL="324000" indent="-324000">
              <a:spcAft>
                <a:spcPts val="600"/>
              </a:spcAft>
              <a:buFont typeface="+mj-lt"/>
              <a:buAutoNum type="arabicPeriod" startAt="2"/>
            </a:pPr>
            <a:r>
              <a:rPr lang="sk-SK" sz="2400" dirty="0"/>
              <a:t>Informácie o podniku, opis okolia a ŽP: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dôsledné dodržanie požiadaviek uvedených v Prílohe č. 3 k vyhláške č. 198/2015 Z. z.</a:t>
            </a:r>
          </a:p>
          <a:p>
            <a:pPr marL="342900" lvl="1" indent="0">
              <a:spcAft>
                <a:spcPts val="600"/>
              </a:spcAft>
              <a:buNone/>
            </a:pPr>
            <a:endParaRPr lang="sk-SK" sz="2100" dirty="0"/>
          </a:p>
          <a:p>
            <a:pPr marL="324000" lvl="1" indent="-324000">
              <a:spcBef>
                <a:spcPts val="75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sk-SK" sz="2400" dirty="0"/>
              <a:t>Súpis a popis NL: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zosúladenie klasifikácie NL s legislatívou </a:t>
            </a:r>
          </a:p>
          <a:p>
            <a:pPr lvl="2">
              <a:spcAft>
                <a:spcPts val="6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nariadenie EP a Rady(ES) č. 1272/2008,</a:t>
            </a:r>
          </a:p>
          <a:p>
            <a:pPr lvl="2">
              <a:spcAft>
                <a:spcPts val="6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metodická príručka </a:t>
            </a:r>
            <a:r>
              <a:rPr lang="sk-SK" sz="1800" i="1" dirty="0"/>
              <a:t>Nová klasifikácia NL v podnikoch, ktoré spadajú pod zákon o prevencii ZPH</a:t>
            </a:r>
            <a:r>
              <a:rPr lang="sk-SK" sz="1800" dirty="0"/>
              <a:t>,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dôsledná materiálová bilancia NL. </a:t>
            </a:r>
          </a:p>
        </p:txBody>
      </p:sp>
    </p:spTree>
    <p:extLst>
      <p:ext uri="{BB962C8B-B14F-4D97-AF65-F5344CB8AC3E}">
        <p14:creationId xmlns:p14="http://schemas.microsoft.com/office/powerpoint/2010/main" val="33958395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Odporúčania pre vypracovanie PR ZPH a BS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 fontScale="92500"/>
          </a:bodyPr>
          <a:lstStyle/>
          <a:p>
            <a:pPr marL="324000" indent="-324000">
              <a:spcAft>
                <a:spcPts val="600"/>
              </a:spcAft>
              <a:buFont typeface="+mj-lt"/>
              <a:buAutoNum type="arabicPeriod" startAt="4"/>
            </a:pPr>
            <a:r>
              <a:rPr lang="sk-SK" sz="2400" dirty="0"/>
              <a:t>Výpočet dosahu dôsledkov: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pri dôsledkoch založených na rozptyle NL v ovzduší zohľadnenie meteorologickej situácie pre min. dve triedy stability atmosféry (BEVI: F 1,5 m/s, D 5 m/s) s následným využitím pravdepodobnosti ich výskytu pri posúdení spoločenského a individuálneho rizika, v krajnom prípade najnepriaznivejšia meteorologická situácia (F 1,5 m/s) s hodnotou pravdepodobnosti 1,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limitné hodnoty musia byť nastavené tak, aby pri zohľadnení dĺžky trvania expozície umožnili predovšetkým</a:t>
            </a:r>
          </a:p>
          <a:p>
            <a:pPr lvl="2">
              <a:spcAft>
                <a:spcPts val="6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kvantifikáciu počtu zasiahnutých osôb pre posúdenie spoločenského rizika (viď napr. celá kap. 5.2 v CPR18E),</a:t>
            </a:r>
          </a:p>
          <a:p>
            <a:pPr lvl="2">
              <a:spcAft>
                <a:spcPts val="6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geografické vymedzenie individuálneho rizika (požiar a toxický rozptyl obvykle 1% mortalita, pri VCE 10 kPa, pri Flash </a:t>
            </a:r>
            <a:r>
              <a:rPr lang="sk-SK" sz="1800" dirty="0" err="1"/>
              <a:t>fire</a:t>
            </a:r>
            <a:r>
              <a:rPr lang="sk-SK" sz="1800" dirty="0"/>
              <a:t> plocha ohraničená DMV)</a:t>
            </a:r>
          </a:p>
          <a:p>
            <a:pPr lvl="2">
              <a:spcAft>
                <a:spcPts val="600"/>
              </a:spcAft>
              <a:buFont typeface="Calibri" panose="020F0502020204030204" pitchFamily="34" charset="0"/>
              <a:buChar char="‐"/>
            </a:pPr>
            <a:r>
              <a:rPr lang="sk-SK" sz="1800" dirty="0"/>
              <a:t>kvantifikáciu domino efektu (viď napr. metodická príručka </a:t>
            </a:r>
            <a:r>
              <a:rPr lang="sk-SK" sz="1800" i="1" dirty="0"/>
              <a:t>Identifikácia podnikov v SR s potenciálom spôsobiť domino efekt</a:t>
            </a:r>
            <a:r>
              <a:rPr lang="sk-SK" sz="1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412082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Odporúčania pre vypracovanie PR ZPH a BS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sk-SK" sz="2400" dirty="0"/>
          </a:p>
          <a:p>
            <a:pPr marL="324000" indent="-324000">
              <a:spcAft>
                <a:spcPts val="600"/>
              </a:spcAft>
              <a:buFont typeface="+mj-lt"/>
              <a:buAutoNum type="arabicPeriod" startAt="5"/>
            </a:pPr>
            <a:r>
              <a:rPr lang="sk-SK" sz="2400" dirty="0"/>
              <a:t>Posúdenie rizika: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pri výpočtoch individuálneho a spoločenského rizika postupovať podľa algoritmu uvedeného v CPR18E (celá kap. 6.2),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pri prezentácii výsledkov individuálneho a spoločenského rizika použiť postup podľa CPR18E (kap. 6.3) 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pri hodnotení domino efektu postupovať napr. podľa metodickej príručky </a:t>
            </a:r>
            <a:r>
              <a:rPr lang="sk-SK" sz="2100" i="1" dirty="0"/>
              <a:t>Identifikácia podnikov v SR s potenciálom spôsobiť domino efekt</a:t>
            </a:r>
            <a:r>
              <a:rPr lang="sk-SK" sz="2100" dirty="0"/>
              <a:t>,</a:t>
            </a:r>
          </a:p>
          <a:p>
            <a:pPr marL="666900" lvl="1" indent="-324000">
              <a:spcAft>
                <a:spcPts val="600"/>
              </a:spcAft>
            </a:pPr>
            <a:r>
              <a:rPr lang="sk-SK" sz="2100" dirty="0"/>
              <a:t>pri posúdení environmentálneho rizika postupovať napr. podľa metodickej príručky </a:t>
            </a:r>
            <a:r>
              <a:rPr lang="sk-SK" sz="2100" i="1" dirty="0"/>
              <a:t>Systém hodnotenia rizík pre posúdenie environmentálnej škody podľa zákona č. 359/2007 Z. z</a:t>
            </a:r>
            <a:r>
              <a:rPr lang="sk-SK" sz="2100" dirty="0"/>
              <a:t>.</a:t>
            </a:r>
          </a:p>
          <a:p>
            <a:pPr marL="666900" lvl="1" indent="-324000">
              <a:spcAft>
                <a:spcPts val="600"/>
              </a:spcAft>
            </a:pPr>
            <a:endParaRPr lang="sk-SK" sz="2100" dirty="0"/>
          </a:p>
        </p:txBody>
      </p:sp>
    </p:spTree>
    <p:extLst>
      <p:ext uri="{BB962C8B-B14F-4D97-AF65-F5344CB8AC3E}">
        <p14:creationId xmlns:p14="http://schemas.microsoft.com/office/powerpoint/2010/main" val="35305516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Odporúčania pre vypracovanie PR ZPH a BS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sk-SK" sz="2400" dirty="0"/>
              <a:t>Odporúčaná literatúra: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sk-SK" dirty="0" err="1"/>
              <a:t>Bernatík</a:t>
            </a:r>
            <a:r>
              <a:rPr lang="sk-SK" dirty="0"/>
              <a:t>, A.: </a:t>
            </a:r>
            <a:r>
              <a:rPr lang="sk-SK" dirty="0" err="1"/>
              <a:t>Prevence</a:t>
            </a:r>
            <a:r>
              <a:rPr lang="sk-SK" dirty="0"/>
              <a:t> závažných havárií. </a:t>
            </a:r>
            <a:r>
              <a:rPr lang="sk-SK" dirty="0" err="1"/>
              <a:t>Sdružení</a:t>
            </a:r>
            <a:r>
              <a:rPr lang="sk-SK" dirty="0"/>
              <a:t> </a:t>
            </a:r>
            <a:r>
              <a:rPr lang="sk-SK" dirty="0" err="1"/>
              <a:t>požárního</a:t>
            </a:r>
            <a:r>
              <a:rPr lang="sk-SK" dirty="0"/>
              <a:t> a </a:t>
            </a:r>
            <a:r>
              <a:rPr lang="sk-SK" dirty="0" err="1"/>
              <a:t>bezpečnostního</a:t>
            </a:r>
            <a:r>
              <a:rPr lang="sk-SK" dirty="0"/>
              <a:t> </a:t>
            </a:r>
            <a:r>
              <a:rPr lang="sk-SK" dirty="0" err="1"/>
              <a:t>inženýřství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sídlem</a:t>
            </a:r>
            <a:r>
              <a:rPr lang="sk-SK" dirty="0"/>
              <a:t> VŠB – Technická univerzita Ostrava. Ostrava, 2006.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sk-SK" dirty="0" err="1"/>
              <a:t>Casal</a:t>
            </a:r>
            <a:r>
              <a:rPr lang="sk-SK" dirty="0"/>
              <a:t>, J.: </a:t>
            </a:r>
            <a:r>
              <a:rPr lang="sk-SK" dirty="0" err="1"/>
              <a:t>Evaluation</a:t>
            </a:r>
            <a:r>
              <a:rPr lang="sk-SK" dirty="0"/>
              <a:t> of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Effects</a:t>
            </a:r>
            <a:r>
              <a:rPr lang="sk-SK" dirty="0"/>
              <a:t> and </a:t>
            </a:r>
            <a:r>
              <a:rPr lang="sk-SK" dirty="0" err="1"/>
              <a:t>Consequences</a:t>
            </a:r>
            <a:r>
              <a:rPr lang="sk-SK" dirty="0"/>
              <a:t> of Major </a:t>
            </a:r>
            <a:r>
              <a:rPr lang="sk-SK" dirty="0" err="1"/>
              <a:t>Accidents</a:t>
            </a:r>
            <a:r>
              <a:rPr lang="sk-SK" dirty="0"/>
              <a:t> in Industrial </a:t>
            </a:r>
            <a:r>
              <a:rPr lang="sk-SK" dirty="0" err="1"/>
              <a:t>Plants</a:t>
            </a:r>
            <a:r>
              <a:rPr lang="sk-SK" dirty="0"/>
              <a:t>. Industrial </a:t>
            </a:r>
            <a:r>
              <a:rPr lang="sk-SK" dirty="0" err="1"/>
              <a:t>Safety</a:t>
            </a:r>
            <a:r>
              <a:rPr lang="sk-SK" dirty="0"/>
              <a:t> </a:t>
            </a:r>
            <a:r>
              <a:rPr lang="sk-SK" dirty="0" err="1"/>
              <a:t>Series</a:t>
            </a:r>
            <a:r>
              <a:rPr lang="sk-SK" dirty="0"/>
              <a:t> </a:t>
            </a:r>
            <a:r>
              <a:rPr lang="sk-SK" dirty="0" err="1"/>
              <a:t>Volume</a:t>
            </a:r>
            <a:r>
              <a:rPr lang="sk-SK" dirty="0"/>
              <a:t> 8. Barcelona.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sk-SK" dirty="0" err="1"/>
              <a:t>Guidelines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Fire</a:t>
            </a:r>
            <a:r>
              <a:rPr lang="sk-SK" dirty="0"/>
              <a:t> </a:t>
            </a:r>
            <a:r>
              <a:rPr lang="sk-SK" dirty="0" err="1"/>
              <a:t>Protection</a:t>
            </a:r>
            <a:r>
              <a:rPr lang="sk-SK" dirty="0"/>
              <a:t> in </a:t>
            </a:r>
            <a:r>
              <a:rPr lang="sk-SK" dirty="0" err="1"/>
              <a:t>Chemical</a:t>
            </a:r>
            <a:r>
              <a:rPr lang="sk-SK" dirty="0"/>
              <a:t>, </a:t>
            </a:r>
            <a:r>
              <a:rPr lang="sk-SK" dirty="0" err="1"/>
              <a:t>Petrochemical</a:t>
            </a:r>
            <a:r>
              <a:rPr lang="sk-SK" dirty="0"/>
              <a:t>, and </a:t>
            </a:r>
            <a:r>
              <a:rPr lang="sk-SK" dirty="0" err="1"/>
              <a:t>Hydrocarbon</a:t>
            </a:r>
            <a:r>
              <a:rPr lang="sk-SK" dirty="0"/>
              <a:t> </a:t>
            </a:r>
            <a:r>
              <a:rPr lang="sk-SK" dirty="0" err="1"/>
              <a:t>Processing</a:t>
            </a:r>
            <a:r>
              <a:rPr lang="sk-SK" dirty="0"/>
              <a:t> </a:t>
            </a:r>
            <a:r>
              <a:rPr lang="sk-SK" dirty="0" err="1"/>
              <a:t>Facilites</a:t>
            </a:r>
            <a:r>
              <a:rPr lang="sk-SK" dirty="0"/>
              <a:t>. CCPS, New York, 2003. [ISBN 0-8169-0898-2]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sk-SK" dirty="0" err="1"/>
              <a:t>Guidelines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quantitative</a:t>
            </a:r>
            <a:r>
              <a:rPr lang="sk-SK" dirty="0"/>
              <a:t> risk </a:t>
            </a:r>
            <a:r>
              <a:rPr lang="sk-SK" dirty="0" err="1"/>
              <a:t>assessment</a:t>
            </a:r>
            <a:r>
              <a:rPr lang="sk-SK" dirty="0"/>
              <a:t> – CPR 18E („</a:t>
            </a:r>
            <a:r>
              <a:rPr lang="sk-SK" dirty="0" err="1"/>
              <a:t>Purple</a:t>
            </a:r>
            <a:r>
              <a:rPr lang="sk-SK" dirty="0"/>
              <a:t> </a:t>
            </a:r>
            <a:r>
              <a:rPr lang="sk-SK" dirty="0" err="1"/>
              <a:t>Book</a:t>
            </a:r>
            <a:r>
              <a:rPr lang="sk-SK" dirty="0"/>
              <a:t>”). </a:t>
            </a:r>
            <a:r>
              <a:rPr lang="sk-SK" dirty="0" err="1"/>
              <a:t>Third</a:t>
            </a:r>
            <a:r>
              <a:rPr lang="sk-SK" dirty="0"/>
              <a:t> </a:t>
            </a:r>
            <a:r>
              <a:rPr lang="sk-SK" dirty="0" err="1"/>
              <a:t>edition</a:t>
            </a:r>
            <a:r>
              <a:rPr lang="sk-SK" dirty="0"/>
              <a:t>. </a:t>
            </a:r>
            <a:r>
              <a:rPr lang="sk-SK" dirty="0" err="1"/>
              <a:t>Den</a:t>
            </a:r>
            <a:r>
              <a:rPr lang="sk-SK" dirty="0"/>
              <a:t> Haag: </a:t>
            </a:r>
            <a:r>
              <a:rPr lang="sk-SK" dirty="0" err="1"/>
              <a:t>Sdu</a:t>
            </a:r>
            <a:r>
              <a:rPr lang="sk-SK" dirty="0"/>
              <a:t> </a:t>
            </a:r>
            <a:r>
              <a:rPr lang="sk-SK" dirty="0" err="1"/>
              <a:t>Uitgevers</a:t>
            </a:r>
            <a:r>
              <a:rPr lang="sk-SK" dirty="0"/>
              <a:t>, 2005. [ISBN 9012087961]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sk-SK" dirty="0"/>
              <a:t>Kandráč, J., Kandráč, M.: Metodická príručka „Identifikácia podnikov v Slovenskej republike s potenciálom spôsobiť domino efekt“. SAŽP, október 2015.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sk-SK" dirty="0" err="1"/>
              <a:t>Kardell</a:t>
            </a:r>
            <a:r>
              <a:rPr lang="sk-SK" dirty="0"/>
              <a:t>, L., </a:t>
            </a:r>
            <a:r>
              <a:rPr lang="sk-SK" dirty="0" err="1"/>
              <a:t>Lööf</a:t>
            </a:r>
            <a:r>
              <a:rPr lang="sk-SK" dirty="0"/>
              <a:t>, M.: QRA </a:t>
            </a:r>
            <a:r>
              <a:rPr lang="sk-SK" dirty="0" err="1"/>
              <a:t>with</a:t>
            </a:r>
            <a:r>
              <a:rPr lang="sk-SK" dirty="0"/>
              <a:t> </a:t>
            </a:r>
            <a:r>
              <a:rPr lang="sk-SK" dirty="0" err="1"/>
              <a:t>respect</a:t>
            </a:r>
            <a:r>
              <a:rPr lang="sk-SK" dirty="0"/>
              <a:t> to domino </a:t>
            </a:r>
            <a:r>
              <a:rPr lang="sk-SK" dirty="0" err="1"/>
              <a:t>effects</a:t>
            </a:r>
            <a:r>
              <a:rPr lang="sk-SK" dirty="0"/>
              <a:t> and </a:t>
            </a:r>
            <a:r>
              <a:rPr lang="sk-SK" dirty="0" err="1"/>
              <a:t>property</a:t>
            </a:r>
            <a:r>
              <a:rPr lang="sk-SK" dirty="0"/>
              <a:t> </a:t>
            </a:r>
            <a:r>
              <a:rPr lang="sk-SK" dirty="0" err="1"/>
              <a:t>damage</a:t>
            </a:r>
            <a:r>
              <a:rPr lang="sk-SK" dirty="0"/>
              <a:t>. Report 5461. </a:t>
            </a:r>
            <a:r>
              <a:rPr lang="sk-SK" dirty="0" err="1"/>
              <a:t>Divison</a:t>
            </a:r>
            <a:r>
              <a:rPr lang="sk-SK" dirty="0"/>
              <a:t> of Risk Management and </a:t>
            </a:r>
            <a:r>
              <a:rPr lang="sk-SK" dirty="0" err="1"/>
              <a:t>Societal</a:t>
            </a:r>
            <a:r>
              <a:rPr lang="sk-SK" dirty="0"/>
              <a:t> </a:t>
            </a:r>
            <a:r>
              <a:rPr lang="sk-SK" dirty="0" err="1"/>
              <a:t>Safety</a:t>
            </a:r>
            <a:r>
              <a:rPr lang="sk-SK" dirty="0"/>
              <a:t>, </a:t>
            </a:r>
            <a:r>
              <a:rPr lang="sk-SK" dirty="0" err="1"/>
              <a:t>Lund</a:t>
            </a:r>
            <a:r>
              <a:rPr lang="sk-SK" dirty="0"/>
              <a:t> </a:t>
            </a:r>
            <a:r>
              <a:rPr lang="sk-SK" dirty="0" err="1"/>
              <a:t>University</a:t>
            </a:r>
            <a:r>
              <a:rPr lang="sk-SK" dirty="0"/>
              <a:t>, </a:t>
            </a:r>
            <a:r>
              <a:rPr lang="sk-SK" dirty="0" err="1"/>
              <a:t>Sweden</a:t>
            </a:r>
            <a:r>
              <a:rPr lang="sk-SK" dirty="0"/>
              <a:t>, 2014.</a:t>
            </a:r>
          </a:p>
        </p:txBody>
      </p:sp>
    </p:spTree>
    <p:extLst>
      <p:ext uri="{BB962C8B-B14F-4D97-AF65-F5344CB8AC3E}">
        <p14:creationId xmlns:p14="http://schemas.microsoft.com/office/powerpoint/2010/main" val="39617163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Odporúčania pre vypracovanie PR ZPH a BS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 err="1"/>
              <a:t>Mannan</a:t>
            </a:r>
            <a:r>
              <a:rPr lang="sk-SK" sz="1900" dirty="0"/>
              <a:t>, S.: </a:t>
            </a:r>
            <a:r>
              <a:rPr lang="sk-SK" sz="1900" dirty="0" err="1"/>
              <a:t>Lee’s</a:t>
            </a:r>
            <a:r>
              <a:rPr lang="sk-SK" sz="1900" dirty="0"/>
              <a:t> </a:t>
            </a:r>
            <a:r>
              <a:rPr lang="sk-SK" sz="1900" dirty="0" err="1"/>
              <a:t>Loss</a:t>
            </a:r>
            <a:r>
              <a:rPr lang="sk-SK" sz="1900" dirty="0"/>
              <a:t> </a:t>
            </a:r>
            <a:r>
              <a:rPr lang="sk-SK" sz="1900" dirty="0" err="1"/>
              <a:t>Prevention</a:t>
            </a:r>
            <a:r>
              <a:rPr lang="sk-SK" sz="1900" dirty="0"/>
              <a:t> in </a:t>
            </a:r>
            <a:r>
              <a:rPr lang="sk-SK" sz="1900" dirty="0" err="1"/>
              <a:t>the</a:t>
            </a:r>
            <a:r>
              <a:rPr lang="sk-SK" sz="1900" dirty="0"/>
              <a:t> </a:t>
            </a:r>
            <a:r>
              <a:rPr lang="sk-SK" sz="1900" dirty="0" err="1"/>
              <a:t>Process</a:t>
            </a:r>
            <a:r>
              <a:rPr lang="sk-SK" sz="1900" dirty="0"/>
              <a:t> </a:t>
            </a:r>
            <a:r>
              <a:rPr lang="sk-SK" sz="1900" dirty="0" err="1"/>
              <a:t>Industries</a:t>
            </a:r>
            <a:r>
              <a:rPr lang="sk-SK" sz="1900" dirty="0"/>
              <a:t>. </a:t>
            </a:r>
            <a:r>
              <a:rPr lang="sk-SK" sz="1900" dirty="0" err="1"/>
              <a:t>Third</a:t>
            </a:r>
            <a:r>
              <a:rPr lang="sk-SK" sz="1900" dirty="0"/>
              <a:t> </a:t>
            </a:r>
            <a:r>
              <a:rPr lang="sk-SK" sz="1900" dirty="0" err="1"/>
              <a:t>edition</a:t>
            </a:r>
            <a:r>
              <a:rPr lang="sk-SK" sz="1900" dirty="0"/>
              <a:t>. </a:t>
            </a:r>
            <a:r>
              <a:rPr lang="sk-SK" sz="1900" dirty="0" err="1"/>
              <a:t>Elsevier</a:t>
            </a:r>
            <a:r>
              <a:rPr lang="sk-SK" sz="1900" dirty="0"/>
              <a:t> </a:t>
            </a:r>
            <a:r>
              <a:rPr lang="sk-SK" sz="1900" dirty="0" err="1"/>
              <a:t>Inc</a:t>
            </a:r>
            <a:r>
              <a:rPr lang="sk-SK" sz="1900" dirty="0"/>
              <a:t>., 2005.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 err="1"/>
              <a:t>Methods</a:t>
            </a:r>
            <a:r>
              <a:rPr lang="sk-SK" sz="1900" dirty="0"/>
              <a:t> </a:t>
            </a:r>
            <a:r>
              <a:rPr lang="sk-SK" sz="1900" dirty="0" err="1"/>
              <a:t>for</a:t>
            </a:r>
            <a:r>
              <a:rPr lang="sk-SK" sz="1900" dirty="0"/>
              <a:t> </a:t>
            </a:r>
            <a:r>
              <a:rPr lang="sk-SK" sz="1900" dirty="0" err="1"/>
              <a:t>determining</a:t>
            </a:r>
            <a:r>
              <a:rPr lang="sk-SK" sz="1900" dirty="0"/>
              <a:t> and </a:t>
            </a:r>
            <a:r>
              <a:rPr lang="sk-SK" sz="1900" dirty="0" err="1"/>
              <a:t>processing</a:t>
            </a:r>
            <a:r>
              <a:rPr lang="sk-SK" sz="1900" dirty="0"/>
              <a:t> </a:t>
            </a:r>
            <a:r>
              <a:rPr lang="sk-SK" sz="1900" dirty="0" err="1"/>
              <a:t>probabilities</a:t>
            </a:r>
            <a:r>
              <a:rPr lang="sk-SK" sz="1900" dirty="0"/>
              <a:t> – CPR 12E („</a:t>
            </a:r>
            <a:r>
              <a:rPr lang="sk-SK" sz="1900" dirty="0" err="1"/>
              <a:t>Red</a:t>
            </a:r>
            <a:r>
              <a:rPr lang="sk-SK" sz="1900" dirty="0"/>
              <a:t> </a:t>
            </a:r>
            <a:r>
              <a:rPr lang="sk-SK" sz="1900" dirty="0" err="1"/>
              <a:t>Book</a:t>
            </a:r>
            <a:r>
              <a:rPr lang="sk-SK" sz="1900" dirty="0"/>
              <a:t>“). </a:t>
            </a:r>
            <a:r>
              <a:rPr lang="sk-SK" sz="1900" dirty="0" err="1"/>
              <a:t>Second</a:t>
            </a:r>
            <a:r>
              <a:rPr lang="sk-SK" sz="1900" dirty="0"/>
              <a:t> </a:t>
            </a:r>
            <a:r>
              <a:rPr lang="sk-SK" sz="1900" dirty="0" err="1"/>
              <a:t>edition</a:t>
            </a:r>
            <a:r>
              <a:rPr lang="sk-SK" sz="1900" dirty="0"/>
              <a:t>. </a:t>
            </a:r>
            <a:r>
              <a:rPr lang="sk-SK" sz="1900" dirty="0" err="1"/>
              <a:t>The</a:t>
            </a:r>
            <a:r>
              <a:rPr lang="sk-SK" sz="1900" dirty="0"/>
              <a:t> </a:t>
            </a:r>
            <a:r>
              <a:rPr lang="sk-SK" sz="1900" dirty="0" err="1"/>
              <a:t>Hague</a:t>
            </a:r>
            <a:r>
              <a:rPr lang="sk-SK" sz="1900" dirty="0"/>
              <a:t>, 1997. 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 err="1"/>
              <a:t>Methods</a:t>
            </a:r>
            <a:r>
              <a:rPr lang="sk-SK" sz="1900" dirty="0"/>
              <a:t> </a:t>
            </a:r>
            <a:r>
              <a:rPr lang="sk-SK" sz="1900" dirty="0" err="1"/>
              <a:t>for</a:t>
            </a:r>
            <a:r>
              <a:rPr lang="sk-SK" sz="1900" dirty="0"/>
              <a:t> </a:t>
            </a:r>
            <a:r>
              <a:rPr lang="sk-SK" sz="1900" dirty="0" err="1"/>
              <a:t>the</a:t>
            </a:r>
            <a:r>
              <a:rPr lang="sk-SK" sz="1900" dirty="0"/>
              <a:t> </a:t>
            </a:r>
            <a:r>
              <a:rPr lang="sk-SK" sz="1900" dirty="0" err="1"/>
              <a:t>calculation</a:t>
            </a:r>
            <a:r>
              <a:rPr lang="sk-SK" sz="1900" dirty="0"/>
              <a:t> of </a:t>
            </a:r>
            <a:r>
              <a:rPr lang="sk-SK" sz="1900" dirty="0" err="1"/>
              <a:t>physical</a:t>
            </a:r>
            <a:r>
              <a:rPr lang="sk-SK" sz="1900" dirty="0"/>
              <a:t> </a:t>
            </a:r>
            <a:r>
              <a:rPr lang="sk-SK" sz="1900" dirty="0" err="1"/>
              <a:t>effects</a:t>
            </a:r>
            <a:r>
              <a:rPr lang="sk-SK" sz="1900" dirty="0"/>
              <a:t> – CPR 14E („</a:t>
            </a:r>
            <a:r>
              <a:rPr lang="sk-SK" sz="1900" dirty="0" err="1"/>
              <a:t>Yellow</a:t>
            </a:r>
            <a:r>
              <a:rPr lang="sk-SK" sz="1900" dirty="0"/>
              <a:t> </a:t>
            </a:r>
            <a:r>
              <a:rPr lang="sk-SK" sz="1900" dirty="0" err="1"/>
              <a:t>Book</a:t>
            </a:r>
            <a:r>
              <a:rPr lang="sk-SK" sz="1900" dirty="0"/>
              <a:t>“). </a:t>
            </a:r>
            <a:r>
              <a:rPr lang="sk-SK" sz="1900" dirty="0" err="1"/>
              <a:t>Third</a:t>
            </a:r>
            <a:r>
              <a:rPr lang="sk-SK" sz="1900" dirty="0"/>
              <a:t> </a:t>
            </a:r>
            <a:r>
              <a:rPr lang="sk-SK" sz="1900" dirty="0" err="1"/>
              <a:t>edition</a:t>
            </a:r>
            <a:r>
              <a:rPr lang="sk-SK" sz="1900" dirty="0"/>
              <a:t> </a:t>
            </a:r>
            <a:r>
              <a:rPr lang="sk-SK" sz="1900" dirty="0" err="1"/>
              <a:t>Second</a:t>
            </a:r>
            <a:r>
              <a:rPr lang="sk-SK" sz="1900" dirty="0"/>
              <a:t> </a:t>
            </a:r>
            <a:r>
              <a:rPr lang="sk-SK" sz="1900" dirty="0" err="1"/>
              <a:t>revision</a:t>
            </a:r>
            <a:r>
              <a:rPr lang="sk-SK" sz="1900" dirty="0"/>
              <a:t> 2005. </a:t>
            </a:r>
            <a:r>
              <a:rPr lang="sk-SK" sz="1900" dirty="0" err="1"/>
              <a:t>The</a:t>
            </a:r>
            <a:r>
              <a:rPr lang="sk-SK" sz="1900" dirty="0"/>
              <a:t> </a:t>
            </a:r>
            <a:r>
              <a:rPr lang="sk-SK" sz="1900" dirty="0" err="1"/>
              <a:t>Hague</a:t>
            </a:r>
            <a:r>
              <a:rPr lang="sk-SK" sz="1900" dirty="0"/>
              <a:t>, 1997. [ISBN 9012084970]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 err="1"/>
              <a:t>Methods</a:t>
            </a:r>
            <a:r>
              <a:rPr lang="sk-SK" sz="1900" dirty="0"/>
              <a:t> </a:t>
            </a:r>
            <a:r>
              <a:rPr lang="sk-SK" sz="1900" dirty="0" err="1"/>
              <a:t>for</a:t>
            </a:r>
            <a:r>
              <a:rPr lang="sk-SK" sz="1900" dirty="0"/>
              <a:t> </a:t>
            </a:r>
            <a:r>
              <a:rPr lang="sk-SK" sz="1900" dirty="0" err="1"/>
              <a:t>the</a:t>
            </a:r>
            <a:r>
              <a:rPr lang="sk-SK" sz="1900" dirty="0"/>
              <a:t> </a:t>
            </a:r>
            <a:r>
              <a:rPr lang="sk-SK" sz="1900" dirty="0" err="1"/>
              <a:t>determination</a:t>
            </a:r>
            <a:r>
              <a:rPr lang="sk-SK" sz="1900" dirty="0"/>
              <a:t> of </a:t>
            </a:r>
            <a:r>
              <a:rPr lang="sk-SK" sz="1900" dirty="0" err="1"/>
              <a:t>possible</a:t>
            </a:r>
            <a:r>
              <a:rPr lang="sk-SK" sz="1900" dirty="0"/>
              <a:t> </a:t>
            </a:r>
            <a:r>
              <a:rPr lang="sk-SK" sz="1900" dirty="0" err="1"/>
              <a:t>damage</a:t>
            </a:r>
            <a:r>
              <a:rPr lang="sk-SK" sz="1900" dirty="0"/>
              <a:t>– CPR 16E („</a:t>
            </a:r>
            <a:r>
              <a:rPr lang="sk-SK" sz="1900" dirty="0" err="1"/>
              <a:t>Green</a:t>
            </a:r>
            <a:r>
              <a:rPr lang="sk-SK" sz="1900" dirty="0"/>
              <a:t> </a:t>
            </a:r>
            <a:r>
              <a:rPr lang="sk-SK" sz="1900" dirty="0" err="1"/>
              <a:t>Book</a:t>
            </a:r>
            <a:r>
              <a:rPr lang="sk-SK" sz="1900" dirty="0"/>
              <a:t>“). </a:t>
            </a:r>
            <a:r>
              <a:rPr lang="sk-SK" sz="1900" dirty="0" err="1"/>
              <a:t>First</a:t>
            </a:r>
            <a:r>
              <a:rPr lang="sk-SK" sz="1900" dirty="0"/>
              <a:t> </a:t>
            </a:r>
            <a:r>
              <a:rPr lang="sk-SK" sz="1900" dirty="0" err="1"/>
              <a:t>edition</a:t>
            </a:r>
            <a:r>
              <a:rPr lang="sk-SK" sz="1900" dirty="0"/>
              <a:t>. </a:t>
            </a:r>
            <a:r>
              <a:rPr lang="sk-SK" sz="1900" dirty="0" err="1"/>
              <a:t>The</a:t>
            </a:r>
            <a:r>
              <a:rPr lang="sk-SK" sz="1900" dirty="0"/>
              <a:t> </a:t>
            </a:r>
            <a:r>
              <a:rPr lang="sk-SK" sz="1900" dirty="0" err="1"/>
              <a:t>Hague</a:t>
            </a:r>
            <a:r>
              <a:rPr lang="sk-SK" sz="1900" dirty="0"/>
              <a:t>, 1992. [ISBN 90-5307-052-4]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/>
              <a:t>Oravec, M., Vargová S.: Závažné priemyselné havárie. ICV TU v Košiciach, 2012. [ISBN 978-80-553-1231-6] 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/>
              <a:t>Oravec, M., Vargová, S., Glatz, J.: Závažné priemyselné havárie - metódy posúdenia rizík. TUKE, Košice 2014. [ISBN 978-80-553-1932-2]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/>
              <a:t>Oravec, M., Vargová, S., </a:t>
            </a:r>
            <a:r>
              <a:rPr lang="sk-SK" sz="1900" dirty="0" err="1"/>
              <a:t>Kotianová</a:t>
            </a:r>
            <a:r>
              <a:rPr lang="sk-SK" sz="1900" dirty="0"/>
              <a:t>, Z., Fic, M.: Manažérstvo priemyselných havárií – SEVESO III. SPBI, Ostrava 2017. [ISBN 978-80-7385-181-1]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endParaRPr lang="sk-SK" sz="1900" dirty="0"/>
          </a:p>
        </p:txBody>
      </p:sp>
    </p:spTree>
    <p:extLst>
      <p:ext uri="{BB962C8B-B14F-4D97-AF65-F5344CB8AC3E}">
        <p14:creationId xmlns:p14="http://schemas.microsoft.com/office/powerpoint/2010/main" val="39617163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Odporúčania pre vypracovanie PR ZPH a BS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/>
              <a:t>Postupy a metodiky analýz a </a:t>
            </a:r>
            <a:r>
              <a:rPr lang="sk-SK" sz="1900" dirty="0" err="1"/>
              <a:t>hodnocení</a:t>
            </a:r>
            <a:r>
              <a:rPr lang="sk-SK" sz="1900" dirty="0"/>
              <a:t> </a:t>
            </a:r>
            <a:r>
              <a:rPr lang="sk-SK" sz="1900" dirty="0" err="1"/>
              <a:t>rizik</a:t>
            </a:r>
            <a:r>
              <a:rPr lang="sk-SK" sz="1900" dirty="0"/>
              <a:t> pro účely zákona o </a:t>
            </a:r>
            <a:r>
              <a:rPr lang="sk-SK" sz="1900" dirty="0" err="1"/>
              <a:t>prevenci</a:t>
            </a:r>
            <a:r>
              <a:rPr lang="sk-SK" sz="1900" dirty="0"/>
              <a:t> závažných havárií. VÚBP, Praha 2000, </a:t>
            </a:r>
            <a:r>
              <a:rPr lang="sk-SK" sz="1900" dirty="0" err="1"/>
              <a:t>aktualizace</a:t>
            </a:r>
            <a:r>
              <a:rPr lang="sk-SK" sz="1900" dirty="0"/>
              <a:t> </a:t>
            </a:r>
            <a:r>
              <a:rPr lang="sk-SK" sz="1900" dirty="0" err="1"/>
              <a:t>duben</a:t>
            </a:r>
            <a:r>
              <a:rPr lang="sk-SK" sz="1900" dirty="0"/>
              <a:t> 2005.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 err="1"/>
              <a:t>Protivýbuchová</a:t>
            </a:r>
            <a:r>
              <a:rPr lang="sk-SK" sz="1900" dirty="0"/>
              <a:t> </a:t>
            </a:r>
            <a:r>
              <a:rPr lang="sk-SK" sz="1900" dirty="0" err="1"/>
              <a:t>prevence</a:t>
            </a:r>
            <a:r>
              <a:rPr lang="sk-SK" sz="1900" dirty="0"/>
              <a:t>. </a:t>
            </a:r>
            <a:r>
              <a:rPr lang="sk-SK" sz="1900" dirty="0" err="1"/>
              <a:t>Sbírka</a:t>
            </a:r>
            <a:r>
              <a:rPr lang="sk-SK" sz="1900" dirty="0"/>
              <a:t> </a:t>
            </a:r>
            <a:r>
              <a:rPr lang="sk-SK" sz="1900" dirty="0" err="1"/>
              <a:t>příkladů</a:t>
            </a:r>
            <a:r>
              <a:rPr lang="sk-SK" sz="1900" dirty="0"/>
              <a:t>. VŠB – Technická univerzita Ostrava, Fakulta </a:t>
            </a:r>
            <a:r>
              <a:rPr lang="sk-SK" sz="1900" dirty="0" err="1"/>
              <a:t>bezpečnostního</a:t>
            </a:r>
            <a:r>
              <a:rPr lang="sk-SK" sz="1900" dirty="0"/>
              <a:t> </a:t>
            </a:r>
            <a:r>
              <a:rPr lang="sk-SK" sz="1900" dirty="0" err="1"/>
              <a:t>inženýrství</a:t>
            </a:r>
            <a:r>
              <a:rPr lang="sk-SK" sz="1900" dirty="0"/>
              <a:t>. Ostrava, 2014.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 err="1"/>
              <a:t>Reference</a:t>
            </a:r>
            <a:r>
              <a:rPr lang="sk-SK" sz="1900" dirty="0"/>
              <a:t> </a:t>
            </a:r>
            <a:r>
              <a:rPr lang="sk-SK" sz="1900" dirty="0" err="1"/>
              <a:t>Manual</a:t>
            </a:r>
            <a:r>
              <a:rPr lang="sk-SK" sz="1900" dirty="0"/>
              <a:t> </a:t>
            </a:r>
            <a:r>
              <a:rPr lang="sk-SK" sz="1900" dirty="0" err="1"/>
              <a:t>Bevi</a:t>
            </a:r>
            <a:r>
              <a:rPr lang="sk-SK" sz="1900" dirty="0"/>
              <a:t> Risk </a:t>
            </a:r>
            <a:r>
              <a:rPr lang="sk-SK" sz="1900" dirty="0" err="1"/>
              <a:t>Assessments</a:t>
            </a:r>
            <a:r>
              <a:rPr lang="sk-SK" sz="1900" dirty="0"/>
              <a:t> </a:t>
            </a:r>
            <a:r>
              <a:rPr lang="sk-SK" sz="1900" dirty="0" err="1"/>
              <a:t>version</a:t>
            </a:r>
            <a:r>
              <a:rPr lang="sk-SK" sz="1900" dirty="0"/>
              <a:t> 3.2. RIVM, </a:t>
            </a:r>
            <a:r>
              <a:rPr lang="sk-SK" sz="1900" dirty="0" err="1"/>
              <a:t>Netherlands</a:t>
            </a:r>
            <a:r>
              <a:rPr lang="sk-SK" sz="1900" dirty="0"/>
              <a:t>, 01.07.2009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/>
              <a:t>SHMÚ: </a:t>
            </a:r>
            <a:r>
              <a:rPr lang="sk-SK" sz="1900" dirty="0" err="1"/>
              <a:t>Klimaatlas</a:t>
            </a:r>
            <a:r>
              <a:rPr lang="sk-SK" sz="1900" dirty="0"/>
              <a:t>. Informačný systém pre webovú aplikáciu. Dostupné na internete: </a:t>
            </a:r>
            <a:r>
              <a:rPr lang="sk-SK" sz="1900" u="sng" dirty="0">
                <a:hlinkClick r:id="rId2"/>
              </a:rPr>
              <a:t>http://klimat.shmu.sk</a:t>
            </a:r>
            <a:r>
              <a:rPr lang="sk-SK" sz="1900" dirty="0"/>
              <a:t> </a:t>
            </a:r>
          </a:p>
          <a:p>
            <a:pPr marL="0" lvl="1" indent="0">
              <a:lnSpc>
                <a:spcPct val="80000"/>
              </a:lnSpc>
              <a:spcBef>
                <a:spcPts val="750"/>
              </a:spcBef>
              <a:spcAft>
                <a:spcPts val="600"/>
              </a:spcAft>
              <a:buNone/>
            </a:pPr>
            <a:r>
              <a:rPr lang="sk-SK" sz="1900" dirty="0"/>
              <a:t>SFPE </a:t>
            </a:r>
            <a:r>
              <a:rPr lang="sk-SK" sz="1900" dirty="0" err="1"/>
              <a:t>Handbook</a:t>
            </a:r>
            <a:r>
              <a:rPr lang="sk-SK" sz="1900" dirty="0"/>
              <a:t> </a:t>
            </a:r>
            <a:r>
              <a:rPr lang="sk-SK" sz="1900" dirty="0" err="1"/>
              <a:t>for</a:t>
            </a:r>
            <a:r>
              <a:rPr lang="sk-SK" sz="1900" dirty="0"/>
              <a:t> </a:t>
            </a:r>
            <a:r>
              <a:rPr lang="sk-SK" sz="1900" dirty="0" err="1"/>
              <a:t>Fire</a:t>
            </a:r>
            <a:r>
              <a:rPr lang="sk-SK" sz="1900" dirty="0"/>
              <a:t> </a:t>
            </a:r>
            <a:r>
              <a:rPr lang="sk-SK" sz="1900" dirty="0" err="1"/>
              <a:t>Protection</a:t>
            </a:r>
            <a:r>
              <a:rPr lang="sk-SK" sz="1900" dirty="0"/>
              <a:t> </a:t>
            </a:r>
            <a:r>
              <a:rPr lang="sk-SK" sz="1900" dirty="0" err="1"/>
              <a:t>Engineering</a:t>
            </a:r>
            <a:r>
              <a:rPr lang="sk-SK" sz="1900" dirty="0"/>
              <a:t>. </a:t>
            </a:r>
            <a:r>
              <a:rPr lang="sk-SK" sz="1900" dirty="0" err="1"/>
              <a:t>Third</a:t>
            </a:r>
            <a:r>
              <a:rPr lang="sk-SK" sz="1900" dirty="0"/>
              <a:t> </a:t>
            </a:r>
            <a:r>
              <a:rPr lang="sk-SK" sz="1900" dirty="0" err="1"/>
              <a:t>edition</a:t>
            </a:r>
            <a:r>
              <a:rPr lang="sk-SK" sz="1900" dirty="0"/>
              <a:t>. NFPA, 2002. [ISBN 087765-451-4]</a:t>
            </a:r>
          </a:p>
        </p:txBody>
      </p:sp>
    </p:spTree>
    <p:extLst>
      <p:ext uri="{BB962C8B-B14F-4D97-AF65-F5344CB8AC3E}">
        <p14:creationId xmlns:p14="http://schemas.microsoft.com/office/powerpoint/2010/main" val="2724255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Ciele BS </a:t>
            </a:r>
            <a:br>
              <a:rPr lang="sk-SK" sz="3200" b="1" dirty="0"/>
            </a:br>
            <a:r>
              <a:rPr lang="sk-SK" sz="2200" b="1" dirty="0"/>
              <a:t>(§ 8 ods. 2 zákona č. 128/2015 Z. z.)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  <a:noFill/>
        </p:spPr>
        <p:txBody>
          <a:bodyPr>
            <a:noAutofit/>
          </a:bodyPr>
          <a:lstStyle/>
          <a:p>
            <a:pPr marL="324000" lvl="1" indent="-324000">
              <a:spcAft>
                <a:spcPts val="1200"/>
              </a:spcAft>
              <a:buFont typeface="+mj-lt"/>
              <a:buAutoNum type="arabicPeriod" startAt="3"/>
            </a:pPr>
            <a:r>
              <a:rPr lang="sk-SK" sz="2800" dirty="0"/>
              <a:t>v návrhu projektu zariadenia, výstavbe, prevádzke a údržbe zariadenia, skladovacieho zariadenia, vybavenia a infraštruktúry spojenej s ich prevádzkou, ktoré súvisia s nebezpečenstvom vzniku závažnej priemyselnej havárie v podniku, bola zohľadnená potreba primeraného stupňa bezpečnosti a spoľahlivosti, </a:t>
            </a:r>
          </a:p>
          <a:p>
            <a:pPr marL="324000" lvl="1" indent="-324000">
              <a:spcAft>
                <a:spcPts val="1200"/>
              </a:spcAft>
              <a:buFont typeface="+mj-lt"/>
              <a:buAutoNum type="arabicPeriod" startAt="3"/>
            </a:pPr>
            <a:r>
              <a:rPr lang="sk-SK" sz="2800" dirty="0"/>
              <a:t>bol vypracovaný vnútorný havarijný plán,</a:t>
            </a:r>
          </a:p>
          <a:p>
            <a:pPr marL="324000" lvl="1" indent="-324000">
              <a:spcAft>
                <a:spcPts val="1200"/>
              </a:spcAft>
              <a:buFont typeface="+mj-lt"/>
              <a:buAutoNum type="arabicPeriod" startAt="3"/>
            </a:pPr>
            <a:r>
              <a:rPr lang="sk-SK" sz="2800" dirty="0"/>
              <a:t>boli aplikované trvalé nástroje na zlepšenie stavu havarijnej odozvy,</a:t>
            </a:r>
          </a:p>
          <a:p>
            <a:pPr marL="0" indent="0">
              <a:buNone/>
            </a:pP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650742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Ciele BS </a:t>
            </a:r>
            <a:br>
              <a:rPr lang="sk-SK" sz="3200" b="1" dirty="0"/>
            </a:br>
            <a:r>
              <a:rPr lang="sk-SK" sz="2400" b="1" dirty="0"/>
              <a:t>(§ 8 ods. 2 zákona č. 128/2015 Z. z.)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spcAft>
                <a:spcPts val="600"/>
              </a:spcAft>
              <a:buNone/>
            </a:pPr>
            <a:endParaRPr lang="sk-SK" sz="2400" dirty="0"/>
          </a:p>
          <a:p>
            <a:pPr marL="0" indent="0">
              <a:lnSpc>
                <a:spcPct val="70000"/>
              </a:lnSpc>
              <a:spcAft>
                <a:spcPts val="1200"/>
              </a:spcAft>
              <a:buNone/>
            </a:pPr>
            <a:r>
              <a:rPr lang="sk-SK" sz="2800" dirty="0"/>
              <a:t>Prevádzkovateľ podniku kategórie B vypracuje bezpečnostnú správu s cieľom</a:t>
            </a:r>
          </a:p>
          <a:p>
            <a:pPr marL="324000" indent="-324000">
              <a:lnSpc>
                <a:spcPct val="70000"/>
              </a:lnSpc>
              <a:spcAft>
                <a:spcPts val="1200"/>
              </a:spcAft>
              <a:buFont typeface="+mj-lt"/>
              <a:buAutoNum type="alphaLcParenR" startAt="2"/>
            </a:pPr>
            <a:r>
              <a:rPr lang="sk-SK" sz="2800" dirty="0"/>
              <a:t>poskytnúť informácie potrebné na vypracovanie</a:t>
            </a:r>
          </a:p>
          <a:p>
            <a:pPr marL="648000" lvl="1" indent="-324000">
              <a:lnSpc>
                <a:spcPct val="7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sk-SK" sz="2800" dirty="0"/>
              <a:t>plánu ochrany obyvateľstva,</a:t>
            </a:r>
          </a:p>
          <a:p>
            <a:pPr marL="648000" lvl="1" indent="-324000">
              <a:lnSpc>
                <a:spcPct val="7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sk-SK" sz="2800" dirty="0"/>
              <a:t>územnoplánovacej dokumentácie a povolenie nového podniku, inej stavby, zariadenia, novej činnosti alebo rozvojovej aktivity v okolí jeho podniku podľa § 14 ods. 1. 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66493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Obsah BS </a:t>
            </a:r>
            <a:br>
              <a:rPr lang="sk-SK" sz="3200" b="1" dirty="0"/>
            </a:br>
            <a:r>
              <a:rPr lang="sk-SK" sz="2400" b="1" dirty="0"/>
              <a:t>(§ 8 ods. 3 zákona č. 128/2015 Z. z.)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2400" dirty="0"/>
              <a:t>Bezpečnostná správa obsahuje:</a:t>
            </a:r>
          </a:p>
          <a:p>
            <a:pPr marL="324000" indent="-324000">
              <a:spcAft>
                <a:spcPts val="600"/>
              </a:spcAft>
              <a:buFont typeface="+mj-lt"/>
              <a:buAutoNum type="alphaLcParenR"/>
            </a:pPr>
            <a:r>
              <a:rPr lang="sk-SK" sz="2400" dirty="0"/>
              <a:t>informácie o organizáciách, ktoré sa podieľali na vypracovaní bezpečnostnej správy,</a:t>
            </a:r>
          </a:p>
          <a:p>
            <a:pPr marL="324000" indent="-324000">
              <a:spcAft>
                <a:spcPts val="600"/>
              </a:spcAft>
              <a:buFont typeface="+mj-lt"/>
              <a:buAutoNum type="alphaLcParenR"/>
            </a:pPr>
            <a:r>
              <a:rPr lang="sk-SK" sz="2400" dirty="0"/>
              <a:t>informácie o podniku, jeho umiestnení a zameraní jeho činnosti, ako aj o programe prevencie a o bezpečnostnom riadiacom systéme, </a:t>
            </a:r>
          </a:p>
          <a:p>
            <a:pPr marL="324000" indent="-324000">
              <a:spcAft>
                <a:spcPts val="600"/>
              </a:spcAft>
              <a:buFont typeface="+mj-lt"/>
              <a:buAutoNum type="alphaLcParenR"/>
            </a:pPr>
            <a:r>
              <a:rPr lang="sk-SK" sz="2400" dirty="0"/>
              <a:t>opis okolia podniku a životného prostredia,</a:t>
            </a:r>
          </a:p>
          <a:p>
            <a:pPr marL="324000" indent="-324000">
              <a:spcAft>
                <a:spcPts val="600"/>
              </a:spcAft>
              <a:buFont typeface="+mj-lt"/>
              <a:buAutoNum type="alphaLcParenR"/>
            </a:pPr>
            <a:r>
              <a:rPr lang="sk-SK" sz="2400" dirty="0"/>
              <a:t>opis činností a zariadení podniku dôležitých z hľadiska bezpečnosti a opis zdrojov rizík závažných priemyselných havárií, ako aj súpis a opis nebezpečných látok prítomných v podniku, </a:t>
            </a:r>
          </a:p>
          <a:p>
            <a:pPr marL="0" indent="0"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397340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sk-SK" sz="3200" b="1" dirty="0"/>
              <a:t>Obsah BS </a:t>
            </a:r>
            <a:br>
              <a:rPr lang="sk-SK" sz="3200" b="1" dirty="0"/>
            </a:br>
            <a:r>
              <a:rPr lang="sk-SK" sz="2400" b="1" dirty="0"/>
              <a:t>(§ 8 ods. 3 zákona č. 128/2015 Z. z.)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lphaLcParenR" startAt="5"/>
            </a:pPr>
            <a:endParaRPr lang="sk-SK" sz="2400" dirty="0"/>
          </a:p>
          <a:p>
            <a:pPr marL="457200" indent="-457200">
              <a:buFont typeface="+mj-lt"/>
              <a:buAutoNum type="alphaLcParenR" startAt="5"/>
            </a:pPr>
            <a:r>
              <a:rPr lang="sk-SK" sz="2400" dirty="0"/>
              <a:t>identifikáciu a analýzu rizík závažných priemyselných havárií, ich hodnotenie, posúdenie prijateľnosti a preventívne opatrenia, </a:t>
            </a:r>
          </a:p>
          <a:p>
            <a:pPr marL="457200" indent="-457200">
              <a:buFont typeface="+mj-lt"/>
              <a:buAutoNum type="alphaLcParenR" startAt="5"/>
            </a:pPr>
            <a:r>
              <a:rPr lang="sk-SK" sz="2400" dirty="0"/>
              <a:t>opatrenia týkajúce sa pripravenosti na zdolávanie závažných priemyselných havárií a obmedzovanie ich následkov, </a:t>
            </a:r>
          </a:p>
          <a:p>
            <a:pPr marL="457200" indent="-457200">
              <a:buFont typeface="+mj-lt"/>
              <a:buAutoNum type="alphaLcParenR" startAt="5"/>
            </a:pPr>
            <a:r>
              <a:rPr lang="sk-SK" sz="2400" dirty="0"/>
              <a:t>mapovú dokumentáciu a situačný plán.</a:t>
            </a:r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r>
              <a:rPr lang="sk-SK" sz="2400" dirty="0"/>
              <a:t>Požiadavky na obsah niektorých z bodov a) až g) sú podrobnejšie rozpracované v Prílohe č. 3 vyhlášky č. 198/2015 Z. z.</a:t>
            </a:r>
          </a:p>
          <a:p>
            <a:pPr marL="0" indent="0"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328591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sk-SK" sz="3200" b="1" dirty="0"/>
              <a:t>Požiadavka na prehľadnosť a zrozumiteľnosť BS </a:t>
            </a:r>
            <a:br>
              <a:rPr lang="sk-SK" sz="3200" b="1" dirty="0"/>
            </a:br>
            <a:r>
              <a:rPr lang="sk-SK" sz="2200" b="1" dirty="0"/>
              <a:t>(§ 8 ods. 4 zákona č. 128/2015 Z. z.)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sz="2800" dirty="0"/>
          </a:p>
          <a:p>
            <a:pPr marL="0" indent="0">
              <a:spcAft>
                <a:spcPts val="1200"/>
              </a:spcAft>
              <a:buNone/>
            </a:pPr>
            <a:r>
              <a:rPr lang="sk-SK" sz="2800" dirty="0"/>
              <a:t>Vyhotovenie, členenie a rozsah bezpečnostnej správy vychádzajú zo zložitosti a rizikovosti podniku a konkrétnych podmienok jeho umiestnenia.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sk-SK" sz="2800" dirty="0"/>
              <a:t>Bezpečnostná správa musí byť prehľadná a zrozumiteľná.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sk-SK" sz="2800" dirty="0"/>
              <a:t>Ak prevádzkovateľ predkladá bezpečnostnú správu podľa odseku 1 v listinnej forme, predloží ju v siedmich vyhotoveniach. </a:t>
            </a:r>
          </a:p>
          <a:p>
            <a:pPr marL="0" indent="0">
              <a:buNone/>
            </a:pP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952831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519BD-5399-4CEA-92F6-0F89F1FE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0000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sk-SK" sz="3200" b="1" dirty="0"/>
              <a:t>Posúdenie rizika </a:t>
            </a:r>
            <a:br>
              <a:rPr lang="sk-SK" sz="3200" b="1" dirty="0"/>
            </a:br>
            <a:r>
              <a:rPr lang="sk-SK" sz="2200" b="1" dirty="0"/>
              <a:t>(§ 6 ods. 1 zákona č. 128/2015 Z. z.)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282844C-90E8-42E4-BB5B-D7E13B61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0000"/>
            <a:ext cx="7886700" cy="469211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2800" dirty="0"/>
              <a:t>Prevádzkovateľ vykonáva posúdenie rizika, ktoré zahŕňa</a:t>
            </a:r>
          </a:p>
          <a:p>
            <a:pPr marL="324000" indent="-324000">
              <a:lnSpc>
                <a:spcPct val="70000"/>
              </a:lnSpc>
              <a:spcAft>
                <a:spcPts val="1200"/>
              </a:spcAft>
              <a:buFont typeface="+mj-lt"/>
              <a:buAutoNum type="alphaLcParenR"/>
            </a:pPr>
            <a:r>
              <a:rPr lang="sk-SK" sz="2800" dirty="0"/>
              <a:t>identifikáciu nebezpečenstiev a udalostí, ktoré môžu vyvolať závažnú priemyselnú haváriu, </a:t>
            </a:r>
          </a:p>
          <a:p>
            <a:pPr marL="324000" indent="-324000">
              <a:lnSpc>
                <a:spcPct val="70000"/>
              </a:lnSpc>
              <a:spcAft>
                <a:spcPts val="1200"/>
              </a:spcAft>
              <a:buFont typeface="+mj-lt"/>
              <a:buAutoNum type="alphaLcParenR"/>
            </a:pPr>
            <a:r>
              <a:rPr lang="sk-SK" sz="2800" dirty="0"/>
              <a:t>kvantifikáciu pravdepodobnosti alebo frekvencie vzniku možnej závažnej priemyselnej havárie, </a:t>
            </a:r>
          </a:p>
          <a:p>
            <a:pPr marL="324000" indent="-324000">
              <a:lnSpc>
                <a:spcPct val="70000"/>
              </a:lnSpc>
              <a:spcAft>
                <a:spcPts val="1200"/>
              </a:spcAft>
              <a:buFont typeface="+mj-lt"/>
              <a:buAutoNum type="alphaLcParenR"/>
            </a:pPr>
            <a:r>
              <a:rPr lang="sk-SK" sz="2800" dirty="0"/>
              <a:t>odhad rozsahu a závažnosti následkov možnej závažnej priemyselnej havárie pre zdravie ľudí, životné prostredie a majetok, </a:t>
            </a:r>
          </a:p>
          <a:p>
            <a:pPr marL="324000" indent="-324000">
              <a:lnSpc>
                <a:spcPct val="70000"/>
              </a:lnSpc>
              <a:spcAft>
                <a:spcPts val="1200"/>
              </a:spcAft>
              <a:buFont typeface="+mj-lt"/>
              <a:buAutoNum type="alphaLcParenR"/>
            </a:pPr>
            <a:r>
              <a:rPr lang="sk-SK" sz="2800" dirty="0"/>
              <a:t>hodnotenie rizika a posúdenie prijateľnosti rizika.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04950925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797</TotalTime>
  <Words>2700</Words>
  <Application>Microsoft Office PowerPoint</Application>
  <PresentationFormat>Prezentácia na obrazovke (4:3)</PresentationFormat>
  <Paragraphs>239</Paragraphs>
  <Slides>38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Motív balíka Office</vt:lpstr>
      <vt:lpstr>Časté nedostatky  v bezpečnostných správach   zistené pri príprave odborných posudkov podľa § 22 zákona č. 128/2015 Z. z.</vt:lpstr>
      <vt:lpstr>Legislatívne požiadavky na bezpečnostnú správu  a posúdenie rizika</vt:lpstr>
      <vt:lpstr>Ciele BS  (§ 8 ods. 2 zákona č. 128/2015 Z. z.)</vt:lpstr>
      <vt:lpstr>Ciele BS  (§ 8 ods. 2 zákona č. 128/2015 Z. z.)</vt:lpstr>
      <vt:lpstr>Ciele BS  (§ 8 ods. 2 zákona č. 128/2015 Z. z.)</vt:lpstr>
      <vt:lpstr>Obsah BS  (§ 8 ods. 3 zákona č. 128/2015 Z. z.)</vt:lpstr>
      <vt:lpstr>Obsah BS  (§ 8 ods. 3 zákona č. 128/2015 Z. z.)</vt:lpstr>
      <vt:lpstr>Požiadavka na prehľadnosť a zrozumiteľnosť BS  (§ 8 ods. 4 zákona č. 128/2015 Z. z.)</vt:lpstr>
      <vt:lpstr>Posúdenie rizika  (§ 6 ods. 1 zákona č. 128/2015 Z. z.)</vt:lpstr>
      <vt:lpstr>Nedostatky zistené  v bezpečnostných právach</vt:lpstr>
      <vt:lpstr>Vynechanie celej časti obsahu BS</vt:lpstr>
      <vt:lpstr>Všeobecné a formálne nedostatky BS</vt:lpstr>
      <vt:lpstr>Nedostatky BS pri informáciách o podniku, opise okolia podniku a životného prostredia</vt:lpstr>
      <vt:lpstr>Nedostatky BS pri informáciách o podniku, opise okolia podniku a životného prostredia</vt:lpstr>
      <vt:lpstr>Nedostatky BS pri súpise a popise NL</vt:lpstr>
      <vt:lpstr>Nedostatky BS pri opise zdrojov rizík</vt:lpstr>
      <vt:lpstr>Nedostatky BS pri opise zdrojov rizík</vt:lpstr>
      <vt:lpstr>Nedostatky BS pri opise zdrojov rizík</vt:lpstr>
      <vt:lpstr>Nedostatky BS pri opise zdrojov rizík</vt:lpstr>
      <vt:lpstr>Nedostatky BS pri identifikácii rizík</vt:lpstr>
      <vt:lpstr>Nedostatky BS pri analýze rizík</vt:lpstr>
      <vt:lpstr>Nedostatky BS pri analýze rizík</vt:lpstr>
      <vt:lpstr>Nedostatky BS pri analýze rizík</vt:lpstr>
      <vt:lpstr>Nedostatky BS pri posúdení rizika</vt:lpstr>
      <vt:lpstr>Nedostatky BS pri posúdení rizika</vt:lpstr>
      <vt:lpstr>Nedostatky BS pri posúdení rizika</vt:lpstr>
      <vt:lpstr>Nedostatky BS pri posúdení rizika</vt:lpstr>
      <vt:lpstr>Nedostatky BS pri posúdení rizika</vt:lpstr>
      <vt:lpstr>Nedostatky BS pri posúdení rizika</vt:lpstr>
      <vt:lpstr>Nedostatky BS pri posúdení rizika</vt:lpstr>
      <vt:lpstr>Niektoré odporúčania pre vypracovanie posúdenia rizika ZPH  a bezpečnostnej správy</vt:lpstr>
      <vt:lpstr>Odporúčania pre vypracovanie PR ZPH a BS</vt:lpstr>
      <vt:lpstr>Odporúčania pre vypracovanie PR ZPH a BS</vt:lpstr>
      <vt:lpstr>Odporúčania pre vypracovanie PR ZPH a BS</vt:lpstr>
      <vt:lpstr>Odporúčania pre vypracovanie PR ZPH a BS</vt:lpstr>
      <vt:lpstr>Odporúčania pre vypracovanie PR ZPH a BS</vt:lpstr>
      <vt:lpstr>Odporúčania pre vypracovanie PR ZPH a BS</vt:lpstr>
      <vt:lpstr>Odporúčania pre vypracovanie PR ZPH a BS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Bezpečnostná správa  podľa § 8 zákona č. 128/2015 Z. z.</dc:title>
  <dc:creator>Ladislav Čáky</dc:creator>
  <cp:lastModifiedBy>Ing. Ladislav Čáky</cp:lastModifiedBy>
  <cp:revision>88</cp:revision>
  <dcterms:created xsi:type="dcterms:W3CDTF">2018-02-06T07:04:17Z</dcterms:created>
  <dcterms:modified xsi:type="dcterms:W3CDTF">2021-02-12T10:14:45Z</dcterms:modified>
</cp:coreProperties>
</file>