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g. Ladislav Čáky" userId="41cafd5f-52f2-4666-9df2-a1bef462ba2d" providerId="ADAL" clId="{4699510C-E145-4A91-9005-989466849725}"/>
    <pc:docChg chg="modSld">
      <pc:chgData name="Ing. Ladislav Čáky" userId="41cafd5f-52f2-4666-9df2-a1bef462ba2d" providerId="ADAL" clId="{4699510C-E145-4A91-9005-989466849725}" dt="2021-02-12T10:17:27.306" v="15" actId="20577"/>
      <pc:docMkLst>
        <pc:docMk/>
      </pc:docMkLst>
      <pc:sldChg chg="modSp mod">
        <pc:chgData name="Ing. Ladislav Čáky" userId="41cafd5f-52f2-4666-9df2-a1bef462ba2d" providerId="ADAL" clId="{4699510C-E145-4A91-9005-989466849725}" dt="2021-02-12T10:17:27.306" v="15" actId="20577"/>
        <pc:sldMkLst>
          <pc:docMk/>
          <pc:sldMk cId="0" sldId="257"/>
        </pc:sldMkLst>
        <pc:spChg chg="mod">
          <ac:chgData name="Ing. Ladislav Čáky" userId="41cafd5f-52f2-4666-9df2-a1bef462ba2d" providerId="ADAL" clId="{4699510C-E145-4A91-9005-989466849725}" dt="2021-02-12T10:17:27.306" v="15" actId="20577"/>
          <ac:spMkLst>
            <pc:docMk/>
            <pc:sldMk cId="0" sldId="257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BFACA-34A6-481C-908C-C4908B5F2C63}" type="datetimeFigureOut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39901-8230-4B18-9E8D-5075D43F760F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98461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41AE511-C5F8-424E-83DF-33649774C228}" type="datetime1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10" name="Obdĺž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ĺž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ovná spojnic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ovná spojnic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ĺž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109ADAA-44A4-4A3B-9791-4659CDDA4D4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1A2E1-48C1-4BF3-88B8-616361A2531B}" type="datetime1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3385-0727-498B-8C68-3BAE144CE31A}" type="datetime1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EAFBB9-B35C-4252-A3D1-0BC0E9864812}" type="datetime1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09ADAA-44A4-4A3B-9791-4659CDDA4D4E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30B070E-D910-4A04-9CC7-E87E408B33E5}" type="datetime1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9" name="Obdĺž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ovná spojnic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ovná spojnic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ĺž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ovná spojnic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109ADAA-44A4-4A3B-9791-4659CDDA4D4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B2E7A-D46E-483C-B76D-3ED48F3AD07F}" type="datetime1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1BB3-06F8-4F17-B771-C69A9351FF0E}" type="datetime1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2" name="Zástupný symbol tex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4" name="Zástupný symbol tex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9A9C30-6203-49EC-8E69-81257332EA25}" type="datetime1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09ADAA-44A4-4A3B-9791-4659CDDA4D4E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E358-2237-42BC-A6EF-87A623CFDE31}" type="datetime1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obsah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21" name="Zástupný symbol dátum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C154919-55B1-4F62-AC49-D1108061CC91}" type="datetime1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09ADAA-44A4-4A3B-9791-4659CDDA4D4E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3" name="Zástupný symbol päty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ovná spojnic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ovná spojnic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dátum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F68F01-4BDC-47AD-84CC-606DC8E3BADD}" type="datetime1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09ADAA-44A4-4A3B-9791-4659CDDA4D4E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Zástupný symbol päty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Kliknite sem a upravte štýly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ACEF4D-45F9-42AD-A249-BDC7336F91CE}" type="datetime1">
              <a:rPr lang="sk-SK" smtClean="0"/>
              <a:pPr/>
              <a:t>12. 2. 2021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109ADAA-44A4-4A3B-9791-4659CDDA4D4E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00232" y="1071546"/>
            <a:ext cx="7000924" cy="785818"/>
          </a:xfrm>
        </p:spPr>
        <p:txBody>
          <a:bodyPr>
            <a:normAutofit/>
          </a:bodyPr>
          <a:lstStyle/>
          <a:p>
            <a:pPr algn="ctr"/>
            <a:r>
              <a:rPr lang="sk-SK" sz="2400" dirty="0">
                <a:latin typeface="Century Schoolbook" pitchFamily="18" charset="0"/>
              </a:rPr>
              <a:t>Metóda </a:t>
            </a:r>
            <a:r>
              <a:rPr lang="sk-SK" sz="2400" dirty="0" err="1">
                <a:latin typeface="Century Schoolbook" pitchFamily="18" charset="0"/>
              </a:rPr>
              <a:t>Dow‘s</a:t>
            </a:r>
            <a:r>
              <a:rPr lang="sk-SK" sz="2400" dirty="0">
                <a:latin typeface="Century Schoolbook" pitchFamily="18" charset="0"/>
              </a:rPr>
              <a:t> </a:t>
            </a:r>
            <a:r>
              <a:rPr lang="sk-SK" sz="2400" dirty="0" err="1">
                <a:latin typeface="Century Schoolbook" pitchFamily="18" charset="0"/>
              </a:rPr>
              <a:t>Chemical</a:t>
            </a:r>
            <a:r>
              <a:rPr lang="sk-SK" sz="2400" dirty="0">
                <a:latin typeface="Century Schoolbook" pitchFamily="18" charset="0"/>
              </a:rPr>
              <a:t> </a:t>
            </a:r>
            <a:r>
              <a:rPr lang="sk-SK" sz="2400" dirty="0" err="1">
                <a:latin typeface="Century Schoolbook" pitchFamily="18" charset="0"/>
              </a:rPr>
              <a:t>Exposure</a:t>
            </a:r>
            <a:r>
              <a:rPr lang="sk-SK" sz="2400" dirty="0">
                <a:latin typeface="Century Schoolbook" pitchFamily="18" charset="0"/>
              </a:rPr>
              <a:t> Index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214546" y="3457572"/>
            <a:ext cx="6072230" cy="757246"/>
          </a:xfrm>
        </p:spPr>
        <p:txBody>
          <a:bodyPr>
            <a:normAutofit/>
          </a:bodyPr>
          <a:lstStyle/>
          <a:p>
            <a:r>
              <a:rPr lang="sk-SK" dirty="0">
                <a:latin typeface="Century Schoolbook" pitchFamily="18" charset="0"/>
              </a:rPr>
              <a:t>Kurz prípravy špecialistov na prevenciu ZPH</a:t>
            </a:r>
          </a:p>
          <a:p>
            <a:r>
              <a:rPr lang="sk-SK" dirty="0">
                <a:latin typeface="Century Schoolbook" pitchFamily="18" charset="0"/>
              </a:rPr>
              <a:t>TU Košice, február 2021</a:t>
            </a:r>
          </a:p>
          <a:p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68C12-403D-4B4C-9C32-852954440580}" type="slidenum">
              <a:rPr lang="sk-SK" smtClean="0"/>
              <a:pPr/>
              <a:t>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2000232" y="5857892"/>
            <a:ext cx="6929486" cy="857256"/>
          </a:xfrm>
        </p:spPr>
        <p:txBody>
          <a:bodyPr/>
          <a:lstStyle/>
          <a:p>
            <a:pPr hangingPunct="0">
              <a:spcBef>
                <a:spcPts val="600"/>
              </a:spcBef>
            </a:pPr>
            <a:r>
              <a:rPr lang="sk-SK" sz="1000" b="1" dirty="0">
                <a:solidFill>
                  <a:schemeClr val="tx2"/>
                </a:solidFill>
                <a:cs typeface="Arial" pitchFamily="34" charset="0"/>
              </a:rPr>
              <a:t>Ing. Ladislav </a:t>
            </a:r>
            <a:r>
              <a:rPr lang="sk-SK" sz="1000" b="1" dirty="0" err="1">
                <a:solidFill>
                  <a:schemeClr val="tx2"/>
                </a:solidFill>
                <a:cs typeface="Arial" pitchFamily="34" charset="0"/>
              </a:rPr>
              <a:t>Čáky</a:t>
            </a:r>
            <a:r>
              <a:rPr lang="sk-SK" sz="1000" b="1" dirty="0">
                <a:solidFill>
                  <a:schemeClr val="tx2"/>
                </a:solidFill>
                <a:cs typeface="Arial" pitchFamily="34" charset="0"/>
              </a:rPr>
              <a:t> - </a:t>
            </a: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EHP</a:t>
            </a:r>
            <a:endParaRPr lang="sk-SK" sz="1000" b="1" dirty="0">
              <a:solidFill>
                <a:schemeClr val="tx2"/>
              </a:solidFill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Environmentálny </a:t>
            </a:r>
            <a:r>
              <a:rPr lang="sk-SK" sz="1000" b="1" cap="all" dirty="0" err="1">
                <a:solidFill>
                  <a:schemeClr val="tx2"/>
                </a:solidFill>
                <a:cs typeface="Arial" pitchFamily="34" charset="0"/>
              </a:rPr>
              <a:t>manaŽment</a:t>
            </a: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, prevencia závažných priemyselných havárií</a:t>
            </a:r>
            <a:endParaRPr lang="sk-SK" sz="1000" b="1" dirty="0">
              <a:solidFill>
                <a:schemeClr val="tx2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Výpar z kaluže alebo už pri výtoku vytvorenie mraku pár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10</a:t>
            </a:fld>
            <a:endParaRPr lang="sk-SK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85926"/>
            <a:ext cx="6291821" cy="427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39850"/>
          </a:xfrm>
        </p:spPr>
        <p:txBody>
          <a:bodyPr>
            <a:normAutofit fontScale="90000"/>
          </a:bodyPr>
          <a:lstStyle/>
          <a:p>
            <a:r>
              <a:rPr lang="sk-SK" dirty="0"/>
              <a:t>Únik kvapaliny s okamžitým prechodom do ovzdušia vo forme pary alebo malých kvapiek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11</a:t>
            </a:fld>
            <a:endParaRPr lang="sk-SK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763144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8412"/>
          </a:xfrm>
        </p:spPr>
        <p:txBody>
          <a:bodyPr>
            <a:normAutofit fontScale="90000"/>
          </a:bodyPr>
          <a:lstStyle/>
          <a:p>
            <a:r>
              <a:rPr lang="sk-SK" dirty="0"/>
              <a:t>únik kvapaliny s vytvorením kaluže alebo naplňovaním havarijnej </a:t>
            </a:r>
            <a:r>
              <a:rPr lang="sk-SK" dirty="0" err="1"/>
              <a:t>jímky</a:t>
            </a:r>
            <a:r>
              <a:rPr lang="sk-SK" dirty="0"/>
              <a:t> a následný výpar do ovzdušia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12</a:t>
            </a:fld>
            <a:endParaRPr lang="sk-SK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655987"/>
            <a:ext cx="7350190" cy="427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sk-SK" dirty="0"/>
              <a:t>Koncentračné limity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dirty="0"/>
              <a:t>Americká spoločnosť pre priemyselnú hygienu (AIHA) zverejnila hodnoty ERPG, ktoré slúžia ako odhad koncentrácie a účinkov. ERPG (návod pre plánovanie bezpečnostných činností) je ekvivalent ku EEPG (návod pre nebezpečnú expozíciu) podľa DOW.</a:t>
            </a:r>
          </a:p>
          <a:p>
            <a:pPr>
              <a:buNone/>
            </a:pPr>
            <a:r>
              <a:rPr lang="sk-SK" b="1" dirty="0"/>
              <a:t>ERPG-1/EEPG-1:</a:t>
            </a:r>
            <a:r>
              <a:rPr lang="sk-SK" dirty="0"/>
              <a:t> maximálna koncentrácia, ktorú znesie človek počas jednej hodiny, bez výrazných zdravotných zmien.</a:t>
            </a:r>
          </a:p>
          <a:p>
            <a:pPr>
              <a:buNone/>
            </a:pPr>
            <a:r>
              <a:rPr lang="sk-SK" b="1" dirty="0"/>
              <a:t>ERPG-2/EEPG-2: </a:t>
            </a:r>
            <a:r>
              <a:rPr lang="sk-SK" dirty="0"/>
              <a:t>maximálna koncentrácia, ktorú znesie človek počas jednej hodiny, nespôsobujúca nevratné zdravotné zmeny.</a:t>
            </a:r>
          </a:p>
          <a:p>
            <a:pPr>
              <a:buNone/>
            </a:pPr>
            <a:r>
              <a:rPr lang="sk-SK" b="1" dirty="0"/>
              <a:t>ERPG-3/EEPG-3:</a:t>
            </a:r>
            <a:r>
              <a:rPr lang="sk-SK" dirty="0"/>
              <a:t> maximálna koncentrácia, ktorú znesie človek počas jednej hodiny, bez toho aby bol smrteľne ohrozený.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13</a:t>
            </a:fld>
            <a:endParaRPr lang="sk-SK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Odhad množstva rozptýlenej látky pre prípad úniku plynnej fázy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928802"/>
            <a:ext cx="7467600" cy="4545150"/>
          </a:xfrm>
        </p:spPr>
        <p:txBody>
          <a:bodyPr/>
          <a:lstStyle/>
          <a:p>
            <a:pPr>
              <a:buNone/>
            </a:pPr>
            <a:r>
              <a:rPr lang="sk-SK" dirty="0"/>
              <a:t>							</a:t>
            </a:r>
          </a:p>
          <a:p>
            <a:pPr>
              <a:buNone/>
            </a:pPr>
            <a:r>
              <a:rPr lang="sk-SK" dirty="0"/>
              <a:t>							(kg/s),</a:t>
            </a:r>
          </a:p>
          <a:p>
            <a:pPr>
              <a:buNone/>
            </a:pPr>
            <a:endParaRPr lang="sk-SK" dirty="0"/>
          </a:p>
          <a:p>
            <a:pPr>
              <a:buNone/>
            </a:pPr>
            <a:r>
              <a:rPr lang="sk-SK" i="1" dirty="0" err="1"/>
              <a:t>P</a:t>
            </a:r>
            <a:r>
              <a:rPr lang="sk-SK" i="1" baseline="-25000" dirty="0" err="1"/>
              <a:t>a</a:t>
            </a:r>
            <a:r>
              <a:rPr lang="sk-SK" dirty="0"/>
              <a:t> - absolútny tlak </a:t>
            </a:r>
            <a:r>
              <a:rPr lang="sk-SK" i="1" dirty="0" err="1"/>
              <a:t>P</a:t>
            </a:r>
            <a:r>
              <a:rPr lang="sk-SK" baseline="-25000" dirty="0" err="1"/>
              <a:t>a</a:t>
            </a:r>
            <a:r>
              <a:rPr lang="sk-SK" dirty="0"/>
              <a:t> = (</a:t>
            </a:r>
            <a:r>
              <a:rPr lang="sk-SK" i="1" dirty="0" err="1"/>
              <a:t>P</a:t>
            </a:r>
            <a:r>
              <a:rPr lang="sk-SK" i="1" baseline="-25000" dirty="0" err="1"/>
              <a:t>g</a:t>
            </a:r>
            <a:r>
              <a:rPr lang="sk-SK" dirty="0"/>
              <a:t> + 101,35) (kPa)</a:t>
            </a:r>
          </a:p>
          <a:p>
            <a:pPr>
              <a:buNone/>
            </a:pPr>
            <a:r>
              <a:rPr lang="sk-SK" i="1" dirty="0" err="1"/>
              <a:t>P</a:t>
            </a:r>
            <a:r>
              <a:rPr lang="sk-SK" i="1" baseline="-25000" dirty="0" err="1"/>
              <a:t>g</a:t>
            </a:r>
            <a:r>
              <a:rPr lang="sk-SK" dirty="0"/>
              <a:t> - prevádzkový pretlak (kPa)</a:t>
            </a:r>
          </a:p>
          <a:p>
            <a:pPr>
              <a:buNone/>
            </a:pPr>
            <a:r>
              <a:rPr lang="sk-SK" i="1" dirty="0" err="1"/>
              <a:t>Mh</a:t>
            </a:r>
            <a:r>
              <a:rPr lang="sk-SK" dirty="0"/>
              <a:t> - molekulová hmotnosť materiálu</a:t>
            </a:r>
          </a:p>
          <a:p>
            <a:pPr>
              <a:buNone/>
            </a:pPr>
            <a:r>
              <a:rPr lang="sk-SK" i="1" dirty="0"/>
              <a:t>T</a:t>
            </a:r>
            <a:r>
              <a:rPr lang="sk-SK" dirty="0"/>
              <a:t> - teplota (</a:t>
            </a:r>
            <a:r>
              <a:rPr lang="sk-SK" baseline="30000" dirty="0" err="1"/>
              <a:t>o</a:t>
            </a:r>
            <a:r>
              <a:rPr lang="sk-SK" dirty="0" err="1"/>
              <a:t>C</a:t>
            </a:r>
            <a:r>
              <a:rPr lang="sk-SK" dirty="0"/>
              <a:t>)</a:t>
            </a:r>
          </a:p>
          <a:p>
            <a:pPr>
              <a:buNone/>
            </a:pPr>
            <a:r>
              <a:rPr lang="sk-SK" i="1" dirty="0"/>
              <a:t>D</a:t>
            </a:r>
            <a:r>
              <a:rPr lang="sk-SK" dirty="0"/>
              <a:t> - priemer otvoru (mm)</a:t>
            </a:r>
          </a:p>
          <a:p>
            <a:pPr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14</a:t>
            </a:fld>
            <a:endParaRPr lang="sk-SK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1214414" y="2143116"/>
          <a:ext cx="4113213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1968480" imgH="444240" progId="Equation.3">
                  <p:embed/>
                </p:oleObj>
              </mc:Choice>
              <mc:Fallback>
                <p:oleObj name="Rovnica" r:id="rId2" imgW="1968480" imgH="444240" progId="Equation.3">
                  <p:embed/>
                  <p:pic>
                    <p:nvPicPr>
                      <p:cNvPr id="6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2143116"/>
                        <a:ext cx="4113213" cy="928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Odhad množstva rozptýlenej látky pre prípad úniku Kvapaliny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7467600" cy="4830902"/>
          </a:xfrm>
        </p:spPr>
        <p:txBody>
          <a:bodyPr/>
          <a:lstStyle/>
          <a:p>
            <a:pPr marL="457200" indent="-457200">
              <a:buClrTx/>
              <a:buSzPct val="100000"/>
              <a:buNone/>
            </a:pPr>
            <a:r>
              <a:rPr lang="sk-SK" i="1" dirty="0"/>
              <a:t>1. Výpočet rýchlosti výtoku unikajúcej kvapaliny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endParaRPr lang="sk-SK" dirty="0"/>
          </a:p>
          <a:p>
            <a:pPr marL="457200" indent="-457200">
              <a:buClrTx/>
              <a:buSzPct val="100000"/>
              <a:buNone/>
            </a:pPr>
            <a:r>
              <a:rPr lang="sk-SK" dirty="0"/>
              <a:t>							(kg/s)</a:t>
            </a:r>
          </a:p>
          <a:p>
            <a:pPr marL="457200" indent="-457200">
              <a:buClrTx/>
              <a:buSzPct val="100000"/>
              <a:buNone/>
            </a:pPr>
            <a:endParaRPr lang="sk-SK" dirty="0"/>
          </a:p>
          <a:p>
            <a:pPr>
              <a:buNone/>
            </a:pPr>
            <a:r>
              <a:rPr lang="sk-SK" i="1" dirty="0" err="1"/>
              <a:t>P</a:t>
            </a:r>
            <a:r>
              <a:rPr lang="sk-SK" i="1" baseline="-25000" dirty="0" err="1"/>
              <a:t>g</a:t>
            </a:r>
            <a:r>
              <a:rPr lang="sk-SK" dirty="0"/>
              <a:t> - prevádzkový pretlak (kPa)</a:t>
            </a:r>
          </a:p>
          <a:p>
            <a:pPr>
              <a:buNone/>
            </a:pPr>
            <a:r>
              <a:rPr lang="sk-SK" sz="2000" dirty="0"/>
              <a:t>(upozornenie: pre zásobník otvorený do atmosféry </a:t>
            </a:r>
            <a:r>
              <a:rPr lang="sk-SK" sz="2000" dirty="0" err="1"/>
              <a:t>Pg</a:t>
            </a:r>
            <a:r>
              <a:rPr lang="sk-SK" sz="2000" dirty="0"/>
              <a:t> = 0)</a:t>
            </a:r>
          </a:p>
          <a:p>
            <a:pPr>
              <a:buNone/>
            </a:pPr>
            <a:r>
              <a:rPr lang="el-GR" i="1" dirty="0"/>
              <a:t>ρ</a:t>
            </a:r>
            <a:r>
              <a:rPr lang="sk-SK" i="1" baseline="-25000" dirty="0"/>
              <a:t>1</a:t>
            </a:r>
            <a:r>
              <a:rPr lang="sk-SK" dirty="0"/>
              <a:t> - hustota kvapaliny (kg/m</a:t>
            </a:r>
            <a:r>
              <a:rPr lang="sk-SK" baseline="30000" dirty="0"/>
              <a:t>3</a:t>
            </a:r>
            <a:r>
              <a:rPr lang="sk-SK" dirty="0"/>
              <a:t>)</a:t>
            </a:r>
          </a:p>
          <a:p>
            <a:pPr>
              <a:buNone/>
            </a:pPr>
            <a:r>
              <a:rPr lang="el-GR" i="1" dirty="0"/>
              <a:t>Δ</a:t>
            </a:r>
            <a:r>
              <a:rPr lang="sk-SK" i="1" dirty="0"/>
              <a:t>h</a:t>
            </a:r>
            <a:r>
              <a:rPr lang="sk-SK" dirty="0"/>
              <a:t> - výška kvapaliny nad bodom úniku (m)</a:t>
            </a:r>
          </a:p>
          <a:p>
            <a:pPr>
              <a:buNone/>
            </a:pPr>
            <a:r>
              <a:rPr lang="sk-SK" i="1" dirty="0"/>
              <a:t>D</a:t>
            </a:r>
            <a:r>
              <a:rPr lang="sk-SK" dirty="0"/>
              <a:t> - priemer otvoru (mm)</a:t>
            </a:r>
          </a:p>
          <a:p>
            <a:pPr marL="457200" indent="-457200">
              <a:buClrTx/>
              <a:buSzPct val="100000"/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15</a:t>
            </a:fld>
            <a:endParaRPr lang="sk-SK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928661" y="2285992"/>
          <a:ext cx="4692927" cy="1000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2323800" imgH="495000" progId="Equation.3">
                  <p:embed/>
                </p:oleObj>
              </mc:Choice>
              <mc:Fallback>
                <p:oleObj name="Rovnica" r:id="rId2" imgW="2323800" imgH="495000" progId="Equation.3">
                  <p:embed/>
                  <p:pic>
                    <p:nvPicPr>
                      <p:cNvPr id="6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1" y="2285992"/>
                        <a:ext cx="4692927" cy="10001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Odhad množstva rozptýlenej látky pre prípad úniku Kvapaliny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sk-SK" i="1" dirty="0"/>
              <a:t>2. Stanovenie celkového množstva uniknutej kvapaliny</a:t>
            </a:r>
          </a:p>
          <a:p>
            <a:pPr marL="0" indent="0">
              <a:buNone/>
            </a:pPr>
            <a:r>
              <a:rPr lang="sk-SK" dirty="0"/>
              <a:t>Uvažuje sa únik v trvaní 15 minút. Celkové uniknuté množstvo kvapaliny </a:t>
            </a:r>
            <a:r>
              <a:rPr lang="sk-SK" i="1" dirty="0"/>
              <a:t>W</a:t>
            </a:r>
            <a:r>
              <a:rPr lang="sk-SK" i="1" baseline="-25000" dirty="0"/>
              <a:t>T</a:t>
            </a:r>
            <a:r>
              <a:rPr lang="sk-SK" dirty="0"/>
              <a:t> je buď celkový obsah zariadenia (ak únik trvá menej ako 15 min), resp.</a:t>
            </a:r>
          </a:p>
          <a:p>
            <a:pPr>
              <a:buNone/>
            </a:pPr>
            <a:r>
              <a:rPr lang="sk-SK" dirty="0"/>
              <a:t>		</a:t>
            </a: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 = 15.60.L = 90</a:t>
            </a:r>
            <a:r>
              <a:rPr lang="sk-SK" i="1" dirty="0">
                <a:cs typeface="Arial" pitchFamily="34" charset="0"/>
              </a:rPr>
              <a:t>0.L</a:t>
            </a:r>
            <a:r>
              <a:rPr lang="sk-SK" dirty="0"/>
              <a:t> (kg),</a:t>
            </a:r>
          </a:p>
          <a:p>
            <a:pPr>
              <a:buNone/>
            </a:pPr>
            <a:r>
              <a:rPr lang="sk-SK" dirty="0"/>
              <a:t>ak únik trvá viac, ako 15 min.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Porovná sa vypočítaná hodnotu </a:t>
            </a:r>
            <a:r>
              <a:rPr lang="sk-SK" i="1" dirty="0" err="1"/>
              <a:t>m</a:t>
            </a:r>
            <a:r>
              <a:rPr lang="sk-SK" i="1" baseline="-25000" dirty="0" err="1"/>
              <a:t>T</a:t>
            </a:r>
            <a:r>
              <a:rPr lang="sk-SK" dirty="0"/>
              <a:t> s </a:t>
            </a:r>
            <a:r>
              <a:rPr lang="sk-SK" dirty="0" err="1"/>
              <a:t>objemem</a:t>
            </a:r>
            <a:r>
              <a:rPr lang="sk-SK" dirty="0"/>
              <a:t> systému, z ktorého látka uniká. Ako skutočne uniknuté množstvo sa potom uvažuje menšia z oboch hodnôt.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16</a:t>
            </a:fld>
            <a:endParaRPr lang="sk-SK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/>
          <a:lstStyle/>
          <a:p>
            <a:r>
              <a:rPr lang="sk-SK" dirty="0"/>
              <a:t>Odhad množstva rozptýlenej látky pre prípad úniku Kvapaliny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07209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sk-SK" i="1" dirty="0"/>
              <a:t>3. Výpočet odpareného množstva (podielu) kvapaliny</a:t>
            </a:r>
          </a:p>
          <a:p>
            <a:pPr marL="0" indent="0">
              <a:buNone/>
            </a:pPr>
            <a:r>
              <a:rPr lang="sk-SK" dirty="0"/>
              <a:t>Výpočet odparenej frakcie pri vytekaní je možný na základe porovnania pracovnej teploty s bodom varu. Ak teplota je menšia ako bod varu, odparená frakcia je nulová (nedochádza k odpareniu). </a:t>
            </a:r>
          </a:p>
          <a:p>
            <a:pPr>
              <a:buNone/>
            </a:pPr>
            <a:r>
              <a:rPr lang="sk-SK" dirty="0"/>
              <a:t>Podiel kvapaliny odparenej pri úniku </a:t>
            </a:r>
            <a:r>
              <a:rPr lang="sk-SK" i="1" dirty="0" err="1"/>
              <a:t>F</a:t>
            </a:r>
            <a:r>
              <a:rPr lang="sk-SK" i="1" baseline="-25000" dirty="0" err="1"/>
              <a:t>v</a:t>
            </a:r>
            <a:endParaRPr lang="sk-SK" i="1" baseline="-25000" dirty="0"/>
          </a:p>
          <a:p>
            <a:pPr>
              <a:buNone/>
            </a:pPr>
            <a:r>
              <a:rPr lang="sk-SK" i="1" dirty="0"/>
              <a:t>					</a:t>
            </a:r>
          </a:p>
          <a:p>
            <a:pPr>
              <a:buNone/>
            </a:pPr>
            <a:endParaRPr lang="sk-SK" i="1" dirty="0"/>
          </a:p>
          <a:p>
            <a:pPr>
              <a:buNone/>
            </a:pPr>
            <a:r>
              <a:rPr lang="sk-SK" i="1" dirty="0" err="1"/>
              <a:t>T</a:t>
            </a:r>
            <a:r>
              <a:rPr lang="sk-SK" i="1" baseline="-25000" dirty="0" err="1"/>
              <a:t>b</a:t>
            </a:r>
            <a:r>
              <a:rPr lang="sk-SK" dirty="0"/>
              <a:t> - bod varu kvapaliny (</a:t>
            </a:r>
            <a:r>
              <a:rPr lang="sk-SK" baseline="30000" dirty="0" err="1"/>
              <a:t>o</a:t>
            </a:r>
            <a:r>
              <a:rPr lang="sk-SK" dirty="0" err="1"/>
              <a:t>C</a:t>
            </a:r>
            <a:r>
              <a:rPr lang="sk-SK" dirty="0"/>
              <a:t>)</a:t>
            </a:r>
          </a:p>
          <a:p>
            <a:pPr>
              <a:buNone/>
            </a:pPr>
            <a:r>
              <a:rPr lang="sk-SK" i="1" dirty="0" err="1"/>
              <a:t>T</a:t>
            </a:r>
            <a:r>
              <a:rPr lang="sk-SK" i="1" baseline="-25000" dirty="0" err="1"/>
              <a:t>s</a:t>
            </a:r>
            <a:r>
              <a:rPr lang="sk-SK" dirty="0"/>
              <a:t> - pracovná teplota (</a:t>
            </a:r>
            <a:r>
              <a:rPr lang="sk-SK" baseline="30000" dirty="0" err="1"/>
              <a:t>o</a:t>
            </a:r>
            <a:r>
              <a:rPr lang="sk-SK" dirty="0" err="1"/>
              <a:t>C</a:t>
            </a:r>
            <a:r>
              <a:rPr lang="sk-SK" dirty="0"/>
              <a:t>)</a:t>
            </a:r>
          </a:p>
          <a:p>
            <a:pPr>
              <a:buNone/>
            </a:pPr>
            <a:r>
              <a:rPr lang="sk-SK" i="1" dirty="0" err="1"/>
              <a:t>C</a:t>
            </a:r>
            <a:r>
              <a:rPr lang="sk-SK" i="1" baseline="-25000" dirty="0" err="1"/>
              <a:t>p</a:t>
            </a:r>
            <a:r>
              <a:rPr lang="sk-SK" dirty="0"/>
              <a:t> - priemerná tepelná kapacita kvapaliny (J/kg/</a:t>
            </a:r>
            <a:r>
              <a:rPr lang="sk-SK" baseline="30000" dirty="0" err="1"/>
              <a:t>o</a:t>
            </a:r>
            <a:r>
              <a:rPr lang="sk-SK" dirty="0" err="1"/>
              <a:t>C</a:t>
            </a:r>
            <a:r>
              <a:rPr lang="sk-SK" dirty="0"/>
              <a:t>)</a:t>
            </a:r>
          </a:p>
          <a:p>
            <a:pPr>
              <a:buNone/>
            </a:pPr>
            <a:r>
              <a:rPr lang="sk-SK" i="1" dirty="0" err="1"/>
              <a:t>H</a:t>
            </a:r>
            <a:r>
              <a:rPr lang="sk-SK" i="1" baseline="-25000" dirty="0" err="1"/>
              <a:t>v</a:t>
            </a:r>
            <a:r>
              <a:rPr lang="sk-SK" dirty="0"/>
              <a:t> - výparné teplo (J/kg)</a:t>
            </a:r>
          </a:p>
          <a:p>
            <a:pPr>
              <a:buNone/>
            </a:pPr>
            <a:endParaRPr lang="sk-SK" i="1" dirty="0"/>
          </a:p>
          <a:p>
            <a:pPr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17</a:t>
            </a:fld>
            <a:endParaRPr lang="sk-SK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1000100" y="3571876"/>
          <a:ext cx="2143140" cy="743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1054080" imgH="457200" progId="Equation.3">
                  <p:embed/>
                </p:oleObj>
              </mc:Choice>
              <mc:Fallback>
                <p:oleObj name="Rovnica" r:id="rId2" imgW="1054080" imgH="457200" progId="Equation.3">
                  <p:embed/>
                  <p:pic>
                    <p:nvPicPr>
                      <p:cNvPr id="6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3571876"/>
                        <a:ext cx="2143140" cy="7436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Odhad množstva rozptýlenej látky pre prípad úniku Kvapaliny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/>
              <a:t>Pri odparovaní sa časť kvapaliny sa zmení na kvapôčky. Niektoré z kvapiek sú dostatočne malé a sú unášane spolu s parami, zatiaľ čo veľké padajú na zem a dopĺňajú vzniknutú kaluž.  Odhaduje sa, že množstvo kvapaliny, ktoré zostáva po odparení vo forme malých kvapiek v parnej fáze tvorí päťnásobok odpareného množstva. </a:t>
            </a:r>
          </a:p>
          <a:p>
            <a:pPr marL="0" indent="0">
              <a:buNone/>
            </a:pPr>
            <a:r>
              <a:rPr lang="sk-SK" dirty="0"/>
              <a:t>Uvoľnené množstvo pár pri odparení</a:t>
            </a:r>
          </a:p>
          <a:p>
            <a:pPr marL="0" indent="0">
              <a:buNone/>
            </a:pPr>
            <a:r>
              <a:rPr lang="sk-SK" dirty="0"/>
              <a:t>	</a:t>
            </a: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AQ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 = 5 (</a:t>
            </a: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) (L)</a:t>
            </a:r>
            <a:r>
              <a:rPr lang="sk-SK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/>
              <a:t>(kg/s), </a:t>
            </a:r>
          </a:p>
          <a:p>
            <a:pPr marL="0" indent="0">
              <a:buNone/>
            </a:pPr>
            <a:r>
              <a:rPr lang="sk-SK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k-SK" dirty="0"/>
              <a:t> - prietokové množstvo (kg/s)</a:t>
            </a:r>
          </a:p>
          <a:p>
            <a:pPr marL="0" indent="0">
              <a:buNone/>
            </a:pPr>
            <a:r>
              <a:rPr lang="sk-SK" dirty="0"/>
              <a:t>Ak </a:t>
            </a: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sk-SK" dirty="0"/>
              <a:t> ≥ 0,2 potom </a:t>
            </a: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AQ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sk-SK" i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= L </a:t>
            </a:r>
            <a:r>
              <a:rPr lang="sk-SK" dirty="0"/>
              <a:t>a nevytvorí sa kaluž. 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18</a:t>
            </a:fld>
            <a:endParaRPr lang="sk-SK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Odhad množstva rozptýlenej látky pre prípad úniku Kvapaliny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i="1" dirty="0"/>
              <a:t>4. Výpočet veľkosti kaluže</a:t>
            </a:r>
          </a:p>
          <a:p>
            <a:pPr marL="0" indent="0">
              <a:buNone/>
            </a:pPr>
            <a:endParaRPr lang="sk-SK" i="1" dirty="0"/>
          </a:p>
          <a:p>
            <a:pPr marL="0" indent="0">
              <a:buNone/>
            </a:pPr>
            <a:r>
              <a:rPr lang="sk-SK" dirty="0"/>
              <a:t>Celkové množstvo kvapaliny vytvárajúcej kaluž: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>
                <a:latin typeface="Arial" pitchFamily="34" charset="0"/>
                <a:cs typeface="Arial" pitchFamily="34" charset="0"/>
              </a:rPr>
              <a:t>	</a:t>
            </a: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 (1-5F</a:t>
            </a:r>
            <a:r>
              <a:rPr lang="sk-SK" i="1" baseline="-250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k-SK" dirty="0">
                <a:latin typeface="Arial" pitchFamily="34" charset="0"/>
                <a:cs typeface="Arial" pitchFamily="34" charset="0"/>
              </a:rPr>
              <a:t>(</a:t>
            </a:r>
            <a:r>
              <a:rPr lang="sk-SK" dirty="0"/>
              <a:t>kg)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sk-SK" dirty="0"/>
              <a:t> - celkové uvoľnené množstvo kvapaliny (kg)</a:t>
            </a:r>
          </a:p>
          <a:p>
            <a:pPr marL="0" indent="0">
              <a:buNone/>
            </a:pP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sk-SK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/>
              <a:t>- frakcia odparenia</a:t>
            </a:r>
          </a:p>
          <a:p>
            <a:pPr marL="0" indent="0">
              <a:buNone/>
            </a:pPr>
            <a:r>
              <a:rPr lang="sk-SK" dirty="0"/>
              <a:t>Ak sa neodparí žiaden materiál, </a:t>
            </a: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/>
              <a:t>(kg)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19</a:t>
            </a:fld>
            <a:endParaRPr lang="sk-SK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Metóda </a:t>
            </a:r>
            <a:r>
              <a:rPr lang="sk-SK" dirty="0" err="1"/>
              <a:t>Dow‘s</a:t>
            </a:r>
            <a:r>
              <a:rPr lang="sk-SK" dirty="0"/>
              <a:t> </a:t>
            </a:r>
            <a:r>
              <a:rPr lang="sk-SK" dirty="0" err="1"/>
              <a:t>Cemical</a:t>
            </a:r>
            <a:r>
              <a:rPr lang="sk-SK" dirty="0"/>
              <a:t> </a:t>
            </a:r>
            <a:r>
              <a:rPr lang="sk-SK" dirty="0" err="1"/>
              <a:t>Exposure</a:t>
            </a:r>
            <a:r>
              <a:rPr lang="sk-SK" dirty="0"/>
              <a:t> Index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Index chemickej expozície (</a:t>
            </a:r>
            <a:r>
              <a:rPr lang="sk-SK" i="1" dirty="0">
                <a:latin typeface="Arial" pitchFamily="34" charset="0"/>
                <a:cs typeface="Arial" pitchFamily="34" charset="0"/>
              </a:rPr>
              <a:t>CEI</a:t>
            </a:r>
            <a:r>
              <a:rPr lang="sk-SK" dirty="0"/>
              <a:t>)  - relatívne jednoduchá metóda pre kvantitatívne posúdenie potenciálneho ohrozenia ľudského zdravia v blízkosti chemických prevádzok, kde existuje reálna možnosť úniku nebezpečnej chemickej látky.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Metóda bola vyvinutá v r. 1986 chemickou spoločnosťou DOW.</a:t>
            </a:r>
          </a:p>
          <a:p>
            <a:pPr marL="0" indent="0">
              <a:buNone/>
            </a:pPr>
            <a:r>
              <a:rPr lang="sk-SK" dirty="0"/>
              <a:t> </a:t>
            </a:r>
          </a:p>
          <a:p>
            <a:pPr marL="0" indent="0">
              <a:buNone/>
            </a:pPr>
            <a:r>
              <a:rPr lang="sk-SK" dirty="0"/>
              <a:t>Metoda CEI umožňuje vzájomné relatívne  porovnanie rôznych zdrojov rizika.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2</a:t>
            </a:fld>
            <a:endParaRPr lang="sk-SK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Odhad množstva rozptýlenej látky pre prípad úniku Kvapaliny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Predpoklad: hĺbka kaluže je odhadovaná na 1 cm.</a:t>
            </a:r>
          </a:p>
          <a:p>
            <a:pPr marL="0" indent="0">
              <a:buNone/>
            </a:pPr>
            <a:r>
              <a:rPr lang="sk-SK" dirty="0"/>
              <a:t>Plocha kaluže </a:t>
            </a:r>
            <a:r>
              <a:rPr lang="sk-SK" i="1" dirty="0" err="1">
                <a:latin typeface="Arial" pitchFamily="34" charset="0"/>
                <a:cs typeface="Arial" pitchFamily="34" charset="0"/>
              </a:rPr>
              <a:t>A</a:t>
            </a:r>
            <a:r>
              <a:rPr lang="sk-SK" i="1" baseline="-25000" dirty="0" err="1">
                <a:latin typeface="Arial" pitchFamily="34" charset="0"/>
                <a:cs typeface="Arial" pitchFamily="34" charset="0"/>
              </a:rPr>
              <a:t>p</a:t>
            </a:r>
            <a:r>
              <a:rPr lang="sk-SK" dirty="0"/>
              <a:t> je daná: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					(m</a:t>
            </a:r>
            <a:r>
              <a:rPr lang="sk-SK" baseline="30000" dirty="0"/>
              <a:t>2</a:t>
            </a:r>
            <a:r>
              <a:rPr lang="sk-SK" dirty="0"/>
              <a:t>),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k-SK" dirty="0"/>
              <a:t> - celková hmotnosť vstupujúca do kaluže (kg)</a:t>
            </a:r>
          </a:p>
          <a:p>
            <a:pPr marL="0" indent="0">
              <a:buNone/>
            </a:pPr>
            <a:r>
              <a:rPr lang="el-GR" i="1" dirty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sk-SK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sk-SK" dirty="0"/>
              <a:t> - hustota (kg/m</a:t>
            </a:r>
            <a:r>
              <a:rPr lang="sk-SK" baseline="30000" dirty="0"/>
              <a:t>3</a:t>
            </a:r>
            <a:r>
              <a:rPr lang="sk-SK" dirty="0"/>
              <a:t>)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20</a:t>
            </a:fld>
            <a:endParaRPr lang="sk-SK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1500166" y="3071810"/>
          <a:ext cx="2214578" cy="1004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812520" imgH="457200" progId="Equation.3">
                  <p:embed/>
                </p:oleObj>
              </mc:Choice>
              <mc:Fallback>
                <p:oleObj name="Rovnica" r:id="rId2" imgW="812520" imgH="457200" progId="Equation.3">
                  <p:embed/>
                  <p:pic>
                    <p:nvPicPr>
                      <p:cNvPr id="6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3071810"/>
                        <a:ext cx="2214578" cy="10045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Odhad množstva rozptýlenej látky pre prípad úniku Kvapaliny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k-SK" i="1" dirty="0"/>
              <a:t>5. Výpočet množstva kvapaliny rozptyľovanej výparom z povrchu kaluže.</a:t>
            </a:r>
          </a:p>
          <a:p>
            <a:pPr marL="0" indent="0">
              <a:buNone/>
            </a:pPr>
            <a:r>
              <a:rPr lang="sk-SK" dirty="0"/>
              <a:t>Výparné množstvo je dané: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						(kg/s),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k-SK" dirty="0"/>
              <a:t> - plocha kaluže (m</a:t>
            </a:r>
            <a:r>
              <a:rPr lang="sk-SK" baseline="30000" dirty="0"/>
              <a:t>2</a:t>
            </a:r>
            <a:r>
              <a:rPr lang="sk-SK" dirty="0"/>
              <a:t>)</a:t>
            </a:r>
          </a:p>
          <a:p>
            <a:pPr marL="0" indent="0">
              <a:buNone/>
            </a:pP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Mh</a:t>
            </a:r>
            <a:r>
              <a:rPr lang="sk-SK" dirty="0"/>
              <a:t> - molekulárna hmotnosť</a:t>
            </a:r>
          </a:p>
          <a:p>
            <a:pPr marL="0" indent="0">
              <a:buNone/>
            </a:pP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sk-SK" dirty="0"/>
              <a:t> - tlak pary pri charakteristickej teplote kaluže (kPa)</a:t>
            </a:r>
          </a:p>
          <a:p>
            <a:pPr marL="0" indent="0">
              <a:buNone/>
            </a:pPr>
            <a:r>
              <a:rPr lang="sk-SK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sk-SK" dirty="0"/>
              <a:t> - teplota kaluže (</a:t>
            </a:r>
            <a:r>
              <a:rPr lang="sk-SK" baseline="30000" dirty="0" err="1"/>
              <a:t>o</a:t>
            </a:r>
            <a:r>
              <a:rPr lang="sk-SK" dirty="0" err="1"/>
              <a:t>C</a:t>
            </a:r>
            <a:r>
              <a:rPr lang="sk-SK" dirty="0"/>
              <a:t>)</a:t>
            </a:r>
          </a:p>
          <a:p>
            <a:pPr marL="0" indent="0">
              <a:buNone/>
            </a:pPr>
            <a:r>
              <a:rPr lang="sk-SK" b="1" dirty="0"/>
              <a:t>Podmienka 1</a:t>
            </a:r>
            <a:endParaRPr lang="sk-SK" dirty="0"/>
          </a:p>
          <a:p>
            <a:pPr marL="0" indent="0">
              <a:buNone/>
            </a:pPr>
            <a:r>
              <a:rPr lang="sk-SK" dirty="0"/>
              <a:t>Ak teplota kvapaliny je väčšia než teplota okolia, ale pod bodom varu, tak teplota kaluže sa rovná pracovnej teplote.</a:t>
            </a:r>
          </a:p>
          <a:p>
            <a:pPr marL="0" indent="0">
              <a:buNone/>
            </a:pPr>
            <a:r>
              <a:rPr lang="sk-SK" b="1" dirty="0"/>
              <a:t>Podmienka 2</a:t>
            </a:r>
            <a:endParaRPr lang="sk-SK" dirty="0"/>
          </a:p>
          <a:p>
            <a:pPr marL="0" indent="0">
              <a:buNone/>
            </a:pPr>
            <a:r>
              <a:rPr lang="sk-SK" dirty="0"/>
              <a:t>Ak teplota kvapaliny je nad bodom varu, tak teplota kaluže sa rovná bodu varu.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21</a:t>
            </a:fld>
            <a:endParaRPr lang="sk-SK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642910" y="2500306"/>
          <a:ext cx="4286280" cy="81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1904760" imgH="393480" progId="Equation.3">
                  <p:embed/>
                </p:oleObj>
              </mc:Choice>
              <mc:Fallback>
                <p:oleObj name="Rovnica" r:id="rId2" imgW="1904760" imgH="393480" progId="Equation.3">
                  <p:embed/>
                  <p:pic>
                    <p:nvPicPr>
                      <p:cNvPr id="6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2500306"/>
                        <a:ext cx="4286280" cy="812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Odhad množstva rozptýlenej látky pre prípad úniku Kvapaliny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i="1" dirty="0"/>
              <a:t>6. Výpočet celkového rozptyľovaného množstva. </a:t>
            </a:r>
          </a:p>
          <a:p>
            <a:pPr marL="0" indent="0">
              <a:buNone/>
            </a:pPr>
            <a:r>
              <a:rPr lang="sk-SK" dirty="0"/>
              <a:t>Celkové vyparené množstvo :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	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AQ = </a:t>
            </a: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AQ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AQ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k-SK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/>
              <a:t>(kg/s),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AQ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sk-SK" dirty="0"/>
              <a:t> - množstvo látky vyparené pri úniku (kg/s),</a:t>
            </a:r>
          </a:p>
          <a:p>
            <a:pPr marL="0" indent="0">
              <a:buNone/>
            </a:pPr>
            <a:r>
              <a:rPr lang="sk-SK" i="1" dirty="0" err="1">
                <a:latin typeface="Times New Roman" pitchFamily="18" charset="0"/>
                <a:cs typeface="Times New Roman" pitchFamily="18" charset="0"/>
              </a:rPr>
              <a:t>AQ</a:t>
            </a:r>
            <a:r>
              <a:rPr lang="sk-SK" i="1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k-SK" dirty="0"/>
              <a:t> - množstvo látky vyparené z kaluže (kg/s). 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Ak je celkové množstvo 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AQ</a:t>
            </a:r>
            <a:r>
              <a:rPr lang="sk-SK" dirty="0"/>
              <a:t> vyššie než rýchlosť toku kvapaliny 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k-SK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k-SK" dirty="0"/>
              <a:t> potom 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AQ = L</a:t>
            </a:r>
            <a:r>
              <a:rPr lang="sk-SK" dirty="0"/>
              <a:t>.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22</a:t>
            </a:fld>
            <a:endParaRPr lang="sk-SK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CEI a výpočet nebezpečnej vzdialenosti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Pri výpočte 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CEI</a:t>
            </a:r>
            <a:r>
              <a:rPr lang="sk-SK" dirty="0"/>
              <a:t> indexu sa uvažuje s rýchlosťou vetra 5 m/s a neutrálnymi poveternostnými podmienkami.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i="1" dirty="0">
                <a:latin typeface="Times New Roman" pitchFamily="18" charset="0"/>
                <a:cs typeface="Times New Roman" pitchFamily="18" charset="0"/>
              </a:rPr>
              <a:t>CEI</a:t>
            </a:r>
            <a:r>
              <a:rPr lang="sk-SK" dirty="0"/>
              <a:t> index je daný:</a:t>
            </a:r>
          </a:p>
          <a:p>
            <a:pPr marL="0" indent="0">
              <a:buNone/>
            </a:pPr>
            <a:endParaRPr lang="sk-SK" u="sng" dirty="0"/>
          </a:p>
          <a:p>
            <a:pPr marL="0" indent="0">
              <a:buNone/>
            </a:pPr>
            <a:endParaRPr lang="sk-SK" u="sng" dirty="0"/>
          </a:p>
          <a:p>
            <a:pPr marL="0" indent="0">
              <a:buNone/>
            </a:pPr>
            <a:r>
              <a:rPr lang="sk-SK" i="1" dirty="0">
                <a:latin typeface="Times New Roman" pitchFamily="18" charset="0"/>
                <a:cs typeface="Times New Roman" pitchFamily="18" charset="0"/>
              </a:rPr>
              <a:t>AQ</a:t>
            </a:r>
            <a:r>
              <a:rPr lang="sk-SK" dirty="0"/>
              <a:t> - uvoľnené množstvo látky (kg/s),</a:t>
            </a:r>
          </a:p>
          <a:p>
            <a:pPr marL="0" indent="0">
              <a:buNone/>
            </a:pPr>
            <a:r>
              <a:rPr lang="sk-SK" i="1" dirty="0">
                <a:latin typeface="Times New Roman" pitchFamily="18" charset="0"/>
                <a:cs typeface="Times New Roman" pitchFamily="18" charset="0"/>
              </a:rPr>
              <a:t>ERPG-2</a:t>
            </a:r>
            <a:r>
              <a:rPr lang="sk-SK" dirty="0"/>
              <a:t> - hodnota 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ERPG-</a:t>
            </a:r>
            <a:r>
              <a:rPr lang="sk-SK" i="1" dirty="0">
                <a:latin typeface="Arial" pitchFamily="34" charset="0"/>
                <a:cs typeface="Arial" pitchFamily="34" charset="0"/>
              </a:rPr>
              <a:t>2</a:t>
            </a:r>
            <a:r>
              <a:rPr lang="sk-SK" dirty="0"/>
              <a:t> (mg/m</a:t>
            </a:r>
            <a:r>
              <a:rPr lang="sk-SK" baseline="30000" dirty="0"/>
              <a:t>3</a:t>
            </a:r>
            <a:r>
              <a:rPr lang="sk-SK" dirty="0"/>
              <a:t>).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b="1" dirty="0"/>
              <a:t>Ak </a:t>
            </a:r>
            <a:r>
              <a:rPr lang="sk-SK" b="1" i="1" dirty="0">
                <a:latin typeface="Times New Roman" pitchFamily="18" charset="0"/>
                <a:cs typeface="Times New Roman" pitchFamily="18" charset="0"/>
              </a:rPr>
              <a:t>CEI</a:t>
            </a:r>
            <a:r>
              <a:rPr lang="sk-SK" b="1" dirty="0"/>
              <a:t> je väčšie ako 1000 potom </a:t>
            </a:r>
            <a:r>
              <a:rPr lang="sk-SK" b="1" i="1" dirty="0">
                <a:latin typeface="Times New Roman" pitchFamily="18" charset="0"/>
                <a:cs typeface="Times New Roman" pitchFamily="18" charset="0"/>
              </a:rPr>
              <a:t>CEI</a:t>
            </a:r>
            <a:r>
              <a:rPr lang="sk-SK" b="1" dirty="0"/>
              <a:t> = 1000.</a:t>
            </a:r>
            <a:endParaRPr lang="sk-SK" dirty="0"/>
          </a:p>
          <a:p>
            <a:endParaRPr lang="sk-SK" dirty="0"/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23</a:t>
            </a:fld>
            <a:endParaRPr lang="sk-SK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1071538" y="3643314"/>
          <a:ext cx="3429024" cy="1000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1523880" imgH="444240" progId="Equation.3">
                  <p:embed/>
                </p:oleObj>
              </mc:Choice>
              <mc:Fallback>
                <p:oleObj name="Rovnica" r:id="rId2" imgW="1523880" imgH="444240" progId="Equation.3">
                  <p:embed/>
                  <p:pic>
                    <p:nvPicPr>
                      <p:cNvPr id="6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3643314"/>
                        <a:ext cx="3429024" cy="10001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CEI a výpočet nebezpečnej vzdialenosti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i="1" dirty="0"/>
              <a:t>Nebezpečná vzdialenosť (Hazard </a:t>
            </a:r>
            <a:r>
              <a:rPr lang="sk-SK" i="1" dirty="0" err="1"/>
              <a:t>Distance</a:t>
            </a:r>
            <a:r>
              <a:rPr lang="sk-SK" i="1" dirty="0"/>
              <a:t> - HD)</a:t>
            </a:r>
          </a:p>
          <a:p>
            <a:pPr marL="0" indent="0">
              <a:buNone/>
            </a:pPr>
            <a:r>
              <a:rPr lang="sk-SK" dirty="0"/>
              <a:t>Nebezpečná vzdialenosť (</a:t>
            </a:r>
            <a:r>
              <a:rPr lang="sk-SK" dirty="0">
                <a:latin typeface="Times New Roman" pitchFamily="18" charset="0"/>
                <a:cs typeface="Times New Roman" pitchFamily="18" charset="0"/>
              </a:rPr>
              <a:t>HD</a:t>
            </a:r>
            <a:r>
              <a:rPr lang="sk-SK" dirty="0"/>
              <a:t>) je vzdialenosť zodpovedajúca koncentráciám 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ERPG</a:t>
            </a:r>
            <a:r>
              <a:rPr lang="sk-SK" dirty="0"/>
              <a:t>-1,-2 alebo -3 a stanoví sa zo vzťahu :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					(m),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i="1" dirty="0">
                <a:latin typeface="Times New Roman" pitchFamily="18" charset="0"/>
                <a:cs typeface="Times New Roman" pitchFamily="18" charset="0"/>
              </a:rPr>
              <a:t>AQ</a:t>
            </a:r>
            <a:r>
              <a:rPr lang="sk-SK" dirty="0"/>
              <a:t> - celkové množstvo rozptýlenej látky (kg/s)</a:t>
            </a:r>
          </a:p>
          <a:p>
            <a:pPr marL="0" indent="0">
              <a:buNone/>
            </a:pPr>
            <a:r>
              <a:rPr lang="sk-SK" i="1" dirty="0">
                <a:latin typeface="Times New Roman" pitchFamily="18" charset="0"/>
                <a:cs typeface="Times New Roman" pitchFamily="18" charset="0"/>
              </a:rPr>
              <a:t>ERPG</a:t>
            </a:r>
            <a:r>
              <a:rPr lang="sk-SK" dirty="0"/>
              <a:t> - sú </a:t>
            </a:r>
            <a:r>
              <a:rPr lang="sk-SK" i="1" dirty="0">
                <a:latin typeface="Times New Roman" pitchFamily="18" charset="0"/>
                <a:cs typeface="Times New Roman" pitchFamily="18" charset="0"/>
              </a:rPr>
              <a:t>ERPG-1, ERPG-2, ERPG-3 </a:t>
            </a:r>
            <a:r>
              <a:rPr lang="sk-SK" dirty="0"/>
              <a:t>(mg/m</a:t>
            </a:r>
            <a:r>
              <a:rPr lang="sk-SK" baseline="30000" dirty="0"/>
              <a:t>3</a:t>
            </a:r>
            <a:r>
              <a:rPr lang="sk-SK" dirty="0"/>
              <a:t>).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b="1" dirty="0"/>
              <a:t>Ak </a:t>
            </a:r>
            <a:r>
              <a:rPr lang="sk-SK" b="1" i="1" dirty="0">
                <a:latin typeface="Times New Roman" pitchFamily="18" charset="0"/>
                <a:cs typeface="Times New Roman" pitchFamily="18" charset="0"/>
              </a:rPr>
              <a:t>HD</a:t>
            </a:r>
            <a:r>
              <a:rPr lang="sk-SK" b="1" dirty="0"/>
              <a:t> &gt; 10 000 m, potom </a:t>
            </a:r>
            <a:r>
              <a:rPr lang="sk-SK" b="1" i="1" dirty="0">
                <a:latin typeface="Times New Roman" pitchFamily="18" charset="0"/>
                <a:cs typeface="Times New Roman" pitchFamily="18" charset="0"/>
              </a:rPr>
              <a:t>HD</a:t>
            </a:r>
            <a:r>
              <a:rPr lang="sk-SK" b="1" dirty="0"/>
              <a:t> = 10 000 m.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24</a:t>
            </a:fld>
            <a:endParaRPr lang="sk-SK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1357290" y="3357562"/>
          <a:ext cx="3000396" cy="9597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1257120" imgH="444240" progId="Equation.3">
                  <p:embed/>
                </p:oleObj>
              </mc:Choice>
              <mc:Fallback>
                <p:oleObj name="Rovnica" r:id="rId2" imgW="1257120" imgH="444240" progId="Equation.3">
                  <p:embed/>
                  <p:pic>
                    <p:nvPicPr>
                      <p:cNvPr id="6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3357562"/>
                        <a:ext cx="3000396" cy="9597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Použitie CEI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endParaRPr lang="sk-SK" dirty="0"/>
          </a:p>
          <a:p>
            <a:pPr>
              <a:spcBef>
                <a:spcPts val="1200"/>
              </a:spcBef>
            </a:pPr>
            <a:r>
              <a:rPr lang="sk-SK" dirty="0"/>
              <a:t>pre úvodné analýzy / štúdie procesného nebezpečenstva (zdrojov rizika), tzv. </a:t>
            </a:r>
            <a:r>
              <a:rPr lang="sk-SK" dirty="0" err="1"/>
              <a:t>screening</a:t>
            </a:r>
            <a:r>
              <a:rPr lang="sk-SK" dirty="0"/>
              <a:t>,</a:t>
            </a:r>
          </a:p>
          <a:p>
            <a:pPr>
              <a:spcBef>
                <a:spcPts val="1200"/>
              </a:spcBef>
            </a:pPr>
            <a:r>
              <a:rPr lang="sk-SK" dirty="0"/>
              <a:t>pre previerku všetkých jednotiek, pre ktoré je potrebné navrhnúť </a:t>
            </a:r>
            <a:r>
              <a:rPr lang="sk-SK" dirty="0" err="1"/>
              <a:t>doporučenia</a:t>
            </a:r>
            <a:r>
              <a:rPr lang="sk-SK" dirty="0"/>
              <a:t> pre elimináciu, redukciu a zmiernenie následkov úniku,</a:t>
            </a:r>
          </a:p>
          <a:p>
            <a:pPr>
              <a:spcBef>
                <a:spcPts val="1200"/>
              </a:spcBef>
            </a:pPr>
            <a:r>
              <a:rPr lang="sk-SK" dirty="0"/>
              <a:t>pre účely havarijného plánovania.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3</a:t>
            </a:fld>
            <a:endParaRPr lang="sk-SK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467600" cy="571504"/>
          </a:xfrm>
        </p:spPr>
        <p:txBody>
          <a:bodyPr/>
          <a:lstStyle/>
          <a:p>
            <a:r>
              <a:rPr lang="sk-SK" dirty="0"/>
              <a:t>Postup výpočtu CEI</a:t>
            </a:r>
          </a:p>
        </p:txBody>
      </p:sp>
      <p:pic>
        <p:nvPicPr>
          <p:cNvPr id="4" name="Zástupný symbol obsahu 3" descr="E:\Posudzovanie _rizikCD\CEI\Cei1.gif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642918"/>
            <a:ext cx="4857783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čísla snímky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4</a:t>
            </a:fld>
            <a:endParaRPr lang="sk-SK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Scenáre pre odhad rozptylu uniknutej látky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1200"/>
              </a:spcBef>
              <a:buClrTx/>
              <a:buSzPct val="100000"/>
              <a:buNone/>
            </a:pPr>
            <a:endParaRPr lang="sk-SK" dirty="0"/>
          </a:p>
          <a:p>
            <a:pPr marL="457200" indent="-457200">
              <a:spcBef>
                <a:spcPts val="1200"/>
              </a:spcBef>
              <a:buClrTx/>
              <a:buSzPct val="100000"/>
              <a:buFont typeface="+mj-lt"/>
              <a:buAutoNum type="arabicPeriod"/>
            </a:pPr>
            <a:r>
              <a:rPr lang="sk-SK" b="1" dirty="0"/>
              <a:t>Potrubná vetva</a:t>
            </a:r>
          </a:p>
          <a:p>
            <a:pPr marL="822960" lvl="1" indent="-457200">
              <a:spcBef>
                <a:spcPts val="1200"/>
              </a:spcBef>
              <a:buClrTx/>
              <a:buSzPct val="100000"/>
            </a:pPr>
            <a:r>
              <a:rPr lang="sk-SK" dirty="0"/>
              <a:t>pre priemery potrubí &lt; 2 palce (cca 50,8 mm) – úplná ruptúra;</a:t>
            </a:r>
          </a:p>
          <a:p>
            <a:pPr marL="822960" lvl="1" indent="-457200">
              <a:spcBef>
                <a:spcPts val="1200"/>
              </a:spcBef>
              <a:buClrTx/>
              <a:buSzPct val="100000"/>
            </a:pPr>
            <a:r>
              <a:rPr lang="sk-SK" dirty="0"/>
              <a:t>pre priemery potrubí 2 – 4 palce – úplná ruptúra potrubia </a:t>
            </a:r>
            <a:r>
              <a:rPr lang="el-GR" i="1" dirty="0">
                <a:latin typeface="Arial" pitchFamily="34" charset="0"/>
                <a:cs typeface="Arial" pitchFamily="34" charset="0"/>
              </a:rPr>
              <a:t>Φ</a:t>
            </a:r>
            <a:r>
              <a:rPr lang="sk-SK" i="1" dirty="0">
                <a:cs typeface="Arial"/>
              </a:rPr>
              <a:t> </a:t>
            </a:r>
            <a:r>
              <a:rPr lang="sk-SK" dirty="0">
                <a:cs typeface="Arial"/>
              </a:rPr>
              <a:t>2 palce;</a:t>
            </a:r>
          </a:p>
          <a:p>
            <a:pPr marL="822960" lvl="1" indent="-457200">
              <a:spcBef>
                <a:spcPts val="1200"/>
              </a:spcBef>
              <a:buClrTx/>
              <a:buSzPct val="100000"/>
            </a:pPr>
            <a:r>
              <a:rPr lang="sk-SK" dirty="0">
                <a:cs typeface="Arial"/>
              </a:rPr>
              <a:t>pre priemery potrubí &gt; 4 palce – trhlina zodpovedajúca 20% prierezu potrubia.</a:t>
            </a:r>
          </a:p>
          <a:p>
            <a:pPr marL="822960" lvl="1" indent="-457200">
              <a:spcBef>
                <a:spcPts val="1200"/>
              </a:spcBef>
              <a:buClrTx/>
              <a:buSzPct val="100000"/>
              <a:buNone/>
            </a:pPr>
            <a:endParaRPr lang="sk-SK" dirty="0">
              <a:cs typeface="Arial"/>
            </a:endParaRPr>
          </a:p>
          <a:p>
            <a:pPr marL="457200" indent="-457200">
              <a:spcBef>
                <a:spcPts val="1200"/>
              </a:spcBef>
              <a:buClrTx/>
              <a:buSzPct val="100000"/>
              <a:buFont typeface="+mj-lt"/>
              <a:buAutoNum type="arabicPeriod"/>
            </a:pPr>
            <a:r>
              <a:rPr lang="sk-SK" b="1" dirty="0">
                <a:cs typeface="Arial"/>
              </a:rPr>
              <a:t>Hadice</a:t>
            </a:r>
            <a:r>
              <a:rPr lang="sk-SK" dirty="0">
                <a:cs typeface="Arial"/>
              </a:rPr>
              <a:t> – úplné pretrhnutie.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5</a:t>
            </a:fld>
            <a:endParaRPr lang="sk-SK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Scenáre pre odhad rozptylu uniknutej látky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spcBef>
                <a:spcPts val="1200"/>
              </a:spcBef>
              <a:buClrTx/>
              <a:buSzPct val="100000"/>
              <a:buFont typeface="+mj-lt"/>
              <a:buAutoNum type="arabicPeriod" startAt="3"/>
            </a:pPr>
            <a:r>
              <a:rPr lang="sk-SK" b="1" dirty="0">
                <a:cs typeface="Arial"/>
              </a:rPr>
              <a:t>Pretlakové ventily s vyústením priamo do atmosféry</a:t>
            </a:r>
            <a:r>
              <a:rPr lang="sk-SK" dirty="0">
                <a:cs typeface="Arial"/>
              </a:rPr>
              <a:t> – celkové množstvo unikajúce pri otváracom tlaku poistného ventilu.</a:t>
            </a:r>
          </a:p>
          <a:p>
            <a:pPr marL="457200" indent="-457200">
              <a:spcBef>
                <a:spcPts val="1200"/>
              </a:spcBef>
              <a:buClrTx/>
              <a:buSzPct val="100000"/>
              <a:buFont typeface="+mj-lt"/>
              <a:buAutoNum type="arabicPeriod" startAt="3"/>
            </a:pPr>
            <a:r>
              <a:rPr lang="sk-SK" b="1" dirty="0">
                <a:cs typeface="Arial"/>
              </a:rPr>
              <a:t>Zásobníky</a:t>
            </a:r>
            <a:r>
              <a:rPr lang="sk-SK" dirty="0">
                <a:cs typeface="Arial"/>
              </a:rPr>
              <a:t> – pretrhnutie potrubia s najväčším prierezom pripojeného k aparátu podľa kritérií uvedených pri potrubí.</a:t>
            </a:r>
          </a:p>
          <a:p>
            <a:pPr marL="457200" indent="-457200">
              <a:spcBef>
                <a:spcPts val="1200"/>
              </a:spcBef>
              <a:buClrTx/>
              <a:buSzPct val="100000"/>
              <a:buFont typeface="+mj-lt"/>
              <a:buAutoNum type="arabicPeriod" startAt="3"/>
            </a:pPr>
            <a:r>
              <a:rPr lang="sk-SK" b="1" dirty="0">
                <a:cs typeface="Arial"/>
              </a:rPr>
              <a:t>Pretečenie nádrže a rozliatie</a:t>
            </a:r>
            <a:r>
              <a:rPr lang="sk-SK" dirty="0">
                <a:cs typeface="Arial"/>
              </a:rPr>
              <a:t>.</a:t>
            </a:r>
          </a:p>
          <a:p>
            <a:pPr marL="457200" indent="-457200">
              <a:spcBef>
                <a:spcPts val="1200"/>
              </a:spcBef>
              <a:buClrTx/>
              <a:buSzPct val="100000"/>
              <a:buFont typeface="+mj-lt"/>
              <a:buAutoNum type="arabicPeriod" startAt="3"/>
            </a:pPr>
            <a:r>
              <a:rPr lang="sk-SK" b="1" dirty="0">
                <a:cs typeface="Arial"/>
              </a:rPr>
              <a:t>Iné</a:t>
            </a:r>
            <a:r>
              <a:rPr lang="sk-SK" dirty="0">
                <a:cs typeface="Arial"/>
              </a:rPr>
              <a:t> – prípady, ktoré nie sú zahrnuté v predchádzajúcich.</a:t>
            </a:r>
            <a:endParaRPr lang="sk-SK" dirty="0"/>
          </a:p>
          <a:p>
            <a:pPr indent="0">
              <a:buNone/>
            </a:pPr>
            <a:endParaRPr lang="sk-SK" dirty="0"/>
          </a:p>
          <a:p>
            <a:pPr indent="0">
              <a:buNone/>
            </a:pPr>
            <a:r>
              <a:rPr lang="sk-SK" dirty="0"/>
              <a:t>Pri všetkých scenároch sa uvažuje s únikom v trvaní minimálne 5 minút.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6</a:t>
            </a:fld>
            <a:endParaRPr lang="sk-SK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Scenáre pre odhad rozptylu uniknutej látky</a:t>
            </a:r>
          </a:p>
        </p:txBody>
      </p:sp>
      <p:pic>
        <p:nvPicPr>
          <p:cNvPr id="6" name="Zástupný symbol obsahu 5" descr="E:\Posudzovanie _rizikCD\CEI\Cei2.gif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643050"/>
            <a:ext cx="4205308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ástupný symbol čísla snímky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7</a:t>
            </a:fld>
            <a:endParaRPr lang="sk-SK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Scenáre pre odhad rozptylu uniknutej látky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Spôsob výpočtu CEI uvažuje, že látka sa uvoľní ako kvapalina alebo para. 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Obsah nádoby sa môže vyliať cez otvor:</a:t>
            </a:r>
          </a:p>
          <a:p>
            <a:pPr marL="0" indent="0">
              <a:buNone/>
            </a:pPr>
            <a:r>
              <a:rPr lang="sk-SK" dirty="0"/>
              <a:t>A – ako tekutina, </a:t>
            </a:r>
          </a:p>
          <a:p>
            <a:pPr marL="0" indent="0">
              <a:buNone/>
            </a:pPr>
            <a:r>
              <a:rPr lang="sk-SK" dirty="0"/>
              <a:t>B – ako para, </a:t>
            </a:r>
          </a:p>
          <a:p>
            <a:pPr marL="0" indent="0">
              <a:buNone/>
            </a:pPr>
            <a:r>
              <a:rPr lang="sk-SK" dirty="0"/>
              <a:t>C – ako para.</a:t>
            </a:r>
          </a:p>
          <a:p>
            <a:pPr marL="0" indent="0">
              <a:buNone/>
            </a:pPr>
            <a:r>
              <a:rPr lang="sk-SK" dirty="0"/>
              <a:t> </a:t>
            </a:r>
          </a:p>
          <a:p>
            <a:pPr marL="0" indent="0">
              <a:buNone/>
            </a:pPr>
            <a:r>
              <a:rPr lang="sk-SK" dirty="0"/>
              <a:t>Neuvažuje sa s dvojfázovým tokom (kvapalina + para) z trhliny.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8</a:t>
            </a:fld>
            <a:endParaRPr lang="sk-SK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Tvorba kaluže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09ADAA-44A4-4A3B-9791-4659CDDA4D4E}" type="slidenum">
              <a:rPr lang="sk-SK" smtClean="0"/>
              <a:pPr/>
              <a:t>9</a:t>
            </a:fld>
            <a:endParaRPr lang="sk-SK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928801"/>
            <a:ext cx="6929486" cy="4506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áda">
  <a:themeElements>
    <a:clrScheme name="Arkád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ád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ád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301</TotalTime>
  <Words>1348</Words>
  <Application>Microsoft Office PowerPoint</Application>
  <PresentationFormat>Prezentácia na obrazovke (4:3)</PresentationFormat>
  <Paragraphs>180</Paragraphs>
  <Slides>24</Slides>
  <Notes>0</Notes>
  <HiddenSlides>0</HiddenSlides>
  <MMClips>0</MMClips>
  <ScaleCrop>false</ScaleCrop>
  <HeadingPairs>
    <vt:vector size="8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24</vt:i4>
      </vt:variant>
    </vt:vector>
  </HeadingPairs>
  <TitlesOfParts>
    <vt:vector size="32" baseType="lpstr">
      <vt:lpstr>Arial</vt:lpstr>
      <vt:lpstr>Calibri</vt:lpstr>
      <vt:lpstr>Century Schoolbook</vt:lpstr>
      <vt:lpstr>Times New Roman</vt:lpstr>
      <vt:lpstr>Wingdings</vt:lpstr>
      <vt:lpstr>Wingdings 2</vt:lpstr>
      <vt:lpstr>Arkáda</vt:lpstr>
      <vt:lpstr>Rovnica</vt:lpstr>
      <vt:lpstr>Metóda Dow‘s Chemical Exposure Index</vt:lpstr>
      <vt:lpstr>Metóda Dow‘s Cemical Exposure Index</vt:lpstr>
      <vt:lpstr>Použitie CEI</vt:lpstr>
      <vt:lpstr>Postup výpočtu CEI</vt:lpstr>
      <vt:lpstr>Scenáre pre odhad rozptylu uniknutej látky</vt:lpstr>
      <vt:lpstr>Scenáre pre odhad rozptylu uniknutej látky</vt:lpstr>
      <vt:lpstr>Scenáre pre odhad rozptylu uniknutej látky</vt:lpstr>
      <vt:lpstr>Scenáre pre odhad rozptylu uniknutej látky</vt:lpstr>
      <vt:lpstr>Tvorba kaluže</vt:lpstr>
      <vt:lpstr>Výpar z kaluže alebo už pri výtoku vytvorenie mraku pár</vt:lpstr>
      <vt:lpstr>Únik kvapaliny s okamžitým prechodom do ovzdušia vo forme pary alebo malých kvapiek</vt:lpstr>
      <vt:lpstr>únik kvapaliny s vytvorením kaluže alebo naplňovaním havarijnej jímky a následný výpar do ovzdušia</vt:lpstr>
      <vt:lpstr>Koncentračné limity</vt:lpstr>
      <vt:lpstr>Odhad množstva rozptýlenej látky pre prípad úniku plynnej fázy</vt:lpstr>
      <vt:lpstr>Odhad množstva rozptýlenej látky pre prípad úniku Kvapaliny</vt:lpstr>
      <vt:lpstr>Odhad množstva rozptýlenej látky pre prípad úniku Kvapaliny</vt:lpstr>
      <vt:lpstr>Odhad množstva rozptýlenej látky pre prípad úniku Kvapaliny</vt:lpstr>
      <vt:lpstr>Odhad množstva rozptýlenej látky pre prípad úniku Kvapaliny</vt:lpstr>
      <vt:lpstr>Odhad množstva rozptýlenej látky pre prípad úniku Kvapaliny</vt:lpstr>
      <vt:lpstr>Odhad množstva rozptýlenej látky pre prípad úniku Kvapaliny</vt:lpstr>
      <vt:lpstr>Odhad množstva rozptýlenej látky pre prípad úniku Kvapaliny</vt:lpstr>
      <vt:lpstr>Odhad množstva rozptýlenej látky pre prípad úniku Kvapaliny</vt:lpstr>
      <vt:lpstr>CEI a výpočet nebezpečnej vzdialenosti</vt:lpstr>
      <vt:lpstr>CEI a výpočet nebezpečnej vzdialenosti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Metóda Dow‘s  chemical exposure index</dc:title>
  <dc:creator>Laco</dc:creator>
  <cp:lastModifiedBy>Ing. Ladislav Čáky</cp:lastModifiedBy>
  <cp:revision>46</cp:revision>
  <dcterms:created xsi:type="dcterms:W3CDTF">2009-10-22T07:05:47Z</dcterms:created>
  <dcterms:modified xsi:type="dcterms:W3CDTF">2021-02-12T10:17:45Z</dcterms:modified>
</cp:coreProperties>
</file>