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85" r:id="rId3"/>
    <p:sldId id="315" r:id="rId4"/>
    <p:sldId id="316" r:id="rId5"/>
    <p:sldId id="317" r:id="rId6"/>
    <p:sldId id="318" r:id="rId7"/>
    <p:sldId id="321" r:id="rId8"/>
    <p:sldId id="319" r:id="rId9"/>
    <p:sldId id="320" r:id="rId10"/>
    <p:sldId id="313" r:id="rId1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. Ladislav Čáky" userId="41cafd5f-52f2-4666-9df2-a1bef462ba2d" providerId="ADAL" clId="{4E157BCB-61D3-4269-AED4-5EAD8ACF2230}"/>
    <pc:docChg chg="modSld">
      <pc:chgData name="Ing. Ladislav Čáky" userId="41cafd5f-52f2-4666-9df2-a1bef462ba2d" providerId="ADAL" clId="{4E157BCB-61D3-4269-AED4-5EAD8ACF2230}" dt="2021-02-14T08:13:32.638" v="12" actId="20577"/>
      <pc:docMkLst>
        <pc:docMk/>
      </pc:docMkLst>
      <pc:sldChg chg="modSp mod">
        <pc:chgData name="Ing. Ladislav Čáky" userId="41cafd5f-52f2-4666-9df2-a1bef462ba2d" providerId="ADAL" clId="{4E157BCB-61D3-4269-AED4-5EAD8ACF2230}" dt="2021-02-14T08:13:32.638" v="12" actId="20577"/>
        <pc:sldMkLst>
          <pc:docMk/>
          <pc:sldMk cId="0" sldId="256"/>
        </pc:sldMkLst>
        <pc:spChg chg="mod">
          <ac:chgData name="Ing. Ladislav Čáky" userId="41cafd5f-52f2-4666-9df2-a1bef462ba2d" providerId="ADAL" clId="{4E157BCB-61D3-4269-AED4-5EAD8ACF2230}" dt="2021-02-14T08:13:32.638" v="12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D8B68-4A53-4BEB-8601-BBD9BD076666}" type="datetimeFigureOut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C733B-72E6-4DBD-96AA-90FF98471A1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541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C733B-72E6-4DBD-96AA-90FF98471A1D}" type="slidenum">
              <a:rPr lang="sk-SK" smtClean="0"/>
              <a:pPr/>
              <a:t>1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2B05EE-4F0D-4E14-B4E6-BCD20612E08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BAA0-53D3-4C28-9E98-77F74C3396B6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913A-60FF-44BB-8BF2-B35804CD033E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B1160-28FF-4F12-937D-13B15E0BB08C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97A0D2-2D17-4820-8E82-B62EE8FC664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5920-38FC-456B-890F-3A524A178813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05F2-1166-4448-BFFE-462B2D39124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534007-7479-4852-BAF8-EF916FF3FEB2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A898-872B-43EB-B099-0382BE59210B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2CA33F-48E4-496E-B140-84CC467233F7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2D333-DEE8-4C75-90A3-9DFECE0057C9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0AC36F-1DF6-48FE-BA66-07D787CA6018}" type="datetime1">
              <a:rPr lang="sk-SK" smtClean="0"/>
              <a:pPr/>
              <a:t>14. 2. 2021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9559E1-66D5-4E61-B897-FEC19B5D154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85918" y="571480"/>
            <a:ext cx="7000924" cy="1500198"/>
          </a:xfrm>
        </p:spPr>
        <p:txBody>
          <a:bodyPr>
            <a:normAutofit fontScale="90000"/>
          </a:bodyPr>
          <a:lstStyle/>
          <a:p>
            <a:r>
              <a:rPr lang="sk-SK" dirty="0"/>
              <a:t>Posúdenie rizík (postupy, výpočty)</a:t>
            </a:r>
            <a:br>
              <a:rPr lang="sk-SK" dirty="0"/>
            </a:br>
            <a:r>
              <a:rPr lang="sk-SK" dirty="0"/>
              <a:t>Vybrané aspekty výpočtu dosahu dôsledkov ZPH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/>
          <a:lstStyle/>
          <a:p>
            <a:r>
              <a:rPr lang="sk-SK" dirty="0">
                <a:latin typeface="Century Schoolbook" pitchFamily="18" charset="0"/>
              </a:rPr>
              <a:t>Kurz prípravy špecialistov na prevenciu ZPH</a:t>
            </a:r>
          </a:p>
          <a:p>
            <a:r>
              <a:rPr lang="sk-SK" dirty="0">
                <a:latin typeface="Century Schoolbook" pitchFamily="18" charset="0"/>
              </a:rPr>
              <a:t>TU Košice, február 2021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2000232" y="5857892"/>
            <a:ext cx="6929486" cy="857256"/>
          </a:xfrm>
        </p:spPr>
        <p:txBody>
          <a:bodyPr/>
          <a:lstStyle/>
          <a:p>
            <a:pPr hangingPunct="0">
              <a:spcBef>
                <a:spcPts val="600"/>
              </a:spcBef>
            </a:pP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Ing. Ladislav </a:t>
            </a:r>
            <a:r>
              <a:rPr lang="sk-SK" sz="1000" b="1" dirty="0" err="1">
                <a:solidFill>
                  <a:schemeClr val="tx2"/>
                </a:solidFill>
                <a:cs typeface="Arial" pitchFamily="34" charset="0"/>
              </a:rPr>
              <a:t>Čáky</a:t>
            </a:r>
            <a:r>
              <a:rPr lang="sk-SK" sz="1000" b="1" dirty="0">
                <a:solidFill>
                  <a:schemeClr val="tx2"/>
                </a:solidFill>
                <a:cs typeface="Arial" pitchFamily="34" charset="0"/>
              </a:rPr>
              <a:t> - 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EHP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Environmentálny </a:t>
            </a:r>
            <a:r>
              <a:rPr lang="sk-SK" sz="1000" b="1" cap="all" dirty="0" err="1">
                <a:solidFill>
                  <a:schemeClr val="tx2"/>
                </a:solidFill>
                <a:cs typeface="Arial" pitchFamily="34" charset="0"/>
              </a:rPr>
              <a:t>manaŽment</a:t>
            </a:r>
            <a:r>
              <a:rPr lang="sk-SK" sz="1000" b="1" cap="all" dirty="0">
                <a:solidFill>
                  <a:schemeClr val="tx2"/>
                </a:solidFill>
                <a:cs typeface="Arial" pitchFamily="34" charset="0"/>
              </a:rPr>
              <a:t>, prevencia závažných priemyselných havárií</a:t>
            </a:r>
            <a:endParaRPr lang="sk-SK" sz="10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>
              <a:buNone/>
            </a:pPr>
            <a:r>
              <a:rPr lang="sk-SK" b="1" dirty="0"/>
              <a:t>Literatúra:</a:t>
            </a:r>
          </a:p>
          <a:p>
            <a:pPr>
              <a:buNone/>
            </a:pPr>
            <a:endParaRPr lang="sk-SK" dirty="0"/>
          </a:p>
          <a:p>
            <a:pPr>
              <a:buNone/>
            </a:pPr>
            <a:r>
              <a:rPr lang="sk-SK" sz="1600" dirty="0"/>
              <a:t>1. </a:t>
            </a:r>
            <a:r>
              <a:rPr lang="sk-SK" sz="1600" dirty="0" err="1"/>
              <a:t>Kardell</a:t>
            </a:r>
            <a:r>
              <a:rPr lang="sk-SK" sz="1600" dirty="0"/>
              <a:t>, L., </a:t>
            </a:r>
            <a:r>
              <a:rPr lang="sk-SK" sz="1600" dirty="0" err="1"/>
              <a:t>Lööf</a:t>
            </a:r>
            <a:r>
              <a:rPr lang="sk-SK" sz="1600" dirty="0"/>
              <a:t>, M.: QRA </a:t>
            </a:r>
            <a:r>
              <a:rPr lang="sk-SK" sz="1600" dirty="0" err="1"/>
              <a:t>with</a:t>
            </a:r>
            <a:r>
              <a:rPr lang="sk-SK" sz="1600" dirty="0"/>
              <a:t> </a:t>
            </a:r>
            <a:r>
              <a:rPr lang="sk-SK" sz="1600" dirty="0" err="1"/>
              <a:t>respect</a:t>
            </a:r>
            <a:r>
              <a:rPr lang="sk-SK" sz="1600" dirty="0"/>
              <a:t> to domino </a:t>
            </a:r>
            <a:r>
              <a:rPr lang="sk-SK" sz="1600" dirty="0" err="1"/>
              <a:t>effects</a:t>
            </a:r>
            <a:r>
              <a:rPr lang="sk-SK" sz="1600" dirty="0"/>
              <a:t> and </a:t>
            </a:r>
            <a:r>
              <a:rPr lang="sk-SK" sz="1600" dirty="0" err="1"/>
              <a:t>property</a:t>
            </a:r>
            <a:r>
              <a:rPr lang="sk-SK" sz="1600" dirty="0"/>
              <a:t> </a:t>
            </a:r>
            <a:r>
              <a:rPr lang="sk-SK" sz="1600" dirty="0" err="1"/>
              <a:t>damage</a:t>
            </a:r>
            <a:r>
              <a:rPr lang="sk-SK" sz="1600" dirty="0"/>
              <a:t>. Report 5461. </a:t>
            </a:r>
            <a:r>
              <a:rPr lang="sk-SK" sz="1600" dirty="0" err="1"/>
              <a:t>Divison</a:t>
            </a:r>
            <a:r>
              <a:rPr lang="sk-SK" sz="1600" dirty="0"/>
              <a:t> of Risk Management and </a:t>
            </a:r>
            <a:r>
              <a:rPr lang="sk-SK" sz="1600" dirty="0" err="1"/>
              <a:t>Societal</a:t>
            </a:r>
            <a:r>
              <a:rPr lang="sk-SK" sz="1600" dirty="0"/>
              <a:t> </a:t>
            </a:r>
            <a:r>
              <a:rPr lang="sk-SK" sz="1600" dirty="0" err="1"/>
              <a:t>Safety</a:t>
            </a:r>
            <a:r>
              <a:rPr lang="sk-SK" sz="1600" dirty="0"/>
              <a:t>, </a:t>
            </a:r>
            <a:r>
              <a:rPr lang="sk-SK" sz="1600" dirty="0" err="1"/>
              <a:t>Lund</a:t>
            </a:r>
            <a:r>
              <a:rPr lang="sk-SK" sz="1600" dirty="0"/>
              <a:t> </a:t>
            </a:r>
            <a:r>
              <a:rPr lang="sk-SK" sz="1600" dirty="0" err="1"/>
              <a:t>University</a:t>
            </a:r>
            <a:r>
              <a:rPr lang="sk-SK" sz="1600" dirty="0"/>
              <a:t>, </a:t>
            </a:r>
            <a:r>
              <a:rPr lang="sk-SK" sz="1600" dirty="0" err="1"/>
              <a:t>Sweden</a:t>
            </a:r>
            <a:r>
              <a:rPr lang="sk-SK" sz="1600" dirty="0"/>
              <a:t>, 2014.</a:t>
            </a:r>
          </a:p>
          <a:p>
            <a:pPr>
              <a:buNone/>
            </a:pPr>
            <a:endParaRPr lang="sk-SK" sz="1600" dirty="0"/>
          </a:p>
          <a:p>
            <a:pPr>
              <a:buNone/>
            </a:pPr>
            <a:r>
              <a:rPr lang="sk-SK" sz="1600" dirty="0"/>
              <a:t>2. </a:t>
            </a:r>
            <a:r>
              <a:rPr lang="sk-SK" sz="1600" dirty="0" err="1"/>
              <a:t>Bernechea</a:t>
            </a:r>
            <a:r>
              <a:rPr lang="sk-SK" sz="1600" dirty="0"/>
              <a:t>, E., </a:t>
            </a:r>
            <a:r>
              <a:rPr lang="sk-SK" sz="1600" dirty="0" err="1"/>
              <a:t>Arnaldos</a:t>
            </a:r>
            <a:r>
              <a:rPr lang="sk-SK" sz="1600" dirty="0"/>
              <a:t>, J.: Design </a:t>
            </a:r>
            <a:r>
              <a:rPr lang="sk-SK" sz="1600" dirty="0" err="1"/>
              <a:t>Optimization</a:t>
            </a:r>
            <a:r>
              <a:rPr lang="sk-SK" sz="1600" dirty="0"/>
              <a:t> of </a:t>
            </a:r>
            <a:r>
              <a:rPr lang="sk-SK" sz="1600" dirty="0" err="1"/>
              <a:t>Storage</a:t>
            </a:r>
            <a:r>
              <a:rPr lang="sk-SK" sz="1600" dirty="0"/>
              <a:t> </a:t>
            </a:r>
            <a:r>
              <a:rPr lang="sk-SK" sz="1600" dirty="0" err="1"/>
              <a:t>Facilities</a:t>
            </a:r>
            <a:r>
              <a:rPr lang="sk-SK" sz="1600" dirty="0"/>
              <a:t> </a:t>
            </a:r>
            <a:r>
              <a:rPr lang="sk-SK" sz="1600" dirty="0" err="1"/>
              <a:t>Taking</a:t>
            </a:r>
            <a:r>
              <a:rPr lang="sk-SK" sz="1600" dirty="0"/>
              <a:t> </a:t>
            </a:r>
            <a:r>
              <a:rPr lang="sk-SK" sz="1600" dirty="0" err="1"/>
              <a:t>Into</a:t>
            </a:r>
            <a:r>
              <a:rPr lang="sk-SK" sz="1600" dirty="0"/>
              <a:t> </a:t>
            </a:r>
            <a:r>
              <a:rPr lang="sk-SK" sz="1600" dirty="0" err="1"/>
              <a:t>Account</a:t>
            </a:r>
            <a:r>
              <a:rPr lang="sk-SK" sz="1600" dirty="0"/>
              <a:t> </a:t>
            </a:r>
            <a:r>
              <a:rPr lang="sk-SK" sz="1600" dirty="0" err="1"/>
              <a:t>the</a:t>
            </a:r>
            <a:r>
              <a:rPr lang="sk-SK" sz="1600" dirty="0"/>
              <a:t> Domino </a:t>
            </a:r>
            <a:r>
              <a:rPr lang="sk-SK" sz="1600" dirty="0" err="1"/>
              <a:t>Effects</a:t>
            </a:r>
            <a:r>
              <a:rPr lang="sk-SK" sz="1600" dirty="0"/>
              <a:t>. </a:t>
            </a:r>
            <a:r>
              <a:rPr lang="sk-SK" sz="1600" dirty="0" err="1"/>
              <a:t>Paper</a:t>
            </a:r>
            <a:r>
              <a:rPr lang="sk-SK" sz="1600" dirty="0"/>
              <a:t> ID# 244749. Centre </a:t>
            </a:r>
            <a:r>
              <a:rPr lang="sk-SK" sz="1600" dirty="0" err="1"/>
              <a:t>for</a:t>
            </a:r>
            <a:r>
              <a:rPr lang="sk-SK" sz="1600" dirty="0"/>
              <a:t> </a:t>
            </a:r>
            <a:r>
              <a:rPr lang="sk-SK" sz="1600" dirty="0" err="1"/>
              <a:t>Technological</a:t>
            </a:r>
            <a:r>
              <a:rPr lang="sk-SK" sz="1600" dirty="0"/>
              <a:t> Risk </a:t>
            </a:r>
            <a:r>
              <a:rPr lang="sk-SK" sz="1600" dirty="0" err="1"/>
              <a:t>Studies</a:t>
            </a:r>
            <a:r>
              <a:rPr lang="sk-SK" sz="1600" dirty="0"/>
              <a:t> (CERTEC). Department of </a:t>
            </a:r>
            <a:r>
              <a:rPr lang="sk-SK" sz="1600" dirty="0" err="1"/>
              <a:t>Chemical</a:t>
            </a:r>
            <a:r>
              <a:rPr lang="sk-SK" sz="1600" dirty="0"/>
              <a:t> </a:t>
            </a:r>
            <a:r>
              <a:rPr lang="sk-SK" sz="1600" dirty="0" err="1"/>
              <a:t>Engineering</a:t>
            </a:r>
            <a:r>
              <a:rPr lang="sk-SK" sz="1600" dirty="0"/>
              <a:t>. ETSEIB. </a:t>
            </a:r>
            <a:r>
              <a:rPr lang="sk-SK" sz="1600" dirty="0" err="1"/>
              <a:t>Universitat</a:t>
            </a:r>
            <a:r>
              <a:rPr lang="sk-SK" sz="1600" dirty="0"/>
              <a:t> </a:t>
            </a:r>
            <a:r>
              <a:rPr lang="sk-SK" sz="1600" dirty="0" err="1"/>
              <a:t>Politècnica</a:t>
            </a:r>
            <a:r>
              <a:rPr lang="sk-SK" sz="1600" dirty="0"/>
              <a:t> de </a:t>
            </a:r>
            <a:r>
              <a:rPr lang="sk-SK" sz="1600" dirty="0" err="1"/>
              <a:t>Catalunya</a:t>
            </a:r>
            <a:r>
              <a:rPr lang="sk-SK" sz="1600" dirty="0"/>
              <a:t>, 2012.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168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0011"/>
          </a:xfrm>
        </p:spPr>
        <p:txBody>
          <a:bodyPr>
            <a:normAutofit fontScale="90000"/>
          </a:bodyPr>
          <a:lstStyle/>
          <a:p>
            <a:r>
              <a:rPr lang="sk-SK" dirty="0"/>
              <a:t>Domino efekt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/>
          </a:bodyPr>
          <a:lstStyle/>
          <a:p>
            <a:pPr marL="0" lvl="1" indent="0">
              <a:buClrTx/>
              <a:buSzPct val="100000"/>
              <a:buNone/>
            </a:pPr>
            <a:r>
              <a:rPr lang="sk-SK" i="1" dirty="0"/>
              <a:t>Prahové hodnoty domino efektu a následok podľa [1, 2]</a:t>
            </a:r>
          </a:p>
          <a:p>
            <a:pPr marL="0" lvl="1" indent="0">
              <a:buClrTx/>
              <a:buSzPct val="100000"/>
              <a:buNone/>
            </a:pPr>
            <a:endParaRPr lang="sk-SK" dirty="0"/>
          </a:p>
          <a:p>
            <a:pPr marL="216000" lvl="1" indent="-216000">
              <a:buClrTx/>
              <a:buSzPct val="100000"/>
              <a:buNone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2</a:t>
            </a:fld>
            <a:endParaRPr lang="sk-SK"/>
          </a:p>
        </p:txBody>
      </p:sp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32ACD683-4727-4C22-B82E-CC415B02F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71655"/>
              </p:ext>
            </p:extLst>
          </p:nvPr>
        </p:nvGraphicFramePr>
        <p:xfrm>
          <a:off x="583942" y="1700808"/>
          <a:ext cx="7545074" cy="40903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11816">
                  <a:extLst>
                    <a:ext uri="{9D8B030D-6E8A-4147-A177-3AD203B41FA5}">
                      <a16:colId xmlns:a16="http://schemas.microsoft.com/office/drawing/2014/main" val="1914271598"/>
                    </a:ext>
                  </a:extLst>
                </a:gridCol>
                <a:gridCol w="2115731">
                  <a:extLst>
                    <a:ext uri="{9D8B030D-6E8A-4147-A177-3AD203B41FA5}">
                      <a16:colId xmlns:a16="http://schemas.microsoft.com/office/drawing/2014/main" val="2908908801"/>
                    </a:ext>
                  </a:extLst>
                </a:gridCol>
                <a:gridCol w="1348417">
                  <a:extLst>
                    <a:ext uri="{9D8B030D-6E8A-4147-A177-3AD203B41FA5}">
                      <a16:colId xmlns:a16="http://schemas.microsoft.com/office/drawing/2014/main" val="2037587746"/>
                    </a:ext>
                  </a:extLst>
                </a:gridCol>
                <a:gridCol w="1534555">
                  <a:extLst>
                    <a:ext uri="{9D8B030D-6E8A-4147-A177-3AD203B41FA5}">
                      <a16:colId xmlns:a16="http://schemas.microsoft.com/office/drawing/2014/main" val="3533736637"/>
                    </a:ext>
                  </a:extLst>
                </a:gridCol>
                <a:gridCol w="1534555">
                  <a:extLst>
                    <a:ext uri="{9D8B030D-6E8A-4147-A177-3AD203B41FA5}">
                      <a16:colId xmlns:a16="http://schemas.microsoft.com/office/drawing/2014/main" val="2117320331"/>
                    </a:ext>
                  </a:extLst>
                </a:gridCol>
              </a:tblGrid>
              <a:tr h="215281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Primárny scenár</a:t>
                      </a:r>
                      <a:endParaRPr lang="sk-SK" sz="12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Efekt</a:t>
                      </a:r>
                      <a:endParaRPr lang="sk-SK" sz="12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Prahové hodnoty pre:</a:t>
                      </a:r>
                      <a:endParaRPr lang="sk-SK" sz="12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Následok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(alternatíva úniku NL)</a:t>
                      </a:r>
                      <a:endParaRPr lang="sk-SK" sz="1200" b="1" i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375163"/>
                  </a:ext>
                </a:extLst>
              </a:tr>
              <a:tr h="430562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Tlakové zariadenia</a:t>
                      </a:r>
                      <a:endParaRPr lang="sk-SK" sz="12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b="1" i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Atmosf</a:t>
                      </a:r>
                      <a:r>
                        <a:rPr lang="sk-SK" sz="12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zariadenia</a:t>
                      </a:r>
                      <a:endParaRPr lang="sk-SK" sz="12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16688"/>
                  </a:ext>
                </a:extLst>
              </a:tr>
              <a:tr h="215281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BLEVE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Tepelná radiácia E [kW/m</a:t>
                      </a:r>
                      <a:r>
                        <a:rPr lang="sk-SK" sz="12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100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100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2692793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100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100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9608755"/>
                  </a:ext>
                </a:extLst>
              </a:tr>
              <a:tr h="215281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Explózia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Pretlak ∆P [kPa]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100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25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9814559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 &lt; ∆P &lt; 100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&lt; ∆P &lt; 25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G2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2753396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≤ ∆P &lt; 53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≤ ∆P &lt; 20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8744310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∆P &lt; 30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∆P &lt; 14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9312280"/>
                  </a:ext>
                </a:extLst>
              </a:tr>
              <a:tr h="215281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Jet fire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Dĺžka plameňa d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[m]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Tepelná radiácia E [kW/m</a:t>
                      </a:r>
                      <a:r>
                        <a:rPr lang="sk-SK" sz="12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Trvanie Jet fire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[min]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d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d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3992132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≥ 60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≥ 15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G2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4232220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≥ 40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≥ 8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1051916"/>
                  </a:ext>
                </a:extLst>
              </a:tr>
              <a:tr h="430562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&lt; 40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&lt; 8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8512438"/>
                  </a:ext>
                </a:extLst>
              </a:tr>
              <a:tr h="215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Flash fire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1813304"/>
                  </a:ext>
                </a:extLst>
              </a:tr>
              <a:tr h="215281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Pool fire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Tepelná radiácia E [kW/m</a:t>
                      </a:r>
                      <a:r>
                        <a:rPr lang="sk-SK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Trvanie požiaru </a:t>
                      </a:r>
                      <a:r>
                        <a:rPr lang="sk-SK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sk-SK" sz="12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[min]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d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d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9864747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≤ E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 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≤ E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G2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9037833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≤ E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≤ E &amp; t</a:t>
                      </a:r>
                      <a:r>
                        <a:rPr lang="sk-SK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 10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7636466"/>
                  </a:ext>
                </a:extLst>
              </a:tr>
              <a:tr h="21528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&lt; 40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&lt; 8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432627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BB3A96-5268-4A25-A944-1CB39B3AE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sk-SK" sz="2700" dirty="0"/>
              <a:t>Individuálne riziko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2677BC5-5404-41DC-AAE5-17328AC5683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dirty="0"/>
              <a:t>Individuálne riziko poukazuje na riziko prijímané osobou v blízkosti zdroja rizika.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Individuálne riziko je pravdepodobnosť výskytu nežiadúcich následkov spôsobených udalosťou osobe nachádzajúcej sa v bode [x, y] v okolí nebezpečného zariadenia.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Hodnoty individuálneho rizika v rôznych bodoch dávajú geografické rozdelenie rizika a sú charakteristikou oblasti okolo nebezpečného zariadenia.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Krivka rizika (</a:t>
            </a:r>
            <a:r>
              <a:rPr lang="sk-SK" dirty="0" err="1"/>
              <a:t>izolínia</a:t>
            </a:r>
            <a:r>
              <a:rPr lang="sk-SK" dirty="0"/>
              <a:t>, vrstevnica, kontúra) je množina bodov [x, y] okolo zariadenia, v ktorých má individuálne riziko rovnakú hodnotu.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0F1C41BB-4CFF-4211-96F2-FD94C0FD789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5544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12246E-D7D4-4DD5-824D-70ED79DD4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sk-SK" sz="2700" dirty="0"/>
              <a:t>Individuálne riziko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1FFD437-F979-4A47-891D-BB2FBC1944C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Podľa CPR 18E individuálne riziko predstavuje frekvenciu úmrtia jednotlivca spôsobeného následkom úniku NL zo zariadenia. Predpokladá sa, že osoba je nechránená a prítomná počas celej doby expozície.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Výpočet začína definovaním mriežky na celom záujmovom území. Rozmer štvorca mriežky závisí od dosahu následkov:</a:t>
            </a:r>
          </a:p>
          <a:p>
            <a:r>
              <a:rPr lang="sk-SK" dirty="0"/>
              <a:t>pri dosahu následkov do 300 m má štvorec rozmer 25 × 25 m,</a:t>
            </a:r>
          </a:p>
          <a:p>
            <a:r>
              <a:rPr lang="sk-SK" dirty="0"/>
              <a:t>pri dosahu presahujúcom 300 m má štvorec rozmer 100 × 100 m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97C110F0-BC2B-429C-B2D5-E7F12598769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6316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5F4170-739E-4573-BE78-BE74308A5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sk-SK" sz="2800" dirty="0"/>
              <a:t>Individuálne riziko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DBDE516-5314-4700-B747-82736577865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Príspevok zdroja k individuálnemu riziku v konkrétnom bode mriežky sa vypočíta: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∆</a:t>
            </a:r>
            <a:r>
              <a:rPr lang="sk-SK" dirty="0" err="1"/>
              <a:t>IR</a:t>
            </a:r>
            <a:r>
              <a:rPr lang="sk-SK" baseline="-25000" dirty="0" err="1"/>
              <a:t>S,M,φ,i</a:t>
            </a:r>
            <a:r>
              <a:rPr lang="sk-SK" dirty="0"/>
              <a:t> = </a:t>
            </a:r>
            <a:r>
              <a:rPr lang="sk-SK" dirty="0" err="1"/>
              <a:t>f</a:t>
            </a:r>
            <a:r>
              <a:rPr lang="sk-SK" baseline="-25000" dirty="0" err="1"/>
              <a:t>S</a:t>
            </a:r>
            <a:r>
              <a:rPr lang="sk-SK" dirty="0"/>
              <a:t> × P</a:t>
            </a:r>
            <a:r>
              <a:rPr lang="sk-SK" baseline="-25000" dirty="0"/>
              <a:t>M</a:t>
            </a:r>
            <a:r>
              <a:rPr lang="sk-SK" dirty="0"/>
              <a:t> × P</a:t>
            </a:r>
            <a:r>
              <a:rPr lang="el-GR" baseline="-25000" dirty="0"/>
              <a:t>φ</a:t>
            </a:r>
            <a:r>
              <a:rPr lang="sk-SK" dirty="0"/>
              <a:t> × P</a:t>
            </a:r>
            <a:r>
              <a:rPr lang="sk-SK" baseline="-25000" dirty="0"/>
              <a:t>i</a:t>
            </a:r>
            <a:r>
              <a:rPr lang="sk-SK" dirty="0"/>
              <a:t> × </a:t>
            </a:r>
            <a:r>
              <a:rPr lang="sk-SK" dirty="0" err="1"/>
              <a:t>P</a:t>
            </a:r>
            <a:r>
              <a:rPr lang="sk-SK" baseline="-25000" dirty="0" err="1"/>
              <a:t>d</a:t>
            </a:r>
            <a:r>
              <a:rPr lang="sk-SK" dirty="0"/>
              <a:t>		rok</a:t>
            </a:r>
            <a:r>
              <a:rPr lang="sk-SK" baseline="30000" dirty="0"/>
              <a:t>-1</a:t>
            </a:r>
            <a:r>
              <a:rPr lang="sk-SK" dirty="0"/>
              <a:t> </a:t>
            </a:r>
            <a:endParaRPr lang="sk-SK" baseline="-25000" dirty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kde:</a:t>
            </a:r>
          </a:p>
          <a:p>
            <a:pPr marL="0" indent="0">
              <a:buNone/>
            </a:pPr>
            <a:r>
              <a:rPr lang="sk-SK" dirty="0" err="1"/>
              <a:t>f</a:t>
            </a:r>
            <a:r>
              <a:rPr lang="sk-SK" baseline="-25000" dirty="0" err="1"/>
              <a:t>S</a:t>
            </a:r>
            <a:r>
              <a:rPr lang="sk-SK" dirty="0"/>
              <a:t> – frekvencia úniku NL zo zdroja S,</a:t>
            </a:r>
          </a:p>
          <a:p>
            <a:pPr marL="0" indent="0">
              <a:buNone/>
            </a:pPr>
            <a:r>
              <a:rPr lang="sk-SK" dirty="0"/>
              <a:t>P</a:t>
            </a:r>
            <a:r>
              <a:rPr lang="sk-SK" baseline="-25000" dirty="0"/>
              <a:t>M</a:t>
            </a:r>
            <a:r>
              <a:rPr lang="sk-SK" dirty="0"/>
              <a:t> – pravdepodobnosť triedy stability atmosféry,</a:t>
            </a:r>
          </a:p>
          <a:p>
            <a:pPr marL="0" indent="0">
              <a:buNone/>
            </a:pPr>
            <a:r>
              <a:rPr lang="sk-SK" dirty="0"/>
              <a:t>P</a:t>
            </a:r>
            <a:r>
              <a:rPr lang="el-GR" baseline="-25000" dirty="0"/>
              <a:t>φ</a:t>
            </a:r>
            <a:r>
              <a:rPr lang="sk-SK" dirty="0"/>
              <a:t> – pravdepodobnosť smeru vetra,</a:t>
            </a:r>
          </a:p>
          <a:p>
            <a:pPr marL="0" indent="0">
              <a:buNone/>
            </a:pPr>
            <a:r>
              <a:rPr lang="sk-SK" dirty="0"/>
              <a:t>P</a:t>
            </a:r>
            <a:r>
              <a:rPr lang="sk-SK" baseline="-25000" dirty="0"/>
              <a:t>i</a:t>
            </a:r>
            <a:r>
              <a:rPr lang="sk-SK" dirty="0"/>
              <a:t> – pravdepodobnosť výslednej udalosti (havarijného prejavu)</a:t>
            </a:r>
          </a:p>
          <a:p>
            <a:pPr marL="0" indent="0">
              <a:buNone/>
            </a:pPr>
            <a:r>
              <a:rPr lang="sk-SK" dirty="0" err="1"/>
              <a:t>P</a:t>
            </a:r>
            <a:r>
              <a:rPr lang="sk-SK" baseline="-25000" dirty="0" err="1"/>
              <a:t>d</a:t>
            </a:r>
            <a:r>
              <a:rPr lang="sk-SK" dirty="0"/>
              <a:t> – pravdepodobnosť úmrtia (mortalita)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3D31E00C-0297-494A-9CF3-C1CC65411CD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7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7B9DB2-E1A8-4EFF-B981-895AA6917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sk-SK" sz="2800" dirty="0"/>
              <a:t>Individuálne riziko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02969092-45B0-4006-9602-EDF462F92F07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908720"/>
                <a:ext cx="7467600" cy="556523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sk-SK" dirty="0"/>
                  <a:t>Celkové individuálne riziko v konkrétnom bode mriežky:</a:t>
                </a: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𝐼𝑅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sk-SK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sub>
                                <m:sup/>
                                <m:e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∆</m:t>
                                          </m:r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𝐼𝑅</m:t>
                                          </m:r>
                                        </m:e>
                                        <m:sub>
                                          <m: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  <m: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  <m: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b="0" i="1" smtClean="0">
                                              <a:latin typeface="Cambria Math" panose="02040503050406030204" pitchFamily="18" charset="0"/>
                                            </a:rPr>
                                            <m:t>φ</m:t>
                                          </m:r>
                                          <m: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sk-SK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02969092-45B0-4006-9602-EDF462F92F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908720"/>
                <a:ext cx="7467600" cy="5565232"/>
              </a:xfrm>
              <a:blipFill>
                <a:blip r:embed="rId2"/>
                <a:stretch>
                  <a:fillRect l="-1224" t="-87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0DC777C1-4F96-433F-9A87-FD60963CBF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25926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A9479B-C637-4021-8352-18036DC4D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69253"/>
          </a:xfrm>
        </p:spPr>
        <p:txBody>
          <a:bodyPr>
            <a:normAutofit fontScale="90000"/>
          </a:bodyPr>
          <a:lstStyle/>
          <a:p>
            <a:r>
              <a:rPr lang="sk-SK" sz="2800" dirty="0"/>
              <a:t>Individuálne riziko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81C37309-172F-41AA-BA32-72D92738B82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7</a:t>
            </a:fld>
            <a:endParaRPr lang="sk-SK"/>
          </a:p>
        </p:txBody>
      </p:sp>
      <p:pic>
        <p:nvPicPr>
          <p:cNvPr id="8" name="Zástupný objekt pre obsah 7">
            <a:extLst>
              <a:ext uri="{FF2B5EF4-FFF2-40B4-BE49-F238E27FC236}">
                <a16:creationId xmlns:a16="http://schemas.microsoft.com/office/drawing/2014/main" id="{BE6E2D9D-7704-4DD3-BCDC-A1E9D965028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1520" y="1029108"/>
            <a:ext cx="841372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3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29086-AB4F-4500-9BDD-FBFB5F5F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sk-SK" sz="2800" dirty="0"/>
              <a:t>Spoločenské riziko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5993F88-1157-4957-92E4-3E1DE2761CA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Spoločenské riziko je riziko, ktorému je vystavená skupina osôb ovplyvnená udalosťou. Je vyjadrené ako vzťah medzi frekvenciou a počtom ľudí, ktorí v danej populácii pri realizácii rizika budú určitým spôsobom poškodení.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Spoločenské riziko predstavuje frekvenciu havárie, pri ktorej bude naraz usmrtených N a viac osôb. Znázorňuje sa FN krivkou, kde N je počet úmrtí a F je kumulatívna frekvencia havárií s N alebo viac úmrtiami.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93BF10E3-FF63-4BF9-8ABA-D7288E07DD3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5411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4B9FCC-6A80-4A6F-9873-6A4059D80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sk-SK" sz="2800" dirty="0"/>
              <a:t>Spoločenské riziko</a:t>
            </a:r>
          </a:p>
        </p:txBody>
      </p:sp>
      <p:pic>
        <p:nvPicPr>
          <p:cNvPr id="5" name="Zástupný objekt pre obsah 4">
            <a:extLst>
              <a:ext uri="{FF2B5EF4-FFF2-40B4-BE49-F238E27FC236}">
                <a16:creationId xmlns:a16="http://schemas.microsoft.com/office/drawing/2014/main" id="{4D97A813-3B52-42B2-93BC-B388B60D2342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54960" y="947499"/>
            <a:ext cx="5919729" cy="5486876"/>
          </a:xfrm>
          <a:prstGeom prst="rect">
            <a:avLst/>
          </a:prstGeom>
        </p:spPr>
      </p:pic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EDC2318B-2A80-432E-9E6C-139F1ED9612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559E1-66D5-4E61-B897-FEC19B5D1549}" type="slidenum">
              <a:rPr lang="sk-SK" smtClean="0"/>
              <a:pPr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8428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696</Words>
  <Application>Microsoft Office PowerPoint</Application>
  <PresentationFormat>Prezentácia na obrazovke (4:3)</PresentationFormat>
  <Paragraphs>122</Paragraphs>
  <Slides>10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Century Schoolbook</vt:lpstr>
      <vt:lpstr>Wingdings</vt:lpstr>
      <vt:lpstr>Wingdings 2</vt:lpstr>
      <vt:lpstr>Arkáda</vt:lpstr>
      <vt:lpstr>Posúdenie rizík (postupy, výpočty) Vybrané aspekty výpočtu dosahu dôsledkov ZPH </vt:lpstr>
      <vt:lpstr>Domino efekt</vt:lpstr>
      <vt:lpstr>Individuálne riziko</vt:lpstr>
      <vt:lpstr>Individuálne riziko</vt:lpstr>
      <vt:lpstr>Individuálne riziko</vt:lpstr>
      <vt:lpstr>Individuálne riziko</vt:lpstr>
      <vt:lpstr>Individuálne riziko</vt:lpstr>
      <vt:lpstr>Spoločenské riziko</vt:lpstr>
      <vt:lpstr>Spoločenské riziko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Vybraná problematika výpočtu dosahu dôsledkov ZPH</dc:title>
  <dc:creator>Laco</dc:creator>
  <cp:lastModifiedBy>Ing. Ladislav Čáky</cp:lastModifiedBy>
  <cp:revision>98</cp:revision>
  <dcterms:created xsi:type="dcterms:W3CDTF">2007-11-26T09:20:14Z</dcterms:created>
  <dcterms:modified xsi:type="dcterms:W3CDTF">2021-02-14T08:13:52Z</dcterms:modified>
</cp:coreProperties>
</file>