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61" r:id="rId3"/>
    <p:sldId id="305" r:id="rId4"/>
    <p:sldId id="257" r:id="rId5"/>
    <p:sldId id="290" r:id="rId6"/>
    <p:sldId id="311" r:id="rId7"/>
    <p:sldId id="312" r:id="rId8"/>
    <p:sldId id="258" r:id="rId9"/>
    <p:sldId id="289" r:id="rId10"/>
    <p:sldId id="313" r:id="rId11"/>
    <p:sldId id="314" r:id="rId12"/>
    <p:sldId id="315" r:id="rId13"/>
    <p:sldId id="316" r:id="rId14"/>
    <p:sldId id="259" r:id="rId15"/>
    <p:sldId id="317" r:id="rId16"/>
    <p:sldId id="291" r:id="rId17"/>
    <p:sldId id="318" r:id="rId18"/>
    <p:sldId id="319" r:id="rId19"/>
    <p:sldId id="263" r:id="rId20"/>
    <p:sldId id="292" r:id="rId21"/>
    <p:sldId id="264" r:id="rId22"/>
    <p:sldId id="265" r:id="rId23"/>
    <p:sldId id="266" r:id="rId24"/>
    <p:sldId id="293" r:id="rId25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g. Ladislav Čáky" userId="41cafd5f-52f2-4666-9df2-a1bef462ba2d" providerId="ADAL" clId="{EC943ACA-AAF5-4475-B16F-DE53ECDDE817}"/>
    <pc:docChg chg="modSld">
      <pc:chgData name="Ing. Ladislav Čáky" userId="41cafd5f-52f2-4666-9df2-a1bef462ba2d" providerId="ADAL" clId="{EC943ACA-AAF5-4475-B16F-DE53ECDDE817}" dt="2021-02-14T07:56:29.385" v="12" actId="20577"/>
      <pc:docMkLst>
        <pc:docMk/>
      </pc:docMkLst>
      <pc:sldChg chg="modSp mod">
        <pc:chgData name="Ing. Ladislav Čáky" userId="41cafd5f-52f2-4666-9df2-a1bef462ba2d" providerId="ADAL" clId="{EC943ACA-AAF5-4475-B16F-DE53ECDDE817}" dt="2021-02-14T07:56:29.385" v="12" actId="20577"/>
        <pc:sldMkLst>
          <pc:docMk/>
          <pc:sldMk cId="0" sldId="256"/>
        </pc:sldMkLst>
        <pc:spChg chg="mod">
          <ac:chgData name="Ing. Ladislav Čáky" userId="41cafd5f-52f2-4666-9df2-a1bef462ba2d" providerId="ADAL" clId="{EC943ACA-AAF5-4475-B16F-DE53ECDDE817}" dt="2021-02-14T07:56:29.385" v="12" actId="20577"/>
          <ac:spMkLst>
            <pc:docMk/>
            <pc:sldMk cId="0" sldId="256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D8B68-4A53-4BEB-8601-BBD9BD076666}" type="datetimeFigureOut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C733B-72E6-4DBD-96AA-90FF98471A1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5414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C733B-72E6-4DBD-96AA-90FF98471A1D}" type="slidenum">
              <a:rPr lang="sk-SK" smtClean="0"/>
              <a:pPr/>
              <a:t>1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E2B05EE-4F0D-4E14-B4E6-BCD20612E088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10" name="Obdĺž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ĺž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ovná spojnic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ovná spojnic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ĺž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BAA0-53D3-4C28-9E98-77F74C3396B6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913A-60FF-44BB-8BF2-B35804CD033E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E2B1160-28FF-4F12-937D-13B15E0BB08C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397A0D2-2D17-4820-8E82-B62EE8FC6642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9" name="Obdĺž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ovná spojnic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ovná spojnic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ĺž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ovná spojnic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5920-38FC-456B-890F-3A524A178813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05F2-1166-4448-BFFE-462B2D391247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2" name="Zástupný symbol tex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4" name="Zástupný symbol tex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534007-7479-4852-BAF8-EF916FF3FEB2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A898-872B-43EB-B099-0382BE59210B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obsah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21" name="Zástupný symbol dátum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2CA33F-48E4-496E-B140-84CC467233F7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3" name="Zástupný symbol päty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ovná spojnic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ovná spojnic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dátum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72D333-DEE8-4C75-90A3-9DFECE0057C9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Zástupný symbol päty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Kliknite sem a upravte štýly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0AC36F-1DF6-48FE-BA66-07D787CA6018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85918" y="571480"/>
            <a:ext cx="7000924" cy="1500198"/>
          </a:xfrm>
        </p:spPr>
        <p:txBody>
          <a:bodyPr>
            <a:normAutofit fontScale="90000"/>
          </a:bodyPr>
          <a:lstStyle/>
          <a:p>
            <a:r>
              <a:rPr lang="sk-SK" dirty="0"/>
              <a:t>Posúdenie rizík (postupy, výpočty)</a:t>
            </a:r>
            <a:br>
              <a:rPr lang="sk-SK" dirty="0"/>
            </a:br>
            <a:r>
              <a:rPr lang="sk-SK" dirty="0"/>
              <a:t>Vybrané aspekty výpočtu dosahu dôsledkov ZPH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286000" y="3429000"/>
            <a:ext cx="6172200" cy="1371600"/>
          </a:xfrm>
        </p:spPr>
        <p:txBody>
          <a:bodyPr/>
          <a:lstStyle/>
          <a:p>
            <a:r>
              <a:rPr lang="sk-SK" dirty="0">
                <a:latin typeface="Century Schoolbook" pitchFamily="18" charset="0"/>
              </a:rPr>
              <a:t>Kurz prípravy špecialistov na prevenciu ZPH</a:t>
            </a:r>
          </a:p>
          <a:p>
            <a:r>
              <a:rPr lang="sk-SK" dirty="0">
                <a:latin typeface="Century Schoolbook" pitchFamily="18" charset="0"/>
              </a:rPr>
              <a:t>TU Košice, február 2021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2000232" y="5857892"/>
            <a:ext cx="6929486" cy="857256"/>
          </a:xfrm>
        </p:spPr>
        <p:txBody>
          <a:bodyPr/>
          <a:lstStyle/>
          <a:p>
            <a:pPr hangingPunct="0">
              <a:spcBef>
                <a:spcPts val="600"/>
              </a:spcBef>
            </a:pPr>
            <a:r>
              <a:rPr lang="sk-SK" sz="1000" b="1" dirty="0">
                <a:solidFill>
                  <a:schemeClr val="tx2"/>
                </a:solidFill>
                <a:cs typeface="Arial" pitchFamily="34" charset="0"/>
              </a:rPr>
              <a:t>Ing. Ladislav </a:t>
            </a:r>
            <a:r>
              <a:rPr lang="sk-SK" sz="1000" b="1" dirty="0" err="1">
                <a:solidFill>
                  <a:schemeClr val="tx2"/>
                </a:solidFill>
                <a:cs typeface="Arial" pitchFamily="34" charset="0"/>
              </a:rPr>
              <a:t>Čáky</a:t>
            </a:r>
            <a:r>
              <a:rPr lang="sk-SK" sz="1000" b="1" dirty="0">
                <a:solidFill>
                  <a:schemeClr val="tx2"/>
                </a:solidFill>
                <a:cs typeface="Arial" pitchFamily="34" charset="0"/>
              </a:rPr>
              <a:t> - </a:t>
            </a: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EHP</a:t>
            </a:r>
            <a:endParaRPr lang="sk-SK" sz="1000" b="1" dirty="0">
              <a:solidFill>
                <a:schemeClr val="tx2"/>
              </a:solidFill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Environmentálny </a:t>
            </a:r>
            <a:r>
              <a:rPr lang="sk-SK" sz="1000" b="1" cap="all" dirty="0" err="1">
                <a:solidFill>
                  <a:schemeClr val="tx2"/>
                </a:solidFill>
                <a:cs typeface="Arial" pitchFamily="34" charset="0"/>
              </a:rPr>
              <a:t>manaŽment</a:t>
            </a: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, prevencia závažných priemyselných havárií</a:t>
            </a:r>
            <a:endParaRPr lang="sk-SK" sz="1000" b="1" dirty="0">
              <a:solidFill>
                <a:schemeClr val="tx2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194A9A-8DF0-421F-B0FC-AD4290EC9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72000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Atmosférické stacionárne zásobníky a nádoby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A181606-40AB-43D4-BE10-5667F230A71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 err="1"/>
              <a:t>Bevi</a:t>
            </a:r>
            <a:endParaRPr lang="sk-SK" dirty="0"/>
          </a:p>
          <a:p>
            <a:pPr marL="0" indent="0">
              <a:buNone/>
            </a:pPr>
            <a:endParaRPr lang="sk-SK" dirty="0"/>
          </a:p>
          <a:p>
            <a:r>
              <a:rPr lang="sk-SK" dirty="0"/>
              <a:t>Alternatívy únikov NL ako v CPR 18E.</a:t>
            </a:r>
          </a:p>
          <a:p>
            <a:r>
              <a:rPr lang="sk-SK" dirty="0"/>
              <a:t>Frekvencie únikov NL zhodné s CPR 18E.</a:t>
            </a:r>
          </a:p>
          <a:p>
            <a:r>
              <a:rPr lang="sk-SK" dirty="0"/>
              <a:t>Navyše oproti CPR 18E podrobnejší popis jednotlivých typov atmosférických skladovacích zásobníkov.</a:t>
            </a:r>
          </a:p>
          <a:p>
            <a:endParaRPr lang="sk-SK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247B00C2-C23B-4EDE-A3DC-4BDBDAA8295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642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1D249E-8A10-48C3-96BA-FFBAF529B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72000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Atmosférické stacionárne zásobníky a nádoby</a:t>
            </a:r>
            <a:endParaRPr lang="sk-SK" dirty="0"/>
          </a:p>
        </p:txBody>
      </p:sp>
      <p:sp>
        <p:nvSpPr>
          <p:cNvPr id="3" name="Zástupný objekt pre číslo snímky 2">
            <a:extLst>
              <a:ext uri="{FF2B5EF4-FFF2-40B4-BE49-F238E27FC236}">
                <a16:creationId xmlns:a16="http://schemas.microsoft.com/office/drawing/2014/main" id="{7772ED56-0BB8-41BF-BD59-F4E1D6E03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11</a:t>
            </a:fld>
            <a:endParaRPr lang="sk-SK"/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94F4BCBA-997D-493D-BDCC-44A695160CC4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b="1" dirty="0"/>
              <a:t>Scenáre sa vzťahujú na:</a:t>
            </a:r>
          </a:p>
          <a:p>
            <a:r>
              <a:rPr lang="sk-SK" dirty="0"/>
              <a:t>stenu zásobníka,</a:t>
            </a:r>
          </a:p>
          <a:p>
            <a:r>
              <a:rPr lang="sk-SK" dirty="0"/>
              <a:t>inštrumentačné potrubia,</a:t>
            </a:r>
          </a:p>
          <a:p>
            <a:r>
              <a:rPr lang="sk-SK" dirty="0"/>
              <a:t>potrubné napojenia po prvú prírubu,</a:t>
            </a:r>
          </a:p>
          <a:p>
            <a:r>
              <a:rPr lang="sk-SK" dirty="0"/>
              <a:t>napojenia na parný ohrev, odvod dažďovej vody a pod.,</a:t>
            </a:r>
          </a:p>
          <a:p>
            <a:r>
              <a:rPr lang="sk-SK" dirty="0"/>
              <a:t>tlakové/vákuové ventily</a:t>
            </a:r>
          </a:p>
        </p:txBody>
      </p:sp>
      <p:sp>
        <p:nvSpPr>
          <p:cNvPr id="5" name="Zástupný objekt pre obsah 4">
            <a:extLst>
              <a:ext uri="{FF2B5EF4-FFF2-40B4-BE49-F238E27FC236}">
                <a16:creationId xmlns:a16="http://schemas.microsoft.com/office/drawing/2014/main" id="{DC7FA667-17BC-435D-8EEF-708B9818DA4B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97416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b="1" dirty="0"/>
              <a:t>Scenáre sa nevzťahujú na:</a:t>
            </a:r>
          </a:p>
          <a:p>
            <a:r>
              <a:rPr lang="sk-SK" dirty="0"/>
              <a:t>potrubný systém,</a:t>
            </a:r>
          </a:p>
          <a:p>
            <a:r>
              <a:rPr lang="sk-SK" dirty="0"/>
              <a:t>chladiace zariadenie pre </a:t>
            </a:r>
            <a:r>
              <a:rPr lang="sk-SK" dirty="0" err="1"/>
              <a:t>kryogenické</a:t>
            </a:r>
            <a:r>
              <a:rPr lang="sk-SK" dirty="0"/>
              <a:t> skladovanie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15942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F228FA-7A47-4B53-9C14-BA7D6D57F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sk-SK" sz="2700" dirty="0"/>
              <a:t>Plynové zásobníky (plynojemy)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4E700BB5-196D-49B5-92E4-AD934C33268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216" cy="4873752"/>
          </a:xfrm>
        </p:spPr>
        <p:txBody>
          <a:bodyPr/>
          <a:lstStyle/>
          <a:p>
            <a:pPr marL="0" indent="0">
              <a:buNone/>
            </a:pPr>
            <a:r>
              <a:rPr lang="sk-SK" dirty="0"/>
              <a:t>Plynojem je veľký (posuvný) zásobník na skladovanie plynu (blízko) pri atmosférickom tlaku.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Pre plynojemy je charakteristické, že tlak v zariadení je konštantný a objem zariadenia sa mení (plávajúca strecha). 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Popis v </a:t>
            </a:r>
            <a:r>
              <a:rPr lang="sk-SK" dirty="0" err="1"/>
              <a:t>Bevi</a:t>
            </a:r>
            <a:r>
              <a:rPr lang="sk-SK" dirty="0"/>
              <a:t>, v CPR 18E nebol tento typ zariadení samostatne popísaný.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C4ACB338-418F-455E-A510-47A72FAD585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58190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4ED226-1676-47B5-BC80-3B8D03845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12000"/>
          </a:xfrm>
        </p:spPr>
        <p:txBody>
          <a:bodyPr>
            <a:normAutofit/>
          </a:bodyPr>
          <a:lstStyle/>
          <a:p>
            <a:r>
              <a:rPr lang="sk-SK" sz="2700" dirty="0"/>
              <a:t>Plynové zásobníky (plynojemy)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8B4A4AE-5B37-4B74-A1DC-6F020E30418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64376" cy="4873752"/>
          </a:xfrm>
        </p:spPr>
        <p:txBody>
          <a:bodyPr/>
          <a:lstStyle/>
          <a:p>
            <a:pPr marL="0" indent="0">
              <a:buNone/>
            </a:pPr>
            <a:r>
              <a:rPr lang="sk-SK" dirty="0"/>
              <a:t>Frekvencie úniku podľa </a:t>
            </a:r>
            <a:r>
              <a:rPr lang="sk-SK" dirty="0" err="1"/>
              <a:t>Bevi</a:t>
            </a: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BD30DB4A-D33F-46BC-B643-54B9E4DE402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13</a:t>
            </a:fld>
            <a:endParaRPr lang="sk-SK" dirty="0"/>
          </a:p>
        </p:txBody>
      </p:sp>
      <p:graphicFrame>
        <p:nvGraphicFramePr>
          <p:cNvPr id="5" name="Tabuľka 4">
            <a:extLst>
              <a:ext uri="{FF2B5EF4-FFF2-40B4-BE49-F238E27FC236}">
                <a16:creationId xmlns:a16="http://schemas.microsoft.com/office/drawing/2014/main" id="{832A9786-3AE3-40A5-A4B8-1790D44D33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1044"/>
              </p:ext>
            </p:extLst>
          </p:nvPr>
        </p:nvGraphicFramePr>
        <p:xfrm>
          <a:off x="470024" y="2060848"/>
          <a:ext cx="7848872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38182">
                  <a:extLst>
                    <a:ext uri="{9D8B030D-6E8A-4147-A177-3AD203B41FA5}">
                      <a16:colId xmlns:a16="http://schemas.microsoft.com/office/drawing/2014/main" val="1632547775"/>
                    </a:ext>
                  </a:extLst>
                </a:gridCol>
                <a:gridCol w="1110690">
                  <a:extLst>
                    <a:ext uri="{9D8B030D-6E8A-4147-A177-3AD203B41FA5}">
                      <a16:colId xmlns:a16="http://schemas.microsoft.com/office/drawing/2014/main" val="2888644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sk-SK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400" b="1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Frekvencia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605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Okamžitý únik celého obsahu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× 10</a:t>
                      </a:r>
                      <a:r>
                        <a:rPr lang="sk-SK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</a:t>
                      </a:r>
                      <a:r>
                        <a:rPr lang="sk-SK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7464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Únik celého obsahu v priebehu 10 minút kontinuálnym a konštantným prúdom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× 10</a:t>
                      </a:r>
                      <a:r>
                        <a:rPr lang="sk-SK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</a:t>
                      </a:r>
                      <a:r>
                        <a:rPr lang="sk-SK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281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Kontinuálny únik otvorom s efektívnym priemerom 10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× 10</a:t>
                      </a:r>
                      <a:r>
                        <a:rPr lang="sk-SK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</a:t>
                      </a:r>
                      <a:r>
                        <a:rPr lang="sk-SK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090189"/>
                  </a:ext>
                </a:extLst>
              </a:tr>
            </a:tbl>
          </a:graphicData>
        </a:graphic>
      </p:graphicFrame>
      <p:sp>
        <p:nvSpPr>
          <p:cNvPr id="6" name="Zástupný objekt pre obsah 3">
            <a:extLst>
              <a:ext uri="{FF2B5EF4-FFF2-40B4-BE49-F238E27FC236}">
                <a16:creationId xmlns:a16="http://schemas.microsoft.com/office/drawing/2014/main" id="{1D1755A7-B6FF-4E9E-A692-A65652110E9C}"/>
              </a:ext>
            </a:extLst>
          </p:cNvPr>
          <p:cNvSpPr txBox="1">
            <a:spLocks/>
          </p:cNvSpPr>
          <p:nvPr/>
        </p:nvSpPr>
        <p:spPr>
          <a:xfrm>
            <a:off x="4260788" y="3869432"/>
            <a:ext cx="4058108" cy="128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sk-SK" sz="2000" b="1" dirty="0"/>
              <a:t>Scenáre sa nevzťahujú na:</a:t>
            </a:r>
          </a:p>
          <a:p>
            <a:r>
              <a:rPr lang="sk-SK" sz="2000" dirty="0"/>
              <a:t>potrubný systém,</a:t>
            </a:r>
          </a:p>
          <a:p>
            <a:r>
              <a:rPr lang="sk-SK" sz="2000" dirty="0"/>
              <a:t>poistné ventily</a:t>
            </a:r>
          </a:p>
        </p:txBody>
      </p:sp>
      <p:sp>
        <p:nvSpPr>
          <p:cNvPr id="7" name="Zástupný objekt pre obsah 3">
            <a:extLst>
              <a:ext uri="{FF2B5EF4-FFF2-40B4-BE49-F238E27FC236}">
                <a16:creationId xmlns:a16="http://schemas.microsoft.com/office/drawing/2014/main" id="{F43EE9D4-D4DE-4587-96E4-270C10DB1503}"/>
              </a:ext>
            </a:extLst>
          </p:cNvPr>
          <p:cNvSpPr txBox="1">
            <a:spLocks/>
          </p:cNvSpPr>
          <p:nvPr/>
        </p:nvSpPr>
        <p:spPr>
          <a:xfrm>
            <a:off x="622424" y="3869432"/>
            <a:ext cx="3657600" cy="186461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sk-SK" sz="2000" b="1" dirty="0"/>
              <a:t>Scenáre sa vzťahujú na:</a:t>
            </a:r>
          </a:p>
          <a:p>
            <a:r>
              <a:rPr lang="sk-SK" sz="2000" dirty="0"/>
              <a:t>stenu zásobníka,</a:t>
            </a:r>
          </a:p>
          <a:p>
            <a:r>
              <a:rPr lang="sk-SK" sz="2000" dirty="0"/>
              <a:t>inštrumentačné potrubia,</a:t>
            </a:r>
          </a:p>
          <a:p>
            <a:r>
              <a:rPr lang="sk-SK" sz="2000" dirty="0"/>
              <a:t>potrubné napojenia po prvú prírubu</a:t>
            </a:r>
          </a:p>
        </p:txBody>
      </p:sp>
    </p:spTree>
    <p:extLst>
      <p:ext uri="{BB962C8B-B14F-4D97-AF65-F5344CB8AC3E}">
        <p14:creationId xmlns:p14="http://schemas.microsoft.com/office/powerpoint/2010/main" val="4080124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12000"/>
          </a:xfrm>
        </p:spPr>
        <p:txBody>
          <a:bodyPr>
            <a:normAutofit/>
          </a:bodyPr>
          <a:lstStyle/>
          <a:p>
            <a:r>
              <a:rPr lang="sk-SK" sz="2700" b="1" dirty="0"/>
              <a:t>Potrubia</a:t>
            </a:r>
            <a:endParaRPr lang="sk-SK" sz="2700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686700" cy="5000660"/>
          </a:xfrm>
        </p:spPr>
        <p:txBody>
          <a:bodyPr/>
          <a:lstStyle/>
          <a:p>
            <a:pPr>
              <a:buNone/>
            </a:pPr>
            <a:r>
              <a:rPr lang="sk-SK" dirty="0"/>
              <a:t>G.1 	Úplná ruptúra</a:t>
            </a:r>
          </a:p>
          <a:p>
            <a:pPr marL="1448753" lvl="5" indent="-352425"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</a:pPr>
            <a:r>
              <a:rPr lang="sk-SK" sz="2200" dirty="0">
                <a:solidFill>
                  <a:schemeClr val="tx1"/>
                </a:solidFill>
              </a:rPr>
              <a:t>únik z oboch strán ruptúry</a:t>
            </a:r>
          </a:p>
          <a:p>
            <a:pPr>
              <a:buNone/>
            </a:pPr>
            <a:r>
              <a:rPr lang="sk-SK" dirty="0"/>
              <a:t>G.2 	Netesnosť</a:t>
            </a:r>
          </a:p>
          <a:p>
            <a:pPr marL="1448753" lvl="5" indent="-352425"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</a:pPr>
            <a:r>
              <a:rPr lang="sk-SK" sz="2200" dirty="0">
                <a:solidFill>
                  <a:schemeClr val="tx1"/>
                </a:solidFill>
              </a:rPr>
              <a:t>únik z netesnosti s efektívnym priemerom 10% nominálneho priemeru, max. 50 mm</a:t>
            </a:r>
          </a:p>
          <a:p>
            <a:pPr marL="1448753" lvl="5" indent="-352425"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</a:pPr>
            <a:endParaRPr lang="sk-SK" sz="2200" dirty="0">
              <a:solidFill>
                <a:schemeClr val="tx1"/>
              </a:solidFill>
            </a:endParaRPr>
          </a:p>
          <a:p>
            <a:pPr marL="351473" lvl="1" indent="-352425"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100000"/>
              <a:buNone/>
            </a:pPr>
            <a:endParaRPr lang="sk-SK" sz="2700" dirty="0">
              <a:solidFill>
                <a:schemeClr val="tx1"/>
              </a:solidFill>
            </a:endParaRPr>
          </a:p>
          <a:p>
            <a:pPr>
              <a:buNone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14</a:t>
            </a:fld>
            <a:endParaRPr lang="sk-SK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3143248"/>
            <a:ext cx="7467600" cy="71438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Tabuľ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912737"/>
              </p:ext>
            </p:extLst>
          </p:nvPr>
        </p:nvGraphicFramePr>
        <p:xfrm>
          <a:off x="644520" y="3643085"/>
          <a:ext cx="7300532" cy="26459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878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6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6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2942">
                <a:tc>
                  <a:txBody>
                    <a:bodyPr/>
                    <a:lstStyle/>
                    <a:p>
                      <a:r>
                        <a:rPr lang="sk-SK" sz="1600" b="1" i="1" baseline="0" dirty="0">
                          <a:latin typeface="Arial" pitchFamily="34" charset="0"/>
                        </a:rPr>
                        <a:t>Zariadenie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</a:rPr>
                        <a:t>G.1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</a:rPr>
                        <a:t>G.2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r>
                        <a:rPr lang="sk-SK" sz="1600" baseline="0" dirty="0">
                          <a:latin typeface="Arial" pitchFamily="34" charset="0"/>
                        </a:rPr>
                        <a:t>potrubie, </a:t>
                      </a:r>
                    </a:p>
                    <a:p>
                      <a:r>
                        <a:rPr lang="sk-SK" sz="1600" baseline="0" dirty="0">
                          <a:latin typeface="Arial" pitchFamily="34" charset="0"/>
                        </a:rPr>
                        <a:t>nominálny priemer &lt; 75 mm</a:t>
                      </a: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-6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m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-6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m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  <a:endParaRPr lang="sk-SK" sz="1600" baseline="0" dirty="0">
                        <a:latin typeface="Arial" pitchFamily="34" charset="0"/>
                      </a:endParaRPr>
                    </a:p>
                  </a:txBody>
                  <a:tcPr marL="36000" marR="36000" marT="90000" marB="900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r>
                        <a:rPr lang="sk-SK" sz="1600" baseline="0" dirty="0">
                          <a:latin typeface="Arial" pitchFamily="34" charset="0"/>
                        </a:rPr>
                        <a:t>potrubie, </a:t>
                      </a:r>
                    </a:p>
                    <a:p>
                      <a:r>
                        <a:rPr lang="sk-SK" sz="1600" baseline="0" dirty="0">
                          <a:latin typeface="Arial" pitchFamily="34" charset="0"/>
                        </a:rPr>
                        <a:t>75 mm ≤ nominálny priemer  ≤ 150 mm</a:t>
                      </a: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3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-7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m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  <a:endParaRPr lang="sk-SK" sz="1600" baseline="0" dirty="0">
                        <a:latin typeface="Arial" pitchFamily="34" charset="0"/>
                      </a:endParaRP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2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-6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m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  <a:endParaRPr lang="sk-SK" sz="1600" baseline="0" dirty="0">
                        <a:latin typeface="Arial" pitchFamily="34" charset="0"/>
                      </a:endParaRPr>
                    </a:p>
                  </a:txBody>
                  <a:tcPr marL="36000" marR="36000" marT="90000" marB="900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r>
                        <a:rPr lang="sk-SK" sz="1600" baseline="0" dirty="0">
                          <a:latin typeface="Arial" pitchFamily="34" charset="0"/>
                        </a:rPr>
                        <a:t>potrubie, </a:t>
                      </a:r>
                    </a:p>
                    <a:p>
                      <a:r>
                        <a:rPr lang="sk-SK" sz="1600" baseline="0" dirty="0">
                          <a:latin typeface="Arial" pitchFamily="34" charset="0"/>
                        </a:rPr>
                        <a:t>nominálny priemer &gt; 150 mm</a:t>
                      </a: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-7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m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  <a:endParaRPr lang="sk-SK" sz="1600" baseline="0" dirty="0">
                        <a:latin typeface="Arial" pitchFamily="34" charset="0"/>
                      </a:endParaRP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-7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m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  <a:endParaRPr lang="sk-SK" sz="1600" baseline="0" dirty="0">
                        <a:latin typeface="Arial" pitchFamily="34" charset="0"/>
                      </a:endParaRPr>
                    </a:p>
                  </a:txBody>
                  <a:tcPr marL="36000" marR="36000" marT="90000" marB="900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BlokTextu 6"/>
          <p:cNvSpPr txBox="1"/>
          <p:nvPr/>
        </p:nvSpPr>
        <p:spPr>
          <a:xfrm>
            <a:off x="618420" y="327569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i="1" dirty="0"/>
              <a:t>Frekvencie únikov z potrubí, CPR 18E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E85DB3-6361-4341-8380-E277E7CC1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12000"/>
          </a:xfrm>
        </p:spPr>
        <p:txBody>
          <a:bodyPr>
            <a:normAutofit/>
          </a:bodyPr>
          <a:lstStyle/>
          <a:p>
            <a:r>
              <a:rPr lang="sk-SK" sz="2700" dirty="0"/>
              <a:t>Potrubia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A9AFDB3-6B1E-46E5-A09A-8D6227099B6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931224" cy="2376264"/>
          </a:xfrm>
        </p:spPr>
        <p:txBody>
          <a:bodyPr/>
          <a:lstStyle/>
          <a:p>
            <a:pPr marL="0" indent="0">
              <a:buNone/>
            </a:pPr>
            <a:r>
              <a:rPr lang="sk-SK" dirty="0" err="1"/>
              <a:t>Bevi</a:t>
            </a:r>
            <a:endParaRPr lang="sk-SK" dirty="0"/>
          </a:p>
          <a:p>
            <a:pPr marL="0" indent="0">
              <a:buNone/>
            </a:pPr>
            <a:endParaRPr lang="sk-SK" dirty="0"/>
          </a:p>
          <a:p>
            <a:r>
              <a:rPr lang="sk-SK" dirty="0"/>
              <a:t>Alternatívy únikov NL z potrubia ako v CPR 18E.</a:t>
            </a:r>
          </a:p>
          <a:p>
            <a:r>
              <a:rPr lang="sk-SK" dirty="0"/>
              <a:t>Frekvencie únikov NL z potrubia zhodné s CPR 18E.</a:t>
            </a:r>
          </a:p>
          <a:p>
            <a:r>
              <a:rPr lang="sk-SK" dirty="0"/>
              <a:t>Navyše oproti CPR 18E aj podzemné potrubia.</a:t>
            </a:r>
          </a:p>
          <a:p>
            <a:endParaRPr lang="sk-SK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8C3D05E4-13AD-4218-BFDA-9DC83068400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15</a:t>
            </a:fld>
            <a:endParaRPr lang="sk-SK"/>
          </a:p>
        </p:txBody>
      </p:sp>
      <p:sp>
        <p:nvSpPr>
          <p:cNvPr id="5" name="Zástupný objekt pre obsah 3">
            <a:extLst>
              <a:ext uri="{FF2B5EF4-FFF2-40B4-BE49-F238E27FC236}">
                <a16:creationId xmlns:a16="http://schemas.microsoft.com/office/drawing/2014/main" id="{C65BDAD9-BFF1-4931-A598-A5BDF199E8E1}"/>
              </a:ext>
            </a:extLst>
          </p:cNvPr>
          <p:cNvSpPr txBox="1">
            <a:spLocks/>
          </p:cNvSpPr>
          <p:nvPr/>
        </p:nvSpPr>
        <p:spPr>
          <a:xfrm>
            <a:off x="4267200" y="3920973"/>
            <a:ext cx="3657600" cy="186461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sk-SK" sz="2000" b="1" dirty="0"/>
              <a:t>Scenáre sa nevzťahujú na:</a:t>
            </a:r>
          </a:p>
          <a:p>
            <a:r>
              <a:rPr lang="sk-SK" sz="2000" dirty="0"/>
              <a:t>čerpadlá</a:t>
            </a:r>
          </a:p>
        </p:txBody>
      </p:sp>
      <p:sp>
        <p:nvSpPr>
          <p:cNvPr id="6" name="Zástupný objekt pre obsah 3">
            <a:extLst>
              <a:ext uri="{FF2B5EF4-FFF2-40B4-BE49-F238E27FC236}">
                <a16:creationId xmlns:a16="http://schemas.microsoft.com/office/drawing/2014/main" id="{5A9AFE79-D1D9-48D6-8BF0-5E5C08BD49BF}"/>
              </a:ext>
            </a:extLst>
          </p:cNvPr>
          <p:cNvSpPr txBox="1">
            <a:spLocks/>
          </p:cNvSpPr>
          <p:nvPr/>
        </p:nvSpPr>
        <p:spPr>
          <a:xfrm>
            <a:off x="713411" y="3941440"/>
            <a:ext cx="3657600" cy="186461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sk-SK" sz="2000" b="1" dirty="0"/>
              <a:t>Scenáre sa vzťahujú na:</a:t>
            </a:r>
          </a:p>
          <a:p>
            <a:r>
              <a:rPr lang="sk-SK" sz="2000" dirty="0"/>
              <a:t>napojenia (príruby, zvary),</a:t>
            </a:r>
          </a:p>
          <a:p>
            <a:r>
              <a:rPr lang="sk-SK" sz="2000" dirty="0"/>
              <a:t>ventily</a:t>
            </a:r>
          </a:p>
        </p:txBody>
      </p:sp>
    </p:spTree>
    <p:extLst>
      <p:ext uri="{BB962C8B-B14F-4D97-AF65-F5344CB8AC3E}">
        <p14:creationId xmlns:p14="http://schemas.microsoft.com/office/powerpoint/2010/main" val="3054407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76000"/>
          </a:xfrm>
        </p:spPr>
        <p:txBody>
          <a:bodyPr>
            <a:normAutofit/>
          </a:bodyPr>
          <a:lstStyle/>
          <a:p>
            <a:pPr lvl="0"/>
            <a:r>
              <a:rPr lang="sk-SK" sz="2700" b="1" dirty="0"/>
              <a:t>Čerpadlá, kompresory</a:t>
            </a:r>
            <a:endParaRPr lang="sk-SK" sz="2700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/>
          <a:lstStyle/>
          <a:p>
            <a:pPr lvl="0">
              <a:buNone/>
              <a:defRPr/>
            </a:pPr>
            <a:r>
              <a:rPr lang="sk-SK" sz="2150" dirty="0"/>
              <a:t>G.1 	Katastrofické zlyhanie</a:t>
            </a:r>
          </a:p>
          <a:p>
            <a:pPr marL="1448753" lvl="5" indent="-352425"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  <a:defRPr/>
            </a:pPr>
            <a:r>
              <a:rPr lang="sk-SK" sz="2150" dirty="0">
                <a:solidFill>
                  <a:schemeClr val="tx1"/>
                </a:solidFill>
              </a:rPr>
              <a:t>úplná ruptúra najväčšieho prípojného potrubia</a:t>
            </a:r>
          </a:p>
          <a:p>
            <a:pPr lvl="0">
              <a:buNone/>
              <a:defRPr/>
            </a:pPr>
            <a:r>
              <a:rPr lang="sk-SK" sz="2150" dirty="0"/>
              <a:t>G.2 	Netesnosť</a:t>
            </a:r>
          </a:p>
          <a:p>
            <a:pPr marL="1448753" lvl="5" indent="-352425"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  <a:defRPr/>
            </a:pPr>
            <a:r>
              <a:rPr lang="sk-SK" sz="2150" dirty="0">
                <a:solidFill>
                  <a:schemeClr val="tx1"/>
                </a:solidFill>
              </a:rPr>
              <a:t>únik z netesnosti s efektívnym priemerom 10% nominálneho priemeru, maximálne 50 mm</a:t>
            </a:r>
          </a:p>
          <a:p>
            <a:pPr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16</a:t>
            </a:fld>
            <a:endParaRPr lang="sk-SK"/>
          </a:p>
        </p:txBody>
      </p:sp>
      <p:graphicFrame>
        <p:nvGraphicFramePr>
          <p:cNvPr id="5" name="Tabuľ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754784"/>
              </p:ext>
            </p:extLst>
          </p:nvPr>
        </p:nvGraphicFramePr>
        <p:xfrm>
          <a:off x="708248" y="4071942"/>
          <a:ext cx="6096000" cy="237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k-SK" sz="1600" b="1" i="1" baseline="0" dirty="0">
                          <a:latin typeface="Arial" pitchFamily="34" charset="0"/>
                        </a:rPr>
                        <a:t>Zariadenie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</a:rPr>
                        <a:t>G.1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</a:rPr>
                        <a:t>G.2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dirty="0">
                          <a:latin typeface="Arial" pitchFamily="34" charset="0"/>
                          <a:cs typeface="Arial" pitchFamily="34" charset="0"/>
                        </a:rPr>
                        <a:t>čerpadlá bez prídavných opatrení</a:t>
                      </a:r>
                    </a:p>
                  </a:txBody>
                  <a:tcPr marL="90000" marR="90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-4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-4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900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dirty="0">
                          <a:latin typeface="Arial" pitchFamily="34" charset="0"/>
                          <a:cs typeface="Arial" pitchFamily="34" charset="0"/>
                        </a:rPr>
                        <a:t>čerpadlá s ochranným obalom</a:t>
                      </a:r>
                    </a:p>
                  </a:txBody>
                  <a:tcPr marL="90000" marR="90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-5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90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</a:rPr>
                        <a:t>2,5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-4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600" baseline="0" dirty="0">
                        <a:latin typeface="Arial" pitchFamily="34" charset="0"/>
                      </a:endParaRPr>
                    </a:p>
                  </a:txBody>
                  <a:tcPr marL="90000" marR="90000" marT="90000" marB="900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dirty="0">
                          <a:latin typeface="Arial" pitchFamily="34" charset="0"/>
                          <a:cs typeface="Arial" pitchFamily="34" charset="0"/>
                        </a:rPr>
                        <a:t>zapuzdrené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sk-SK" sz="1600" dirty="0">
                          <a:latin typeface="Arial" pitchFamily="34" charset="0"/>
                          <a:cs typeface="Arial" pitchFamily="34" charset="0"/>
                        </a:rPr>
                        <a:t>čerpadlá</a:t>
                      </a:r>
                    </a:p>
                  </a:txBody>
                  <a:tcPr marL="90000" marR="90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-5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-5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900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BlokTextu 5"/>
          <p:cNvSpPr txBox="1"/>
          <p:nvPr/>
        </p:nvSpPr>
        <p:spPr>
          <a:xfrm>
            <a:off x="611560" y="3717032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i="1" dirty="0"/>
              <a:t>Frekvencie únikov z čerpadiel, kompresorov, CPR 18E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CE1AA98-12F8-4CC7-B386-F2C9BA65B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04000"/>
          </a:xfrm>
        </p:spPr>
        <p:txBody>
          <a:bodyPr>
            <a:normAutofit/>
          </a:bodyPr>
          <a:lstStyle/>
          <a:p>
            <a:r>
              <a:rPr lang="sk-SK" sz="2700" b="1" dirty="0"/>
              <a:t>Čerpadlá, kompresory</a:t>
            </a:r>
            <a:endParaRPr lang="sk-SK" sz="2700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6A876A3-2BE5-495E-8580-C7BA8B4E172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sz="1600" b="1" i="1" dirty="0"/>
              <a:t>Frekvencie únikov z odstredivých čerpadiel a kompresorov, </a:t>
            </a:r>
            <a:r>
              <a:rPr lang="sk-SK" sz="1600" b="1" i="1" dirty="0" err="1"/>
              <a:t>Bevi</a:t>
            </a:r>
            <a:endParaRPr lang="sk-SK" sz="1600" b="1" i="1" dirty="0"/>
          </a:p>
          <a:p>
            <a:pPr marL="0" indent="0">
              <a:buNone/>
            </a:pPr>
            <a:endParaRPr lang="sk-SK" sz="1600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726CDFAA-B862-462E-965F-3A9F9AE1E71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17</a:t>
            </a:fld>
            <a:endParaRPr lang="sk-SK"/>
          </a:p>
        </p:txBody>
      </p:sp>
      <p:graphicFrame>
        <p:nvGraphicFramePr>
          <p:cNvPr id="5" name="Tabuľka 4">
            <a:extLst>
              <a:ext uri="{FF2B5EF4-FFF2-40B4-BE49-F238E27FC236}">
                <a16:creationId xmlns:a16="http://schemas.microsoft.com/office/drawing/2014/main" id="{4FEF099C-5DFB-41ED-89F1-48D5E40924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373359"/>
              </p:ext>
            </p:extLst>
          </p:nvPr>
        </p:nvGraphicFramePr>
        <p:xfrm>
          <a:off x="539552" y="1912734"/>
          <a:ext cx="7056783" cy="156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96344">
                  <a:extLst>
                    <a:ext uri="{9D8B030D-6E8A-4147-A177-3AD203B41FA5}">
                      <a16:colId xmlns:a16="http://schemas.microsoft.com/office/drawing/2014/main" val="422325597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586522002"/>
                    </a:ext>
                  </a:extLst>
                </a:gridCol>
                <a:gridCol w="1872207">
                  <a:extLst>
                    <a:ext uri="{9D8B030D-6E8A-4147-A177-3AD203B41FA5}">
                      <a16:colId xmlns:a16="http://schemas.microsoft.com/office/drawing/2014/main" val="31432589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sk-SK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Zapuzdrené (bezupchávkové)</a:t>
                      </a:r>
                    </a:p>
                    <a:p>
                      <a:pPr algn="ctr"/>
                      <a:r>
                        <a:rPr lang="sk-SK" sz="16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Frekvencia</a:t>
                      </a:r>
                    </a:p>
                  </a:txBody>
                  <a:tcPr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Upchávkové</a:t>
                      </a:r>
                    </a:p>
                    <a:p>
                      <a:pPr algn="ctr"/>
                      <a:r>
                        <a:rPr lang="sk-SK" sz="16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Frekvencia</a:t>
                      </a:r>
                    </a:p>
                  </a:txBody>
                  <a:tcPr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601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Katastrofické zlyhanie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-5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-4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2912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Netesnosť (otvor 10% z DN)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-5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</a:rPr>
                        <a:t>4,4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-3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638227"/>
                  </a:ext>
                </a:extLst>
              </a:tr>
            </a:tbl>
          </a:graphicData>
        </a:graphic>
      </p:graphicFrame>
      <p:sp>
        <p:nvSpPr>
          <p:cNvPr id="6" name="Obdĺžnik 5">
            <a:extLst>
              <a:ext uri="{FF2B5EF4-FFF2-40B4-BE49-F238E27FC236}">
                <a16:creationId xmlns:a16="http://schemas.microsoft.com/office/drawing/2014/main" id="{21D1CA08-E925-4906-9483-A8D7B3CB993D}"/>
              </a:ext>
            </a:extLst>
          </p:cNvPr>
          <p:cNvSpPr/>
          <p:nvPr/>
        </p:nvSpPr>
        <p:spPr>
          <a:xfrm>
            <a:off x="539552" y="3696136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i="1" dirty="0"/>
              <a:t>Frekvencie únikov z piestových čerpadiel a kompresorov, </a:t>
            </a:r>
            <a:r>
              <a:rPr lang="sk-SK" b="1" i="1" dirty="0" err="1"/>
              <a:t>Bevi</a:t>
            </a:r>
            <a:endParaRPr lang="sk-SK" b="1" i="1" dirty="0"/>
          </a:p>
        </p:txBody>
      </p:sp>
      <p:graphicFrame>
        <p:nvGraphicFramePr>
          <p:cNvPr id="7" name="Tabuľka 6">
            <a:extLst>
              <a:ext uri="{FF2B5EF4-FFF2-40B4-BE49-F238E27FC236}">
                <a16:creationId xmlns:a16="http://schemas.microsoft.com/office/drawing/2014/main" id="{D5092EEA-50E3-4EBE-B7E3-722FC125E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853250"/>
              </p:ext>
            </p:extLst>
          </p:nvPr>
        </p:nvGraphicFramePr>
        <p:xfrm>
          <a:off x="539552" y="4104710"/>
          <a:ext cx="518457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96344">
                  <a:extLst>
                    <a:ext uri="{9D8B030D-6E8A-4147-A177-3AD203B41FA5}">
                      <a16:colId xmlns:a16="http://schemas.microsoft.com/office/drawing/2014/main" val="422325597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586522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sk-SK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Frekvencia</a:t>
                      </a:r>
                    </a:p>
                  </a:txBody>
                  <a:tcPr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601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Katastrofické zlyhanie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-4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2912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Netesnosť (otvor 10% z DN)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</a:rPr>
                        <a:t>4,4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-3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638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5163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F7642E-0AE7-45CE-A3A5-24D95D3C2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04000"/>
          </a:xfrm>
        </p:spPr>
        <p:txBody>
          <a:bodyPr>
            <a:normAutofit/>
          </a:bodyPr>
          <a:lstStyle/>
          <a:p>
            <a:r>
              <a:rPr lang="sk-SK" sz="2700" b="1" dirty="0"/>
              <a:t>Čerpadlá, kompresory</a:t>
            </a:r>
            <a:endParaRPr lang="sk-SK" sz="2700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818C587-EA2B-43ED-BE1B-E447078D013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sk-SK" dirty="0"/>
              <a:t>Nie je rozdiel medzi čerpadlom s dvojitým tesnením a jednoduchým tesnením.</a:t>
            </a:r>
          </a:p>
          <a:p>
            <a:pPr>
              <a:spcAft>
                <a:spcPts val="600"/>
              </a:spcAft>
            </a:pPr>
            <a:r>
              <a:rPr lang="sk-SK" dirty="0"/>
              <a:t>Zohľadňuje sa prevádzkový čas čerpadiel a kompresorov.</a:t>
            </a:r>
          </a:p>
          <a:p>
            <a:pPr>
              <a:spcAft>
                <a:spcPts val="600"/>
              </a:spcAft>
            </a:pPr>
            <a:r>
              <a:rPr lang="sk-SK" dirty="0"/>
              <a:t>Katastrofické zlyhanie čerpadla sa modeluje ako ruptúra potrubia na sacej strane.</a:t>
            </a:r>
          </a:p>
          <a:p>
            <a:endParaRPr lang="sk-SK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27C38C14-891C-4D5C-B384-A10444BDF0B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13928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Výmenníky tepla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19</a:t>
            </a:fld>
            <a:endParaRPr lang="sk-SK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sk-SK" dirty="0"/>
              <a:t>G.1 	Okamžitý únik celého obsahu</a:t>
            </a:r>
          </a:p>
          <a:p>
            <a:pPr>
              <a:buNone/>
            </a:pPr>
            <a:r>
              <a:rPr lang="sk-SK" dirty="0"/>
              <a:t>G.2 	Kontinuálny únik celého obsahu v priebehu 	10 min pri konštantnej rýchlosti úniku</a:t>
            </a:r>
          </a:p>
          <a:p>
            <a:pPr>
              <a:buNone/>
            </a:pPr>
            <a:r>
              <a:rPr lang="sk-SK" dirty="0"/>
              <a:t>G.3 	Kontinuálny únik otvorom s efektívnym 	priemerom 10 mm</a:t>
            </a:r>
          </a:p>
          <a:p>
            <a:pPr>
              <a:buNone/>
            </a:pPr>
            <a:r>
              <a:rPr lang="sk-SK" dirty="0"/>
              <a:t>G.4 	Úplná ruptúra 10 rúrok naraz</a:t>
            </a:r>
          </a:p>
          <a:p>
            <a:pPr marL="1448753" lvl="5" indent="-352425"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</a:pPr>
            <a:r>
              <a:rPr lang="sk-SK" sz="2200" dirty="0">
                <a:solidFill>
                  <a:schemeClr val="tx1"/>
                </a:solidFill>
              </a:rPr>
              <a:t>únik z oboch strán úplnej ruptúry</a:t>
            </a:r>
          </a:p>
          <a:p>
            <a:pPr>
              <a:buNone/>
            </a:pPr>
            <a:r>
              <a:rPr lang="sk-SK" dirty="0"/>
              <a:t>G.5 	Úplná ruptúra 1 rúrky</a:t>
            </a:r>
          </a:p>
          <a:p>
            <a:pPr marL="1448753" lvl="5" indent="-352425"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</a:pPr>
            <a:r>
              <a:rPr lang="sk-SK" sz="2200" dirty="0">
                <a:solidFill>
                  <a:schemeClr val="tx1"/>
                </a:solidFill>
              </a:rPr>
              <a:t>únik z oboch strán úplnej ruptúry </a:t>
            </a:r>
          </a:p>
          <a:p>
            <a:pPr>
              <a:buNone/>
            </a:pPr>
            <a:r>
              <a:rPr lang="sk-SK" dirty="0"/>
              <a:t>G.6 	Netesnosť</a:t>
            </a:r>
          </a:p>
          <a:p>
            <a:pPr marL="1448753" lvl="5" indent="-352425"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</a:pPr>
            <a:r>
              <a:rPr lang="sk-SK" sz="2200" dirty="0">
                <a:solidFill>
                  <a:schemeClr val="tx1"/>
                </a:solidFill>
              </a:rPr>
              <a:t>únik z netesnosti s efektívnym priemerom 10% nominálneho priemeru, maximálne 50 mm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7859216" cy="2662016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Alternatívy únikov nebezpečných látok z jednotlivých typov zariadení podľa CPR 18E (</a:t>
            </a:r>
            <a:r>
              <a:rPr lang="en-GB" b="1" dirty="0"/>
              <a:t>Guidelines for quantitative risk assessment</a:t>
            </a:r>
            <a:r>
              <a:rPr lang="sk-SK" b="1" dirty="0"/>
              <a:t>) a podľa </a:t>
            </a:r>
            <a:r>
              <a:rPr lang="sk-SK" b="1" dirty="0" err="1"/>
              <a:t>Bevi</a:t>
            </a:r>
            <a:r>
              <a:rPr lang="sk-SK" b="1" dirty="0"/>
              <a:t> manuálu (</a:t>
            </a:r>
            <a:r>
              <a:rPr lang="en-GB" b="1" dirty="0"/>
              <a:t>Reference Manual </a:t>
            </a:r>
            <a:r>
              <a:rPr lang="en-GB" b="1" dirty="0" err="1"/>
              <a:t>Bevi</a:t>
            </a:r>
            <a:r>
              <a:rPr lang="en-GB" b="1" dirty="0"/>
              <a:t> Risk Assessments</a:t>
            </a:r>
            <a:r>
              <a:rPr lang="sk-SK" b="1" dirty="0"/>
              <a:t>)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</a:t>
            </a:fld>
            <a:endParaRPr lang="sk-SK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Výmenníky tepla</a:t>
            </a:r>
            <a:endParaRPr lang="sk-SK" dirty="0"/>
          </a:p>
        </p:txBody>
      </p:sp>
      <p:graphicFrame>
        <p:nvGraphicFramePr>
          <p:cNvPr id="5" name="Zástupný symbol obsahu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41511629"/>
              </p:ext>
            </p:extLst>
          </p:nvPr>
        </p:nvGraphicFramePr>
        <p:xfrm>
          <a:off x="467544" y="2060848"/>
          <a:ext cx="7560000" cy="391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r>
                        <a:rPr lang="sk-SK" sz="1600" b="1" i="1" baseline="0" dirty="0">
                          <a:latin typeface="Arial" pitchFamily="34" charset="0"/>
                        </a:rPr>
                        <a:t>Zariadenie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</a:rPr>
                        <a:t>G.1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</a:rPr>
                        <a:t>G.2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i="1" baseline="0" dirty="0">
                          <a:latin typeface="Arial" pitchFamily="34" charset="0"/>
                        </a:rPr>
                        <a:t>G.2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r>
                        <a:rPr lang="sk-SK" sz="1600" dirty="0">
                          <a:latin typeface="Arial" pitchFamily="34" charset="0"/>
                          <a:cs typeface="Arial" pitchFamily="34" charset="0"/>
                        </a:rPr>
                        <a:t>nebezpečná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látka mimo rúrok</a:t>
                      </a:r>
                      <a:endParaRPr lang="sk-SK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-5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-5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-3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36000" marR="36000" marT="90000" marB="900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sk-SK" sz="1600" b="1" i="1" baseline="0" dirty="0">
                          <a:latin typeface="Arial" pitchFamily="34" charset="0"/>
                        </a:rPr>
                        <a:t>Zariadenie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</a:rPr>
                        <a:t>G.4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</a:rPr>
                        <a:t>G.5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i="1" baseline="0" dirty="0">
                          <a:latin typeface="Arial" pitchFamily="34" charset="0"/>
                        </a:rPr>
                        <a:t>G.6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r>
                        <a:rPr lang="sk-SK" sz="1600" dirty="0">
                          <a:latin typeface="Arial" pitchFamily="34" charset="0"/>
                          <a:cs typeface="Arial" pitchFamily="34" charset="0"/>
                        </a:rPr>
                        <a:t>nebezpečná látka v rúrkach, odolnosť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vonkajšieho plášťa je nižšia ako tlak nebezpečnej látky</a:t>
                      </a:r>
                      <a:endParaRPr lang="sk-SK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-5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-3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-2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90000" marB="900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dirty="0">
                          <a:latin typeface="Arial" pitchFamily="34" charset="0"/>
                          <a:cs typeface="Arial" pitchFamily="34" charset="0"/>
                        </a:rPr>
                        <a:t>nebezpečná látka v rúrkach, odolnosť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vonkajšieho plášťa je vyššia ako tlak nebezpečnej látky</a:t>
                      </a:r>
                      <a:endParaRPr lang="sk-SK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-6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algn="ctr"/>
                      <a:endParaRPr lang="sk-SK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90000" marB="90000"/>
                </a:tc>
                <a:tc>
                  <a:txBody>
                    <a:bodyPr/>
                    <a:lstStyle/>
                    <a:p>
                      <a:pPr algn="ctr"/>
                      <a:endParaRPr lang="sk-SK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90000" marB="900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20</a:t>
            </a:fld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395536" y="1628800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i="1" dirty="0"/>
              <a:t>Frekvencie únikov z výmenníkov tepla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500066"/>
          </a:xfrm>
        </p:spPr>
        <p:txBody>
          <a:bodyPr>
            <a:noAutofit/>
          </a:bodyPr>
          <a:lstStyle/>
          <a:p>
            <a:r>
              <a:rPr lang="sk-SK" b="1" dirty="0"/>
              <a:t>Poistné ventily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7467600" cy="828668"/>
          </a:xfrm>
        </p:spPr>
        <p:txBody>
          <a:bodyPr/>
          <a:lstStyle/>
          <a:p>
            <a:pPr>
              <a:buNone/>
            </a:pPr>
            <a:r>
              <a:rPr lang="sk-SK" dirty="0"/>
              <a:t>G.1 	Zlyhanie poistného ventilu pri maximálnej 	rýchlosti úniku (2 × 10</a:t>
            </a:r>
            <a:r>
              <a:rPr lang="sk-SK" baseline="30000" dirty="0"/>
              <a:t>-5</a:t>
            </a:r>
            <a:r>
              <a:rPr lang="sk-SK" dirty="0"/>
              <a:t> r</a:t>
            </a:r>
            <a:r>
              <a:rPr lang="sk-SK" baseline="30000" dirty="0"/>
              <a:t>-1</a:t>
            </a:r>
            <a:r>
              <a:rPr lang="sk-SK" dirty="0"/>
              <a:t>)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21</a:t>
            </a:fld>
            <a:endParaRPr lang="sk-SK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09600" y="1643050"/>
            <a:ext cx="7467600" cy="58259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sk-SK" sz="3000" b="1" dirty="0">
                <a:solidFill>
                  <a:schemeClr val="tx2"/>
                </a:solidFill>
              </a:rPr>
              <a:t>Sklady</a:t>
            </a:r>
            <a:endParaRPr lang="sk-SK" sz="3000" dirty="0">
              <a:solidFill>
                <a:schemeClr val="tx2"/>
              </a:solidFill>
            </a:endParaRPr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609600" y="2214554"/>
            <a:ext cx="7467600" cy="24717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sk-SK" sz="2400" dirty="0"/>
              <a:t>G.1 	Tuhé látky: rozptyl z obalovej jednotky 	ako </a:t>
            </a:r>
            <a:r>
              <a:rPr lang="sk-SK" sz="2400" dirty="0" err="1"/>
              <a:t>respirabilný</a:t>
            </a:r>
            <a:r>
              <a:rPr lang="sk-SK" sz="2400" dirty="0"/>
              <a:t> prach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sk-SK" sz="2400" dirty="0"/>
              <a:t>G.2 	Kvapaliny: rozliatie kompletného obsahu 	obalovej jednotky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sk-SK" sz="2400" dirty="0"/>
              <a:t>S.1 	Emisia nespálených toxických látok 	a toxických látok produkovaných pri požiari</a:t>
            </a:r>
          </a:p>
        </p:txBody>
      </p:sp>
      <p:sp>
        <p:nvSpPr>
          <p:cNvPr id="7" name="Nadpis 1"/>
          <p:cNvSpPr txBox="1">
            <a:spLocks/>
          </p:cNvSpPr>
          <p:nvPr/>
        </p:nvSpPr>
        <p:spPr>
          <a:xfrm>
            <a:off x="609600" y="4714884"/>
            <a:ext cx="7467600" cy="50006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lang="sk-SK" sz="3000" b="1" dirty="0">
                <a:solidFill>
                  <a:schemeClr val="tx2"/>
                </a:solidFill>
              </a:rPr>
              <a:t>Výbušniny</a:t>
            </a:r>
            <a:endParaRPr lang="sk-SK" sz="3000" dirty="0">
              <a:solidFill>
                <a:schemeClr val="tx2"/>
              </a:solidFill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762000" y="5172100"/>
            <a:ext cx="7467600" cy="104298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r>
              <a:rPr lang="sk-SK" sz="2400" dirty="0"/>
              <a:t>G.1 	Detonácia celého množstva v sklad. jednotke</a:t>
            </a:r>
          </a:p>
          <a:p>
            <a:r>
              <a:rPr lang="sk-SK" sz="2400" dirty="0"/>
              <a:t>G.2 	Požiar v skladovej jednotke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82660"/>
          </a:xfrm>
        </p:spPr>
        <p:txBody>
          <a:bodyPr>
            <a:normAutofit/>
          </a:bodyPr>
          <a:lstStyle/>
          <a:p>
            <a:r>
              <a:rPr lang="sk-SK" b="1" dirty="0"/>
              <a:t>Prepravné jednotky v podniku (železničné cisterny, </a:t>
            </a:r>
            <a:r>
              <a:rPr lang="sk-SK" b="1" dirty="0" err="1"/>
              <a:t>autocisterny</a:t>
            </a:r>
            <a:r>
              <a:rPr lang="sk-SK" b="1" dirty="0"/>
              <a:t>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k-SK" dirty="0"/>
              <a:t>G.1 	Okamžitý únik celého obsahu </a:t>
            </a:r>
          </a:p>
          <a:p>
            <a:pPr>
              <a:buNone/>
            </a:pPr>
            <a:r>
              <a:rPr lang="sk-SK" dirty="0"/>
              <a:t>G.2 	Kontinuálny únik otvorom s priemerom 	zhodným s priemerom najväčšieho 	prípojného potrubia</a:t>
            </a:r>
          </a:p>
          <a:p>
            <a:pPr marL="1448753" lvl="5" indent="-352425"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</a:pPr>
            <a:r>
              <a:rPr lang="sk-SK" sz="2200" dirty="0">
                <a:solidFill>
                  <a:schemeClr val="tx1"/>
                </a:solidFill>
              </a:rPr>
              <a:t> ak je tank (čiastočne) plnený kvapalinou, únik modelovaný z najväčšieho prípojného potrubia kvapalnej fázy</a:t>
            </a:r>
          </a:p>
          <a:p>
            <a:pPr>
              <a:buNone/>
            </a:pPr>
            <a:r>
              <a:rPr lang="sk-SK" dirty="0"/>
              <a:t>L.1a 	Úplná ruptúra plniacej/stáčacej hadice</a:t>
            </a:r>
          </a:p>
          <a:p>
            <a:pPr marL="1448753" lvl="5" indent="-352425"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</a:pPr>
            <a:r>
              <a:rPr lang="sk-SK" sz="2200" dirty="0">
                <a:solidFill>
                  <a:schemeClr val="tx1"/>
                </a:solidFill>
              </a:rPr>
              <a:t>únik z oboch strán ruptúry</a:t>
            </a:r>
          </a:p>
          <a:p>
            <a:pPr>
              <a:buNone/>
            </a:pPr>
            <a:r>
              <a:rPr lang="sk-SK" dirty="0"/>
              <a:t>L.2a 	Netesnosť plniacej/stáčacej hadice</a:t>
            </a:r>
          </a:p>
          <a:p>
            <a:pPr marL="1448753" lvl="5" indent="-352425"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</a:pPr>
            <a:r>
              <a:rPr lang="sk-SK" sz="2200" dirty="0">
                <a:solidFill>
                  <a:schemeClr val="tx1"/>
                </a:solidFill>
              </a:rPr>
              <a:t>únik z netesnosti s efektívnym priemerom 10% nominálneho priemeru, maximálne 50 mm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22</a:t>
            </a:fld>
            <a:endParaRPr lang="sk-SK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čísla snímky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23</a:t>
            </a:fld>
            <a:endParaRPr lang="sk-SK"/>
          </a:p>
        </p:txBody>
      </p:sp>
      <p:sp>
        <p:nvSpPr>
          <p:cNvPr id="3" name="Zástupný symbol obsahu 2"/>
          <p:cNvSpPr txBox="1">
            <a:spLocks/>
          </p:cNvSpPr>
          <p:nvPr/>
        </p:nvSpPr>
        <p:spPr>
          <a:xfrm>
            <a:off x="457200" y="928670"/>
            <a:ext cx="7467600" cy="47149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sk-SK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L.1b 	Úplná ruptúra plniaceho/stáčacieho ramena</a:t>
            </a:r>
          </a:p>
          <a:p>
            <a:pPr marL="1448753" marR="0" lvl="5" indent="-352425" defTabSz="914400" fontAlgn="auto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  <a:tabLst/>
              <a:defRPr/>
            </a:pPr>
            <a:r>
              <a:rPr lang="sk-SK" sz="2200" dirty="0"/>
              <a:t> únik z oboch strán ruptúry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sk-SK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L.2b 	Netesnosť plniaceho/stáčacieho ramena</a:t>
            </a:r>
          </a:p>
          <a:p>
            <a:pPr marL="1448753" lvl="5" indent="-352425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</a:pPr>
            <a:r>
              <a:rPr lang="sk-SK" sz="2200" dirty="0"/>
              <a:t>únik z netesnosti s efektívnym priemerom 10% nominálneho priemeru, maximálne 50 mm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sk-SK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E.1 	Externý vplyv (havária transportnej 	jednotky v podniku)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sk-SK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S.1 	Požiar pod prepravnou jednotkou </a:t>
            </a:r>
          </a:p>
          <a:p>
            <a:pPr marL="1448753" marR="0" lvl="5" indent="-352425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  <a:tabLst/>
              <a:defRPr/>
            </a:pPr>
            <a:r>
              <a:rPr lang="sk-SK" sz="2200" dirty="0"/>
              <a:t>modelované ako okamžitý únik úplného obsahu prepravnej jednotky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Prepravné jednotky v podniku (železničné cisterny, </a:t>
            </a:r>
            <a:r>
              <a:rPr lang="sk-SK" b="1" dirty="0" err="1"/>
              <a:t>autocisterny</a:t>
            </a:r>
            <a:r>
              <a:rPr lang="sk-SK" b="1" dirty="0"/>
              <a:t>)</a:t>
            </a:r>
            <a:endParaRPr lang="sk-SK" dirty="0"/>
          </a:p>
        </p:txBody>
      </p:sp>
      <p:graphicFrame>
        <p:nvGraphicFramePr>
          <p:cNvPr id="5" name="Zástupný symbol obsahu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18060997"/>
              </p:ext>
            </p:extLst>
          </p:nvPr>
        </p:nvGraphicFramePr>
        <p:xfrm>
          <a:off x="457200" y="2276872"/>
          <a:ext cx="7308000" cy="39078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  <a:cs typeface="Arial" pitchFamily="34" charset="0"/>
                        </a:rPr>
                        <a:t>Zariadenie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  <a:cs typeface="Arial" pitchFamily="34" charset="0"/>
                        </a:rPr>
                        <a:t>G.1</a:t>
                      </a:r>
                    </a:p>
                  </a:txBody>
                  <a:tcPr marL="18000" marR="18000" marT="46800" marB="4680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  <a:cs typeface="Arial" pitchFamily="34" charset="0"/>
                        </a:rPr>
                        <a:t>G.2</a:t>
                      </a:r>
                    </a:p>
                  </a:txBody>
                  <a:tcPr marL="18000" marR="18000" marT="46800" marB="4680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dirty="0">
                          <a:latin typeface="Arial" pitchFamily="34" charset="0"/>
                          <a:cs typeface="Arial" pitchFamily="34" charset="0"/>
                        </a:rPr>
                        <a:t>L.1a</a:t>
                      </a:r>
                    </a:p>
                  </a:txBody>
                  <a:tcPr marL="18000" marR="18000" marT="46800" marB="4680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dirty="0">
                          <a:latin typeface="Arial" pitchFamily="34" charset="0"/>
                          <a:cs typeface="Arial" pitchFamily="34" charset="0"/>
                        </a:rPr>
                        <a:t>L.2a</a:t>
                      </a:r>
                    </a:p>
                  </a:txBody>
                  <a:tcPr marL="18000" marR="18000" marT="46800" marB="4680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l"/>
                      <a:r>
                        <a:rPr lang="sk-SK" sz="1600" dirty="0">
                          <a:latin typeface="Arial" pitchFamily="34" charset="0"/>
                          <a:cs typeface="Arial" pitchFamily="34" charset="0"/>
                        </a:rPr>
                        <a:t>prepravná jednotka, tlaková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-7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-7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4 × 10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-6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h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4 × 10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-5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h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L="18000" marR="18000" marT="90000" marB="90000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dirty="0">
                          <a:latin typeface="Arial" pitchFamily="34" charset="0"/>
                          <a:cs typeface="Arial" pitchFamily="34" charset="0"/>
                        </a:rPr>
                        <a:t>prepravná jednotka, atmosférická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-5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-7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4 × 10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-6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h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4 × 10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-5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h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L="18000" marR="18000" marT="90000" marB="90000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5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k-SK" sz="1600" b="1" i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Zariadenie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sk-SK" sz="1600" b="1" i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L.1b</a:t>
                      </a:r>
                    </a:p>
                  </a:txBody>
                  <a:tcPr marL="18000" marR="18000" marT="46800" marB="4680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sk-SK" sz="1600" b="1" i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L.2b</a:t>
                      </a:r>
                    </a:p>
                  </a:txBody>
                  <a:tcPr marL="18000" marR="18000" marT="46800" marB="4680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sk-SK" sz="1600" b="1" i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E.1</a:t>
                      </a:r>
                    </a:p>
                  </a:txBody>
                  <a:tcPr marL="18000" marR="18000" marT="46800" marB="4680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sk-SK" sz="1600" b="1" i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S.1</a:t>
                      </a:r>
                    </a:p>
                  </a:txBody>
                  <a:tcPr marL="18000" marR="18000" marT="46800" marB="4680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sk-SK" sz="1600" dirty="0">
                          <a:latin typeface="Arial" pitchFamily="34" charset="0"/>
                          <a:cs typeface="Arial" pitchFamily="34" charset="0"/>
                        </a:rPr>
                        <a:t>prepravná jednotka, tlaková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3 × 10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-8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h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3 × 10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-7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h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90000" anchorCtr="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dirty="0">
                          <a:latin typeface="Arial" pitchFamily="34" charset="0"/>
                          <a:cs typeface="Arial" pitchFamily="34" charset="0"/>
                        </a:rPr>
                        <a:t>prepravná jednotka, atmosférická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3 × 10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-8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h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3 × 10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-7</a:t>
                      </a:r>
                      <a:r>
                        <a:rPr lang="sk-SK" sz="1600" baseline="0" dirty="0">
                          <a:latin typeface="Arial" pitchFamily="34" charset="0"/>
                          <a:cs typeface="Arial" pitchFamily="34" charset="0"/>
                        </a:rPr>
                        <a:t> h</a:t>
                      </a:r>
                      <a:r>
                        <a:rPr lang="sk-SK" sz="1600" baseline="30000" dirty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90000" anchorCtr="1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90000" anchorCtr="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24</a:t>
            </a:fld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395536" y="191683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i="1" dirty="0"/>
              <a:t>Frekvencie únikov z prepravných jednotiek v podniku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sk-SK" dirty="0"/>
              <a:t>Zariadenia s definovaným únikom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4896544"/>
          </a:xfrm>
        </p:spPr>
        <p:txBody>
          <a:bodyPr/>
          <a:lstStyle/>
          <a:p>
            <a:r>
              <a:rPr lang="sk-SK" dirty="0"/>
              <a:t>tlakové stacionárne zásobníky a nádoby, tlakové fľaše,</a:t>
            </a:r>
          </a:p>
          <a:p>
            <a:r>
              <a:rPr lang="sk-SK" dirty="0"/>
              <a:t>atmosférické stacionárne zásobníky a nádoby,</a:t>
            </a:r>
          </a:p>
          <a:p>
            <a:r>
              <a:rPr lang="sk-SK" dirty="0"/>
              <a:t>potrubné systémy,</a:t>
            </a:r>
          </a:p>
          <a:p>
            <a:r>
              <a:rPr lang="sk-SK" dirty="0"/>
              <a:t>čerpadlá a kompresory,</a:t>
            </a:r>
          </a:p>
          <a:p>
            <a:r>
              <a:rPr lang="sk-SK" dirty="0"/>
              <a:t>výmenníky tepla,</a:t>
            </a:r>
          </a:p>
          <a:p>
            <a:r>
              <a:rPr lang="sk-SK" dirty="0"/>
              <a:t>poistné ventily,</a:t>
            </a:r>
          </a:p>
          <a:p>
            <a:r>
              <a:rPr lang="sk-SK" dirty="0"/>
              <a:t>sklady,</a:t>
            </a:r>
          </a:p>
          <a:p>
            <a:r>
              <a:rPr lang="sk-SK" dirty="0"/>
              <a:t>sklady výbušnín,</a:t>
            </a:r>
          </a:p>
          <a:p>
            <a:r>
              <a:rPr lang="sk-SK" dirty="0"/>
              <a:t>prepravné jednotky v podniku (železničné cisterny, </a:t>
            </a:r>
            <a:r>
              <a:rPr lang="sk-SK" dirty="0" err="1"/>
              <a:t>autocisterny</a:t>
            </a:r>
            <a:r>
              <a:rPr lang="sk-SK" dirty="0"/>
              <a:t>)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3</a:t>
            </a:fld>
            <a:endParaRPr lang="sk-SK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972000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Tlakové stacionárne zásobníky a nádoby, plynové fľaše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500034" y="1785926"/>
            <a:ext cx="7643866" cy="4163354"/>
          </a:xfrm>
        </p:spPr>
        <p:txBody>
          <a:bodyPr>
            <a:normAutofit/>
          </a:bodyPr>
          <a:lstStyle/>
          <a:p>
            <a:pPr marL="531813" indent="-531813">
              <a:spcBef>
                <a:spcPts val="1200"/>
              </a:spcBef>
              <a:buNone/>
            </a:pPr>
            <a:r>
              <a:rPr lang="sk-SK" dirty="0"/>
              <a:t>CPR 18E</a:t>
            </a:r>
          </a:p>
          <a:p>
            <a:pPr marL="531813" indent="-531813">
              <a:spcBef>
                <a:spcPts val="1200"/>
              </a:spcBef>
              <a:buNone/>
            </a:pPr>
            <a:endParaRPr lang="sk-SK" dirty="0"/>
          </a:p>
          <a:p>
            <a:pPr marL="531813" indent="-531813">
              <a:spcBef>
                <a:spcPts val="1200"/>
              </a:spcBef>
              <a:buNone/>
            </a:pPr>
            <a:r>
              <a:rPr lang="sk-SK" dirty="0"/>
              <a:t>G.1		Okamžitý únik celého obsahu</a:t>
            </a:r>
          </a:p>
          <a:p>
            <a:pPr marL="531813" indent="-531813">
              <a:spcBef>
                <a:spcPts val="1200"/>
              </a:spcBef>
              <a:buNone/>
            </a:pPr>
            <a:r>
              <a:rPr lang="sk-SK" dirty="0"/>
              <a:t>G.2		Kontinuálny únik celého obsahu v priebehu 	10 min pri konštantnej rýchlosti úniku</a:t>
            </a:r>
          </a:p>
          <a:p>
            <a:pPr marL="531813" indent="-531813">
              <a:spcBef>
                <a:spcPts val="1200"/>
              </a:spcBef>
              <a:buNone/>
            </a:pPr>
            <a:r>
              <a:rPr lang="sk-SK" dirty="0"/>
              <a:t>G.3 	Kontinuálny únik otvorom s efektívnym 	priemerom 10 mm</a:t>
            </a:r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4</a:t>
            </a:fld>
            <a:endParaRPr lang="sk-SK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972000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Tlakové stacionárne zásobníky a nádoby, plynové fľaše</a:t>
            </a:r>
            <a:endParaRPr lang="sk-SK" dirty="0"/>
          </a:p>
        </p:txBody>
      </p:sp>
      <p:graphicFrame>
        <p:nvGraphicFramePr>
          <p:cNvPr id="6" name="Zástupný symbol obsahu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97267521"/>
              </p:ext>
            </p:extLst>
          </p:nvPr>
        </p:nvGraphicFramePr>
        <p:xfrm>
          <a:off x="442156" y="2305963"/>
          <a:ext cx="7467600" cy="24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6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r>
                        <a:rPr lang="sk-SK" sz="1600" b="1" i="1" baseline="0" dirty="0">
                          <a:latin typeface="Arial" pitchFamily="34" charset="0"/>
                        </a:rPr>
                        <a:t>Zariadenie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</a:rPr>
                        <a:t>G.1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</a:rPr>
                        <a:t>G.2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i="1" baseline="0" dirty="0">
                          <a:latin typeface="Arial" pitchFamily="34" charset="0"/>
                        </a:rPr>
                        <a:t>G.3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sk-SK" sz="1600" baseline="0" dirty="0">
                          <a:latin typeface="Arial" pitchFamily="34" charset="0"/>
                        </a:rPr>
                        <a:t>tlaková nádoba</a:t>
                      </a:r>
                    </a:p>
                  </a:txBody>
                  <a:tcPr marL="90000" marR="90000" marT="900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-7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-7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-5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468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sk-SK" sz="1600" baseline="0" dirty="0">
                          <a:latin typeface="Arial" pitchFamily="34" charset="0"/>
                        </a:rPr>
                        <a:t>procesná nádoba</a:t>
                      </a:r>
                    </a:p>
                  </a:txBody>
                  <a:tcPr marL="90000" marR="90000" marT="900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-6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-6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-4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468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sk-SK" sz="1600" baseline="0" dirty="0">
                          <a:latin typeface="Arial" pitchFamily="34" charset="0"/>
                        </a:rPr>
                        <a:t>reaktor</a:t>
                      </a:r>
                    </a:p>
                  </a:txBody>
                  <a:tcPr marL="90000" marR="90000" marT="900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-6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-6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-4</a:t>
                      </a:r>
                      <a:r>
                        <a:rPr lang="sk-SK" sz="16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6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90000" marR="90000" marT="90000" marB="468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5</a:t>
            </a:fld>
            <a:endParaRPr lang="sk-SK"/>
          </a:p>
        </p:txBody>
      </p:sp>
      <p:sp>
        <p:nvSpPr>
          <p:cNvPr id="3" name="BlokTextu 2"/>
          <p:cNvSpPr txBox="1"/>
          <p:nvPr/>
        </p:nvSpPr>
        <p:spPr>
          <a:xfrm>
            <a:off x="395536" y="191683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i="1" dirty="0"/>
              <a:t>Frekvencie únikov z tlakových stacionárnych zariadení, CPR 18E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8C2EC6-8912-43F6-B8A6-BD6381127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972000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Tlakové stacionárne zásobníky a nádoby, plynové fľaše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889A508-0815-4123-9450-035CDFA03DD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4129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dirty="0" err="1"/>
              <a:t>Bevi</a:t>
            </a:r>
            <a:endParaRPr lang="sk-SK" dirty="0"/>
          </a:p>
          <a:p>
            <a:pPr marL="0" indent="0">
              <a:buNone/>
            </a:pPr>
            <a:endParaRPr lang="sk-SK" dirty="0"/>
          </a:p>
          <a:p>
            <a:r>
              <a:rPr lang="sk-SK" dirty="0"/>
              <a:t>Alternatívy únikov NL ako v CPR 18E.</a:t>
            </a:r>
          </a:p>
          <a:p>
            <a:r>
              <a:rPr lang="sk-SK" dirty="0"/>
              <a:t>Frekvencie únikov NL zhodné s CPR 18E.</a:t>
            </a:r>
          </a:p>
          <a:p>
            <a:r>
              <a:rPr lang="sk-SK" dirty="0"/>
              <a:t>Navyše oproti CPR 18E rozdelenie tlakových skladovacích zásobníkov na „nadzemné“ a „podzemné“.</a:t>
            </a:r>
          </a:p>
          <a:p>
            <a:r>
              <a:rPr lang="sk-SK" dirty="0"/>
              <a:t>Reaktory a procesné nádoby ako samostatná kapitola, alternatívy a frekvencie únikov ako v CPR 18E.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86195017-BE75-4A19-B382-46E7D35F995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60639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A3F724-6C92-4E60-B020-A1BC6DE49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972000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Tlakové stacionárne zásobníky a nádoby, plynové fľaše</a:t>
            </a:r>
            <a:endParaRPr lang="sk-SK" dirty="0"/>
          </a:p>
        </p:txBody>
      </p:sp>
      <p:sp>
        <p:nvSpPr>
          <p:cNvPr id="3" name="Zástupný objekt pre číslo snímky 2">
            <a:extLst>
              <a:ext uri="{FF2B5EF4-FFF2-40B4-BE49-F238E27FC236}">
                <a16:creationId xmlns:a16="http://schemas.microsoft.com/office/drawing/2014/main" id="{C2D2B12D-C3F5-46E9-8BAC-331B53440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7</a:t>
            </a:fld>
            <a:endParaRPr lang="sk-SK"/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9DC163E8-CC39-43BE-A918-BF70FA6BA62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b="1" dirty="0"/>
              <a:t>Scenáre sa vzťahujú na:</a:t>
            </a:r>
          </a:p>
          <a:p>
            <a:r>
              <a:rPr lang="sk-SK" dirty="0"/>
              <a:t>stenu zásobníka,</a:t>
            </a:r>
          </a:p>
          <a:p>
            <a:r>
              <a:rPr lang="sk-SK" dirty="0"/>
              <a:t>potrubné </a:t>
            </a:r>
            <a:r>
              <a:rPr lang="sk-SK" dirty="0" err="1"/>
              <a:t>návarky</a:t>
            </a:r>
            <a:r>
              <a:rPr lang="sk-SK" dirty="0"/>
              <a:t>,</a:t>
            </a:r>
          </a:p>
          <a:p>
            <a:r>
              <a:rPr lang="sk-SK" dirty="0"/>
              <a:t>montážne prielezy,</a:t>
            </a:r>
          </a:p>
          <a:p>
            <a:r>
              <a:rPr lang="sk-SK" dirty="0"/>
              <a:t>inštrumentačné potrubia,</a:t>
            </a:r>
          </a:p>
          <a:p>
            <a:r>
              <a:rPr lang="sk-SK" dirty="0"/>
              <a:t>potrubné napojenia po prvú prírubu  </a:t>
            </a:r>
          </a:p>
        </p:txBody>
      </p:sp>
      <p:sp>
        <p:nvSpPr>
          <p:cNvPr id="5" name="Zástupný objekt pre obsah 4">
            <a:extLst>
              <a:ext uri="{FF2B5EF4-FFF2-40B4-BE49-F238E27FC236}">
                <a16:creationId xmlns:a16="http://schemas.microsoft.com/office/drawing/2014/main" id="{5541140B-29DE-46BD-A941-FD92FF330FCF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858768" cy="4572000"/>
          </a:xfrm>
        </p:spPr>
        <p:txBody>
          <a:bodyPr/>
          <a:lstStyle/>
          <a:p>
            <a:pPr marL="0" indent="0">
              <a:buNone/>
            </a:pPr>
            <a:r>
              <a:rPr lang="sk-SK" b="1" dirty="0"/>
              <a:t>Scenáre sa nevzťahujú na:</a:t>
            </a:r>
          </a:p>
          <a:p>
            <a:r>
              <a:rPr lang="sk-SK" dirty="0"/>
              <a:t>transportné potrubia od (rýchlo)uzatváracieho ventilu,</a:t>
            </a:r>
          </a:p>
          <a:p>
            <a:r>
              <a:rPr lang="sk-SK" dirty="0"/>
              <a:t>vratné potrubie plynnej fázy,</a:t>
            </a:r>
          </a:p>
          <a:p>
            <a:r>
              <a:rPr lang="sk-SK" dirty="0"/>
              <a:t>poistné ventily,</a:t>
            </a:r>
          </a:p>
          <a:p>
            <a:r>
              <a:rPr lang="sk-SK" dirty="0"/>
              <a:t>potrubný systém</a:t>
            </a:r>
          </a:p>
        </p:txBody>
      </p:sp>
    </p:spTree>
    <p:extLst>
      <p:ext uri="{BB962C8B-B14F-4D97-AF65-F5344CB8AC3E}">
        <p14:creationId xmlns:p14="http://schemas.microsoft.com/office/powerpoint/2010/main" val="3093494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72000"/>
          </a:xfrm>
        </p:spPr>
        <p:txBody>
          <a:bodyPr vert="horz" anchor="b">
            <a:normAutofit fontScale="90000"/>
          </a:bodyPr>
          <a:lstStyle/>
          <a:p>
            <a:r>
              <a:rPr lang="sk-SK" b="1" dirty="0"/>
              <a:t>Atmosférické stacionárne zásobníky a nádoby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829576" cy="5098578"/>
          </a:xfrm>
        </p:spPr>
        <p:txBody>
          <a:bodyPr vert="horz">
            <a:noAutofit/>
          </a:bodyPr>
          <a:lstStyle/>
          <a:p>
            <a:pPr marL="531813" indent="-531813">
              <a:buNone/>
            </a:pPr>
            <a:r>
              <a:rPr lang="sk-SK" dirty="0"/>
              <a:t>CPR 18E</a:t>
            </a:r>
          </a:p>
          <a:p>
            <a:pPr marL="531813" indent="-531813">
              <a:buNone/>
            </a:pPr>
            <a:endParaRPr lang="sk-SK" dirty="0"/>
          </a:p>
          <a:p>
            <a:pPr marL="531813" indent="-531813">
              <a:buNone/>
            </a:pPr>
            <a:r>
              <a:rPr lang="sk-SK" dirty="0"/>
              <a:t>G.1 	Okamžitý únik celého obsahu</a:t>
            </a:r>
          </a:p>
          <a:p>
            <a:pPr marL="1553528" lvl="5" indent="-457200">
              <a:spcBef>
                <a:spcPts val="0"/>
              </a:spcBef>
              <a:buClrTx/>
              <a:buSzPct val="100000"/>
              <a:buAutoNum type="alphaLcParenR"/>
            </a:pPr>
            <a:r>
              <a:rPr lang="sk-SK" sz="2200" dirty="0">
                <a:solidFill>
                  <a:schemeClr val="tx1"/>
                </a:solidFill>
              </a:rPr>
              <a:t>priamo do atmosféry</a:t>
            </a:r>
          </a:p>
          <a:p>
            <a:pPr marL="1553528" lvl="5" indent="-457200">
              <a:spcBef>
                <a:spcPts val="0"/>
              </a:spcBef>
              <a:buClrTx/>
              <a:buSzPct val="100000"/>
              <a:buAutoNum type="alphaLcParenR"/>
            </a:pPr>
            <a:r>
              <a:rPr lang="sk-SK" sz="2200" dirty="0">
                <a:solidFill>
                  <a:schemeClr val="tx1"/>
                </a:solidFill>
              </a:rPr>
              <a:t>do sekundárnej </a:t>
            </a:r>
            <a:r>
              <a:rPr lang="sk-SK" sz="2200" dirty="0" err="1">
                <a:solidFill>
                  <a:schemeClr val="tx1"/>
                </a:solidFill>
              </a:rPr>
              <a:t>zádrže</a:t>
            </a:r>
            <a:endParaRPr lang="sk-SK" sz="2200" dirty="0">
              <a:solidFill>
                <a:schemeClr val="tx1"/>
              </a:solidFill>
            </a:endParaRPr>
          </a:p>
          <a:p>
            <a:pPr marL="531813" indent="-531813">
              <a:buNone/>
            </a:pPr>
            <a:r>
              <a:rPr lang="sk-SK" dirty="0"/>
              <a:t>G.2 	Kontinuálny únik celého obsahu v priebehu </a:t>
            </a:r>
          </a:p>
          <a:p>
            <a:pPr marL="531813" indent="-531813">
              <a:spcBef>
                <a:spcPts val="0"/>
              </a:spcBef>
              <a:buNone/>
            </a:pPr>
            <a:r>
              <a:rPr lang="sk-SK" dirty="0"/>
              <a:t>		10 min pri konštantnej rýchlosti úniku</a:t>
            </a:r>
          </a:p>
          <a:p>
            <a:pPr marL="1553528" lvl="5" indent="-457200">
              <a:spcBef>
                <a:spcPts val="0"/>
              </a:spcBef>
              <a:buClrTx/>
              <a:buSzPct val="100000"/>
              <a:buAutoNum type="alphaLcParenR"/>
            </a:pPr>
            <a:r>
              <a:rPr lang="sk-SK" sz="2200" dirty="0">
                <a:solidFill>
                  <a:schemeClr val="tx1"/>
                </a:solidFill>
              </a:rPr>
              <a:t>priamo do atmosféry</a:t>
            </a:r>
          </a:p>
          <a:p>
            <a:pPr marL="1553528" lvl="5" indent="-457200">
              <a:spcBef>
                <a:spcPts val="0"/>
              </a:spcBef>
              <a:buClrTx/>
              <a:buSzPct val="100000"/>
              <a:buAutoNum type="alphaLcParenR"/>
            </a:pPr>
            <a:r>
              <a:rPr lang="sk-SK" sz="2200" dirty="0">
                <a:solidFill>
                  <a:schemeClr val="tx1"/>
                </a:solidFill>
              </a:rPr>
              <a:t>do sekundárnej </a:t>
            </a:r>
            <a:r>
              <a:rPr lang="sk-SK" sz="2200" dirty="0" err="1">
                <a:solidFill>
                  <a:schemeClr val="tx1"/>
                </a:solidFill>
              </a:rPr>
              <a:t>zádrže</a:t>
            </a:r>
            <a:endParaRPr lang="sk-SK" sz="2200" dirty="0">
              <a:solidFill>
                <a:schemeClr val="tx1"/>
              </a:solidFill>
            </a:endParaRPr>
          </a:p>
          <a:p>
            <a:pPr marL="531813" indent="-531813">
              <a:buNone/>
            </a:pPr>
            <a:r>
              <a:rPr lang="sk-SK" dirty="0"/>
              <a:t>G.3 	Kontinuálny únik otvorom s efektívnym 	priemerom 10 mm</a:t>
            </a:r>
          </a:p>
          <a:p>
            <a:pPr marL="1553528" lvl="5" indent="-457200">
              <a:spcBef>
                <a:spcPts val="0"/>
              </a:spcBef>
              <a:buClrTx/>
              <a:buSzPct val="100000"/>
              <a:buFont typeface="Courier New" pitchFamily="49" charset="0"/>
              <a:buAutoNum type="alphaLcParenR"/>
            </a:pPr>
            <a:r>
              <a:rPr lang="sk-SK" sz="2200" dirty="0">
                <a:solidFill>
                  <a:schemeClr val="tx1"/>
                </a:solidFill>
              </a:rPr>
              <a:t>priamo do atmosféry</a:t>
            </a:r>
          </a:p>
          <a:p>
            <a:pPr marL="1553528" lvl="5" indent="-457200">
              <a:spcBef>
                <a:spcPts val="0"/>
              </a:spcBef>
              <a:buClrTx/>
              <a:buSzPct val="100000"/>
              <a:buFont typeface="Courier New" pitchFamily="49" charset="0"/>
              <a:buAutoNum type="alphaLcParenR"/>
            </a:pPr>
            <a:r>
              <a:rPr lang="sk-SK" sz="2200" dirty="0">
                <a:solidFill>
                  <a:schemeClr val="tx1"/>
                </a:solidFill>
              </a:rPr>
              <a:t>do sekundárnej </a:t>
            </a:r>
            <a:r>
              <a:rPr lang="sk-SK" sz="2200" dirty="0" err="1">
                <a:solidFill>
                  <a:schemeClr val="tx1"/>
                </a:solidFill>
              </a:rPr>
              <a:t>zádrže</a:t>
            </a:r>
            <a:endParaRPr lang="sk-SK" sz="2200" dirty="0">
              <a:solidFill>
                <a:schemeClr val="tx1"/>
              </a:solidFill>
            </a:endParaRPr>
          </a:p>
          <a:p>
            <a:pPr marL="531813" indent="-531813">
              <a:spcBef>
                <a:spcPts val="0"/>
              </a:spcBef>
              <a:buNone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8</a:t>
            </a:fld>
            <a:endParaRPr lang="sk-SK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28000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Atmosférické stacionárne zásobníky a nádoby</a:t>
            </a:r>
            <a:endParaRPr lang="sk-SK" dirty="0"/>
          </a:p>
        </p:txBody>
      </p:sp>
      <p:graphicFrame>
        <p:nvGraphicFramePr>
          <p:cNvPr id="5" name="Zástupný symbol obsahu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04574224"/>
              </p:ext>
            </p:extLst>
          </p:nvPr>
        </p:nvGraphicFramePr>
        <p:xfrm>
          <a:off x="467544" y="1916832"/>
          <a:ext cx="7669108" cy="4509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71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k-SK" sz="1400" b="1" i="1" baseline="0" dirty="0">
                          <a:latin typeface="Arial" pitchFamily="34" charset="0"/>
                        </a:rPr>
                        <a:t>Zariadenie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i="1" baseline="0" dirty="0">
                          <a:latin typeface="Arial" pitchFamily="34" charset="0"/>
                        </a:rPr>
                        <a:t>G.1a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i="1" baseline="0" dirty="0">
                          <a:latin typeface="Arial" pitchFamily="34" charset="0"/>
                        </a:rPr>
                        <a:t>G.1b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i="1" baseline="0" dirty="0">
                          <a:latin typeface="Arial" pitchFamily="34" charset="0"/>
                        </a:rPr>
                        <a:t>G.2a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i="1" baseline="0" dirty="0">
                          <a:latin typeface="Arial" pitchFamily="34" charset="0"/>
                        </a:rPr>
                        <a:t>G.2b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i="1" baseline="0" dirty="0">
                          <a:latin typeface="Arial" pitchFamily="34" charset="0"/>
                        </a:rPr>
                        <a:t>G.3a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i="1" baseline="0" dirty="0">
                          <a:latin typeface="Arial" pitchFamily="34" charset="0"/>
                        </a:rPr>
                        <a:t>G.3b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sk-SK" sz="1400" dirty="0">
                          <a:latin typeface="Arial" pitchFamily="34" charset="0"/>
                          <a:cs typeface="Arial" pitchFamily="34" charset="0"/>
                        </a:rPr>
                        <a:t>jednoduchý zásobník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-6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-6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-4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400">
                          <a:latin typeface="Arial" pitchFamily="34" charset="0"/>
                          <a:cs typeface="Arial" pitchFamily="34" charset="0"/>
                        </a:rPr>
                        <a:t>zásobník </a:t>
                      </a:r>
                      <a:r>
                        <a:rPr lang="sk-SK" sz="1400" dirty="0">
                          <a:latin typeface="Arial" pitchFamily="34" charset="0"/>
                          <a:cs typeface="Arial" pitchFamily="34" charset="0"/>
                        </a:rPr>
                        <a:t>s ochranným plášťom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-7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-7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-7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-7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-4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400" dirty="0">
                          <a:latin typeface="Arial" pitchFamily="34" charset="0"/>
                          <a:cs typeface="Arial" pitchFamily="34" charset="0"/>
                        </a:rPr>
                        <a:t>zásobník  so sekundárnou nádržou A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1,25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-8 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-8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1,25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-8 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5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-8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-4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dirty="0">
                          <a:latin typeface="Arial" pitchFamily="34" charset="0"/>
                          <a:cs typeface="Arial" pitchFamily="34" charset="0"/>
                        </a:rPr>
                        <a:t>zásobník  so sekundárnou nádržou </a:t>
                      </a:r>
                      <a:r>
                        <a:rPr lang="sk-SK" sz="1400" baseline="0" dirty="0">
                          <a:latin typeface="Arial" pitchFamily="34" charset="0"/>
                          <a:cs typeface="Arial" pitchFamily="34" charset="0"/>
                        </a:rPr>
                        <a:t> B</a:t>
                      </a:r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-8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400" dirty="0">
                          <a:latin typeface="Arial" pitchFamily="34" charset="0"/>
                          <a:cs typeface="Arial" pitchFamily="34" charset="0"/>
                        </a:rPr>
                        <a:t>membránový zásobník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400" dirty="0">
                          <a:latin typeface="Arial" pitchFamily="34" charset="0"/>
                          <a:cs typeface="Arial" pitchFamily="34" charset="0"/>
                        </a:rPr>
                        <a:t>podzemný zásobník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-8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400" dirty="0">
                          <a:latin typeface="Arial" pitchFamily="34" charset="0"/>
                          <a:cs typeface="Arial" pitchFamily="34" charset="0"/>
                        </a:rPr>
                        <a:t>zásobník v násype</a:t>
                      </a: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aseline="0" dirty="0">
                          <a:latin typeface="Arial" pitchFamily="34" charset="0"/>
                        </a:rPr>
                        <a:t>1 × 10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-8</a:t>
                      </a:r>
                      <a:r>
                        <a:rPr lang="sk-SK" sz="1400" baseline="0" dirty="0">
                          <a:latin typeface="Arial" pitchFamily="34" charset="0"/>
                        </a:rPr>
                        <a:t> r</a:t>
                      </a:r>
                      <a:r>
                        <a:rPr lang="sk-SK" sz="1400" baseline="30000" dirty="0">
                          <a:latin typeface="Arial" pitchFamily="34" charset="0"/>
                        </a:rPr>
                        <a:t>-1</a:t>
                      </a:r>
                    </a:p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90000" marB="1800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9</a:t>
            </a:fld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467544" y="1291456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i="1" dirty="0"/>
              <a:t>Frekvencie únikov z atmosférických stacionárnych zásobníkov, CPR 18E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áda">
  <a:themeElements>
    <a:clrScheme name="Arkád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ád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891</TotalTime>
  <Words>1633</Words>
  <Application>Microsoft Office PowerPoint</Application>
  <PresentationFormat>Prezentácia na obrazovke (4:3)</PresentationFormat>
  <Paragraphs>321</Paragraphs>
  <Slides>24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24</vt:i4>
      </vt:variant>
    </vt:vector>
  </HeadingPairs>
  <TitlesOfParts>
    <vt:vector size="31" baseType="lpstr">
      <vt:lpstr>Arial</vt:lpstr>
      <vt:lpstr>Calibri</vt:lpstr>
      <vt:lpstr>Century Schoolbook</vt:lpstr>
      <vt:lpstr>Courier New</vt:lpstr>
      <vt:lpstr>Wingdings</vt:lpstr>
      <vt:lpstr>Wingdings 2</vt:lpstr>
      <vt:lpstr>Arkáda</vt:lpstr>
      <vt:lpstr>Posúdenie rizík (postupy, výpočty) Vybrané aspekty výpočtu dosahu dôsledkov ZPH </vt:lpstr>
      <vt:lpstr>Alternatívy únikov nebezpečných látok z jednotlivých typov zariadení podľa CPR 18E (Guidelines for quantitative risk assessment) a podľa Bevi manuálu (Reference Manual Bevi Risk Assessments)</vt:lpstr>
      <vt:lpstr>Zariadenia s definovaným únikom</vt:lpstr>
      <vt:lpstr>Tlakové stacionárne zásobníky a nádoby, plynové fľaše</vt:lpstr>
      <vt:lpstr>Tlakové stacionárne zásobníky a nádoby, plynové fľaše</vt:lpstr>
      <vt:lpstr>Tlakové stacionárne zásobníky a nádoby, plynové fľaše</vt:lpstr>
      <vt:lpstr>Tlakové stacionárne zásobníky a nádoby, plynové fľaše</vt:lpstr>
      <vt:lpstr>Atmosférické stacionárne zásobníky a nádoby</vt:lpstr>
      <vt:lpstr>Atmosférické stacionárne zásobníky a nádoby</vt:lpstr>
      <vt:lpstr>Atmosférické stacionárne zásobníky a nádoby</vt:lpstr>
      <vt:lpstr>Atmosférické stacionárne zásobníky a nádoby</vt:lpstr>
      <vt:lpstr>Plynové zásobníky (plynojemy)</vt:lpstr>
      <vt:lpstr>Plynové zásobníky (plynojemy)</vt:lpstr>
      <vt:lpstr>Potrubia</vt:lpstr>
      <vt:lpstr>Potrubia</vt:lpstr>
      <vt:lpstr>Čerpadlá, kompresory</vt:lpstr>
      <vt:lpstr>Čerpadlá, kompresory</vt:lpstr>
      <vt:lpstr>Čerpadlá, kompresory</vt:lpstr>
      <vt:lpstr>Výmenníky tepla</vt:lpstr>
      <vt:lpstr>Výmenníky tepla</vt:lpstr>
      <vt:lpstr>Poistné ventily</vt:lpstr>
      <vt:lpstr>Prepravné jednotky v podniku (železničné cisterny, autocisterny)</vt:lpstr>
      <vt:lpstr>Prezentácia programu PowerPoint</vt:lpstr>
      <vt:lpstr>Prepravné jednotky v podniku (železničné cisterny, autocisterny)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Vybraná problematika výpočtu dosahu dôsledkov ZPH</dc:title>
  <dc:creator>Laco</dc:creator>
  <cp:lastModifiedBy>Ing. Ladislav Čáky</cp:lastModifiedBy>
  <cp:revision>110</cp:revision>
  <dcterms:created xsi:type="dcterms:W3CDTF">2007-11-26T09:20:14Z</dcterms:created>
  <dcterms:modified xsi:type="dcterms:W3CDTF">2021-02-14T07:56:47Z</dcterms:modified>
</cp:coreProperties>
</file>