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0"/>
  </p:notesMasterIdLst>
  <p:sldIdLst>
    <p:sldId id="256" r:id="rId2"/>
    <p:sldId id="296" r:id="rId3"/>
    <p:sldId id="295" r:id="rId4"/>
    <p:sldId id="297" r:id="rId5"/>
    <p:sldId id="298" r:id="rId6"/>
    <p:sldId id="307" r:id="rId7"/>
    <p:sldId id="349" r:id="rId8"/>
    <p:sldId id="351" r:id="rId9"/>
    <p:sldId id="352" r:id="rId10"/>
    <p:sldId id="353" r:id="rId11"/>
    <p:sldId id="308" r:id="rId12"/>
    <p:sldId id="318" r:id="rId13"/>
    <p:sldId id="310" r:id="rId14"/>
    <p:sldId id="309" r:id="rId15"/>
    <p:sldId id="311" r:id="rId16"/>
    <p:sldId id="312" r:id="rId17"/>
    <p:sldId id="313" r:id="rId18"/>
    <p:sldId id="314" r:id="rId19"/>
    <p:sldId id="315" r:id="rId20"/>
    <p:sldId id="331" r:id="rId21"/>
    <p:sldId id="316" r:id="rId22"/>
    <p:sldId id="320" r:id="rId23"/>
    <p:sldId id="317" r:id="rId24"/>
    <p:sldId id="319" r:id="rId25"/>
    <p:sldId id="323" r:id="rId26"/>
    <p:sldId id="324" r:id="rId27"/>
    <p:sldId id="325" r:id="rId28"/>
    <p:sldId id="321" r:id="rId29"/>
    <p:sldId id="322" r:id="rId30"/>
    <p:sldId id="350" r:id="rId31"/>
    <p:sldId id="332" r:id="rId32"/>
    <p:sldId id="333" r:id="rId33"/>
    <p:sldId id="300" r:id="rId34"/>
    <p:sldId id="334" r:id="rId35"/>
    <p:sldId id="326" r:id="rId36"/>
    <p:sldId id="301" r:id="rId37"/>
    <p:sldId id="335" r:id="rId38"/>
    <p:sldId id="348" r:id="rId39"/>
    <p:sldId id="328" r:id="rId40"/>
    <p:sldId id="329" r:id="rId41"/>
    <p:sldId id="330" r:id="rId42"/>
    <p:sldId id="340" r:id="rId43"/>
    <p:sldId id="341" r:id="rId44"/>
    <p:sldId id="327" r:id="rId45"/>
    <p:sldId id="336" r:id="rId46"/>
    <p:sldId id="337" r:id="rId47"/>
    <p:sldId id="338" r:id="rId48"/>
    <p:sldId id="342" r:id="rId49"/>
    <p:sldId id="302" r:id="rId50"/>
    <p:sldId id="339" r:id="rId51"/>
    <p:sldId id="282" r:id="rId52"/>
    <p:sldId id="306" r:id="rId53"/>
    <p:sldId id="343" r:id="rId54"/>
    <p:sldId id="303" r:id="rId55"/>
    <p:sldId id="344" r:id="rId56"/>
    <p:sldId id="347" r:id="rId57"/>
    <p:sldId id="345" r:id="rId58"/>
    <p:sldId id="346" r:id="rId59"/>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redný štý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Bez štýlu, mriežka tabuľ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g. Ladislav Čáky" userId="41cafd5f-52f2-4666-9df2-a1bef462ba2d" providerId="ADAL" clId="{2E3CB79A-7522-436B-B6A3-0E6870EA0F0B}"/>
    <pc:docChg chg="modSld">
      <pc:chgData name="Ing. Ladislav Čáky" userId="41cafd5f-52f2-4666-9df2-a1bef462ba2d" providerId="ADAL" clId="{2E3CB79A-7522-436B-B6A3-0E6870EA0F0B}" dt="2021-02-14T08:06:29.517" v="4" actId="20577"/>
      <pc:docMkLst>
        <pc:docMk/>
      </pc:docMkLst>
      <pc:sldChg chg="modSp mod">
        <pc:chgData name="Ing. Ladislav Čáky" userId="41cafd5f-52f2-4666-9df2-a1bef462ba2d" providerId="ADAL" clId="{2E3CB79A-7522-436B-B6A3-0E6870EA0F0B}" dt="2021-02-14T08:06:29.517" v="4" actId="20577"/>
        <pc:sldMkLst>
          <pc:docMk/>
          <pc:sldMk cId="0" sldId="256"/>
        </pc:sldMkLst>
        <pc:spChg chg="mod">
          <ac:chgData name="Ing. Ladislav Čáky" userId="41cafd5f-52f2-4666-9df2-a1bef462ba2d" providerId="ADAL" clId="{2E3CB79A-7522-436B-B6A3-0E6870EA0F0B}" dt="2021-02-14T08:06:29.517" v="4" actId="20577"/>
          <ac:spMkLst>
            <pc:docMk/>
            <pc:sldMk cId="0" sldId="25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7D8B68-4A53-4BEB-8601-BBD9BD076666}" type="datetimeFigureOut">
              <a:rPr lang="sk-SK" smtClean="0"/>
              <a:pPr/>
              <a:t>14. 2. 2021</a:t>
            </a:fld>
            <a:endParaRPr lang="sk-SK"/>
          </a:p>
        </p:txBody>
      </p:sp>
      <p:sp>
        <p:nvSpPr>
          <p:cNvPr id="4" name="Zástupný symbol obrazu snímky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EC733B-72E6-4DBD-96AA-90FF98471A1D}" type="slidenum">
              <a:rPr lang="sk-SK" smtClean="0"/>
              <a:pPr/>
              <a:t>‹#›</a:t>
            </a:fld>
            <a:endParaRPr lang="sk-SK"/>
          </a:p>
        </p:txBody>
      </p:sp>
    </p:spTree>
    <p:extLst>
      <p:ext uri="{BB962C8B-B14F-4D97-AF65-F5344CB8AC3E}">
        <p14:creationId xmlns:p14="http://schemas.microsoft.com/office/powerpoint/2010/main" val="3688838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normAutofit/>
          </a:bodyPr>
          <a:lstStyle/>
          <a:p>
            <a:endParaRPr lang="sk-SK"/>
          </a:p>
        </p:txBody>
      </p:sp>
      <p:sp>
        <p:nvSpPr>
          <p:cNvPr id="4" name="Zástupný symbol čísla snímky 3"/>
          <p:cNvSpPr>
            <a:spLocks noGrp="1"/>
          </p:cNvSpPr>
          <p:nvPr>
            <p:ph type="sldNum" sz="quarter" idx="10"/>
          </p:nvPr>
        </p:nvSpPr>
        <p:spPr/>
        <p:txBody>
          <a:bodyPr/>
          <a:lstStyle/>
          <a:p>
            <a:fld id="{31EC733B-72E6-4DBD-96AA-90FF98471A1D}" type="slidenum">
              <a:rPr lang="sk-SK" smtClean="0"/>
              <a:pPr/>
              <a:t>1</a:t>
            </a:fld>
            <a:endParaRPr lang="sk-SK"/>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8" name="Nadpis 7"/>
          <p:cNvSpPr>
            <a:spLocks noGrp="1"/>
          </p:cNvSpPr>
          <p:nvPr>
            <p:ph type="ctrTitle"/>
          </p:nvPr>
        </p:nvSpPr>
        <p:spPr>
          <a:xfrm>
            <a:off x="2286000" y="3124200"/>
            <a:ext cx="6172200" cy="1894362"/>
          </a:xfrm>
        </p:spPr>
        <p:txBody>
          <a:bodyPr/>
          <a:lstStyle>
            <a:lvl1pPr>
              <a:defRPr b="1"/>
            </a:lvl1pPr>
          </a:lstStyle>
          <a:p>
            <a:r>
              <a:rPr kumimoji="0" lang="sk-SK"/>
              <a:t>Kliknite sem a upravte štýl predlohy nadpisov.</a:t>
            </a:r>
            <a:endParaRPr kumimoji="0" lang="en-US"/>
          </a:p>
        </p:txBody>
      </p:sp>
      <p:sp>
        <p:nvSpPr>
          <p:cNvPr id="9" name="Podnadpi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a:t>Kliknite sem a upravte štýl predlohy podnadpisov.</a:t>
            </a:r>
            <a:endParaRPr kumimoji="0" lang="en-US"/>
          </a:p>
        </p:txBody>
      </p:sp>
      <p:sp>
        <p:nvSpPr>
          <p:cNvPr id="28" name="Zástupný symbol dátumu 27"/>
          <p:cNvSpPr>
            <a:spLocks noGrp="1"/>
          </p:cNvSpPr>
          <p:nvPr>
            <p:ph type="dt" sz="half" idx="10"/>
          </p:nvPr>
        </p:nvSpPr>
        <p:spPr bwMode="auto">
          <a:xfrm rot="5400000">
            <a:off x="7764621" y="1174097"/>
            <a:ext cx="2286000" cy="381000"/>
          </a:xfrm>
        </p:spPr>
        <p:txBody>
          <a:bodyPr/>
          <a:lstStyle/>
          <a:p>
            <a:fld id="{CE2B05EE-4F0D-4E14-B4E6-BCD20612E088}" type="datetime1">
              <a:rPr lang="sk-SK" smtClean="0"/>
              <a:pPr/>
              <a:t>14. 2. 2021</a:t>
            </a:fld>
            <a:endParaRPr lang="sk-SK"/>
          </a:p>
        </p:txBody>
      </p:sp>
      <p:sp>
        <p:nvSpPr>
          <p:cNvPr id="17" name="Zástupný symbol päty 16"/>
          <p:cNvSpPr>
            <a:spLocks noGrp="1"/>
          </p:cNvSpPr>
          <p:nvPr>
            <p:ph type="ftr" sz="quarter" idx="11"/>
          </p:nvPr>
        </p:nvSpPr>
        <p:spPr bwMode="auto">
          <a:xfrm rot="5400000">
            <a:off x="7077269" y="4181669"/>
            <a:ext cx="3657600" cy="384048"/>
          </a:xfrm>
        </p:spPr>
        <p:txBody>
          <a:bodyPr/>
          <a:lstStyle/>
          <a:p>
            <a:endParaRPr lang="sk-SK"/>
          </a:p>
        </p:txBody>
      </p:sp>
      <p:sp>
        <p:nvSpPr>
          <p:cNvPr id="10" name="Obdĺž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bdĺž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ĺž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ovná spojnica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ovná spojnica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ovná spojnica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Obdĺž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á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á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á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Zástupný symbol čísla snímky 28"/>
          <p:cNvSpPr>
            <a:spLocks noGrp="1"/>
          </p:cNvSpPr>
          <p:nvPr>
            <p:ph type="sldNum" sz="quarter" idx="12"/>
          </p:nvPr>
        </p:nvSpPr>
        <p:spPr bwMode="auto">
          <a:xfrm>
            <a:off x="1325544" y="4928702"/>
            <a:ext cx="609600" cy="517524"/>
          </a:xfrm>
        </p:spPr>
        <p:txBody>
          <a:bodyPr/>
          <a:lstStyle/>
          <a:p>
            <a:fld id="{F59559E1-66D5-4E61-B897-FEC19B5D1549}" type="slidenum">
              <a:rPr lang="sk-SK" smtClean="0"/>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B394BAA0-53D3-4C28-9E98-77F74C3396B6}" type="datetime1">
              <a:rPr lang="sk-SK" smtClean="0"/>
              <a:pPr/>
              <a:t>14. 2. 2021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59559E1-66D5-4E61-B897-FEC19B5D1549}"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9"/>
            <a:ext cx="1676400" cy="5851525"/>
          </a:xfrm>
        </p:spPr>
        <p:txBody>
          <a:bodyPr vert="eaVert"/>
          <a:lstStyle/>
          <a:p>
            <a:r>
              <a:rPr kumimoji="0" lang="sk-SK"/>
              <a:t>Kliknite sem a upravte štýl predlohy nadpisov.</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8B82913A-60FF-44BB-8BF2-B35804CD033E}" type="datetime1">
              <a:rPr lang="sk-SK" smtClean="0"/>
              <a:pPr/>
              <a:t>14. 2. 2021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59559E1-66D5-4E61-B897-FEC19B5D1549}"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Kliknite sem a upravte štýl predlohy nadpisov.</a:t>
            </a:r>
            <a:endParaRPr kumimoji="0" lang="en-US"/>
          </a:p>
        </p:txBody>
      </p:sp>
      <p:sp>
        <p:nvSpPr>
          <p:cNvPr id="8" name="Zástupný symbol obsahu 7"/>
          <p:cNvSpPr>
            <a:spLocks noGrp="1"/>
          </p:cNvSpPr>
          <p:nvPr>
            <p:ph sz="quarter" idx="1"/>
          </p:nvPr>
        </p:nvSpPr>
        <p:spPr>
          <a:xfrm>
            <a:off x="457200" y="1600200"/>
            <a:ext cx="7467600" cy="4873752"/>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7" name="Zástupný symbol dátumu 6"/>
          <p:cNvSpPr>
            <a:spLocks noGrp="1"/>
          </p:cNvSpPr>
          <p:nvPr>
            <p:ph type="dt" sz="half" idx="14"/>
          </p:nvPr>
        </p:nvSpPr>
        <p:spPr/>
        <p:txBody>
          <a:bodyPr rtlCol="0"/>
          <a:lstStyle/>
          <a:p>
            <a:fld id="{6E2B1160-28FF-4F12-937D-13B15E0BB08C}" type="datetime1">
              <a:rPr lang="sk-SK" smtClean="0"/>
              <a:pPr/>
              <a:t>14. 2. 2021</a:t>
            </a:fld>
            <a:endParaRPr lang="sk-SK"/>
          </a:p>
        </p:txBody>
      </p:sp>
      <p:sp>
        <p:nvSpPr>
          <p:cNvPr id="9" name="Zástupný symbol čísla snímky 8"/>
          <p:cNvSpPr>
            <a:spLocks noGrp="1"/>
          </p:cNvSpPr>
          <p:nvPr>
            <p:ph type="sldNum" sz="quarter" idx="15"/>
          </p:nvPr>
        </p:nvSpPr>
        <p:spPr/>
        <p:txBody>
          <a:bodyPr rtlCol="0"/>
          <a:lstStyle/>
          <a:p>
            <a:fld id="{F59559E1-66D5-4E61-B897-FEC19B5D1549}" type="slidenum">
              <a:rPr lang="sk-SK" smtClean="0"/>
              <a:pPr/>
              <a:t>‹#›</a:t>
            </a:fld>
            <a:endParaRPr lang="sk-SK"/>
          </a:p>
        </p:txBody>
      </p:sp>
      <p:sp>
        <p:nvSpPr>
          <p:cNvPr id="10" name="Zástupný symbol päty 9"/>
          <p:cNvSpPr>
            <a:spLocks noGrp="1"/>
          </p:cNvSpPr>
          <p:nvPr>
            <p:ph type="ftr" sz="quarter" idx="16"/>
          </p:nvPr>
        </p:nvSpPr>
        <p:spPr/>
        <p:txBody>
          <a:bodyPr rtlCol="0"/>
          <a:lstStyle/>
          <a:p>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2286000" y="2895600"/>
            <a:ext cx="6172200" cy="2053590"/>
          </a:xfrm>
        </p:spPr>
        <p:txBody>
          <a:bodyPr/>
          <a:lstStyle>
            <a:lvl1pPr algn="l">
              <a:buNone/>
              <a:defRPr sz="3000" b="1" cap="small" baseline="0"/>
            </a:lvl1pPr>
          </a:lstStyle>
          <a:p>
            <a:r>
              <a:rPr kumimoji="0" lang="sk-SK"/>
              <a:t>Kliknite sem a upravte štýl predlohy nadpisov.</a:t>
            </a:r>
            <a:endParaRPr kumimoji="0" lang="en-US"/>
          </a:p>
        </p:txBody>
      </p:sp>
      <p:sp>
        <p:nvSpPr>
          <p:cNvPr id="3" name="Zástupný symbol tex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a:t>Kliknite sem a upravte štýly predlohy textu.</a:t>
            </a:r>
          </a:p>
        </p:txBody>
      </p:sp>
      <p:sp>
        <p:nvSpPr>
          <p:cNvPr id="4" name="Zástupný symbol dátumu 3"/>
          <p:cNvSpPr>
            <a:spLocks noGrp="1"/>
          </p:cNvSpPr>
          <p:nvPr>
            <p:ph type="dt" sz="half" idx="10"/>
          </p:nvPr>
        </p:nvSpPr>
        <p:spPr bwMode="auto">
          <a:xfrm rot="5400000">
            <a:off x="7763256" y="1170432"/>
            <a:ext cx="2286000" cy="381000"/>
          </a:xfrm>
        </p:spPr>
        <p:txBody>
          <a:bodyPr/>
          <a:lstStyle/>
          <a:p>
            <a:fld id="{6397A0D2-2D17-4820-8E82-B62EE8FC6642}" type="datetime1">
              <a:rPr lang="sk-SK" smtClean="0"/>
              <a:pPr/>
              <a:t>14. 2. 2021</a:t>
            </a:fld>
            <a:endParaRPr lang="sk-SK"/>
          </a:p>
        </p:txBody>
      </p:sp>
      <p:sp>
        <p:nvSpPr>
          <p:cNvPr id="5" name="Zástupný symbol päty 4"/>
          <p:cNvSpPr>
            <a:spLocks noGrp="1"/>
          </p:cNvSpPr>
          <p:nvPr>
            <p:ph type="ftr" sz="quarter" idx="11"/>
          </p:nvPr>
        </p:nvSpPr>
        <p:spPr bwMode="auto">
          <a:xfrm rot="5400000">
            <a:off x="7077456" y="4178808"/>
            <a:ext cx="3657600" cy="384048"/>
          </a:xfrm>
        </p:spPr>
        <p:txBody>
          <a:bodyPr/>
          <a:lstStyle/>
          <a:p>
            <a:endParaRPr lang="sk-SK"/>
          </a:p>
        </p:txBody>
      </p:sp>
      <p:sp>
        <p:nvSpPr>
          <p:cNvPr id="9" name="Obdĺž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ĺž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ovná spojnica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ovná spojnica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bdĺž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á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á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á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ovná spojnica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čísla snímky 5"/>
          <p:cNvSpPr>
            <a:spLocks noGrp="1"/>
          </p:cNvSpPr>
          <p:nvPr>
            <p:ph type="sldNum" sz="quarter" idx="12"/>
          </p:nvPr>
        </p:nvSpPr>
        <p:spPr bwMode="auto">
          <a:xfrm>
            <a:off x="1340616" y="4928702"/>
            <a:ext cx="609600" cy="517524"/>
          </a:xfrm>
        </p:spPr>
        <p:txBody>
          <a:bodyPr/>
          <a:lstStyle/>
          <a:p>
            <a:fld id="{F59559E1-66D5-4E61-B897-FEC19B5D1549}" type="slidenum">
              <a:rPr lang="sk-SK" smtClean="0"/>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Kliknite sem a upravte štýl predlohy nadpisov.</a:t>
            </a:r>
            <a:endParaRPr kumimoji="0" lang="en-US"/>
          </a:p>
        </p:txBody>
      </p:sp>
      <p:sp>
        <p:nvSpPr>
          <p:cNvPr id="5" name="Zástupný symbol dátumu 4"/>
          <p:cNvSpPr>
            <a:spLocks noGrp="1"/>
          </p:cNvSpPr>
          <p:nvPr>
            <p:ph type="dt" sz="half" idx="10"/>
          </p:nvPr>
        </p:nvSpPr>
        <p:spPr/>
        <p:txBody>
          <a:bodyPr/>
          <a:lstStyle/>
          <a:p>
            <a:fld id="{880E5920-38FC-456B-890F-3A524A178813}" type="datetime1">
              <a:rPr lang="sk-SK" smtClean="0"/>
              <a:pPr/>
              <a:t>14. 2. 2021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F59559E1-66D5-4E61-B897-FEC19B5D1549}" type="slidenum">
              <a:rPr lang="sk-SK" smtClean="0"/>
              <a:pPr/>
              <a:t>‹#›</a:t>
            </a:fld>
            <a:endParaRPr lang="sk-SK"/>
          </a:p>
        </p:txBody>
      </p:sp>
      <p:sp>
        <p:nvSpPr>
          <p:cNvPr id="9" name="Zástupný symbol obsahu 8"/>
          <p:cNvSpPr>
            <a:spLocks noGrp="1"/>
          </p:cNvSpPr>
          <p:nvPr>
            <p:ph sz="quarter" idx="1"/>
          </p:nvPr>
        </p:nvSpPr>
        <p:spPr>
          <a:xfrm>
            <a:off x="457200" y="1600200"/>
            <a:ext cx="3657600" cy="4572000"/>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1" name="Zástupný symbol obsahu 10"/>
          <p:cNvSpPr>
            <a:spLocks noGrp="1"/>
          </p:cNvSpPr>
          <p:nvPr>
            <p:ph sz="quarter" idx="2"/>
          </p:nvPr>
        </p:nvSpPr>
        <p:spPr>
          <a:xfrm>
            <a:off x="4270248" y="1600200"/>
            <a:ext cx="3657600" cy="4572000"/>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7543800" cy="1143000"/>
          </a:xfrm>
        </p:spPr>
        <p:txBody>
          <a:bodyPr anchor="b"/>
          <a:lstStyle>
            <a:lvl1pPr>
              <a:defRPr/>
            </a:lvl1pPr>
          </a:lstStyle>
          <a:p>
            <a:r>
              <a:rPr kumimoji="0" lang="sk-SK"/>
              <a:t>Kliknite sem a upravte štýl predlohy nadpisov.</a:t>
            </a:r>
            <a:endParaRPr kumimoji="0" lang="en-US"/>
          </a:p>
        </p:txBody>
      </p:sp>
      <p:sp>
        <p:nvSpPr>
          <p:cNvPr id="7" name="Zástupný symbol dátumu 6"/>
          <p:cNvSpPr>
            <a:spLocks noGrp="1"/>
          </p:cNvSpPr>
          <p:nvPr>
            <p:ph type="dt" sz="half" idx="10"/>
          </p:nvPr>
        </p:nvSpPr>
        <p:spPr/>
        <p:txBody>
          <a:bodyPr/>
          <a:lstStyle/>
          <a:p>
            <a:fld id="{DE7F05F2-1166-4448-BFFE-462B2D391247}" type="datetime1">
              <a:rPr lang="sk-SK" smtClean="0"/>
              <a:pPr/>
              <a:t>14. 2. 2021</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F59559E1-66D5-4E61-B897-FEC19B5D1549}" type="slidenum">
              <a:rPr lang="sk-SK" smtClean="0"/>
              <a:pPr/>
              <a:t>‹#›</a:t>
            </a:fld>
            <a:endParaRPr lang="sk-SK"/>
          </a:p>
        </p:txBody>
      </p:sp>
      <p:sp>
        <p:nvSpPr>
          <p:cNvPr id="11" name="Zástupný symbol obsahu 10"/>
          <p:cNvSpPr>
            <a:spLocks noGrp="1"/>
          </p:cNvSpPr>
          <p:nvPr>
            <p:ph sz="quarter" idx="2"/>
          </p:nvPr>
        </p:nvSpPr>
        <p:spPr>
          <a:xfrm>
            <a:off x="457200" y="2362200"/>
            <a:ext cx="3657600" cy="3886200"/>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3" name="Zástupný symbol obsahu 12"/>
          <p:cNvSpPr>
            <a:spLocks noGrp="1"/>
          </p:cNvSpPr>
          <p:nvPr>
            <p:ph sz="quarter" idx="4"/>
          </p:nvPr>
        </p:nvSpPr>
        <p:spPr>
          <a:xfrm>
            <a:off x="4371975" y="2362200"/>
            <a:ext cx="3657600" cy="3886200"/>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2" name="Zástupný symbol tex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a:t>Kliknite sem a upravte štýly predlohy textu.</a:t>
            </a:r>
          </a:p>
        </p:txBody>
      </p:sp>
      <p:sp>
        <p:nvSpPr>
          <p:cNvPr id="14" name="Zástupný symbol tex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a:t>Kliknite sem a upravte štýly predlohy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Kliknite sem a upravte štýl predlohy nadpisov.</a:t>
            </a:r>
            <a:endParaRPr kumimoji="0" lang="en-US"/>
          </a:p>
        </p:txBody>
      </p:sp>
      <p:sp>
        <p:nvSpPr>
          <p:cNvPr id="6" name="Zástupný symbol dátumu 5"/>
          <p:cNvSpPr>
            <a:spLocks noGrp="1"/>
          </p:cNvSpPr>
          <p:nvPr>
            <p:ph type="dt" sz="half" idx="10"/>
          </p:nvPr>
        </p:nvSpPr>
        <p:spPr/>
        <p:txBody>
          <a:bodyPr rtlCol="0"/>
          <a:lstStyle/>
          <a:p>
            <a:fld id="{6B534007-7479-4852-BAF8-EF916FF3FEB2}" type="datetime1">
              <a:rPr lang="sk-SK" smtClean="0"/>
              <a:pPr/>
              <a:t>14. 2. 2021</a:t>
            </a:fld>
            <a:endParaRPr lang="sk-SK"/>
          </a:p>
        </p:txBody>
      </p:sp>
      <p:sp>
        <p:nvSpPr>
          <p:cNvPr id="7" name="Zástupný symbol čísla snímky 6"/>
          <p:cNvSpPr>
            <a:spLocks noGrp="1"/>
          </p:cNvSpPr>
          <p:nvPr>
            <p:ph type="sldNum" sz="quarter" idx="11"/>
          </p:nvPr>
        </p:nvSpPr>
        <p:spPr/>
        <p:txBody>
          <a:bodyPr rtlCol="0"/>
          <a:lstStyle/>
          <a:p>
            <a:fld id="{F59559E1-66D5-4E61-B897-FEC19B5D1549}" type="slidenum">
              <a:rPr lang="sk-SK" smtClean="0"/>
              <a:pPr/>
              <a:t>‹#›</a:t>
            </a:fld>
            <a:endParaRPr lang="sk-SK"/>
          </a:p>
        </p:txBody>
      </p:sp>
      <p:sp>
        <p:nvSpPr>
          <p:cNvPr id="8" name="Zástupný symbol päty 7"/>
          <p:cNvSpPr>
            <a:spLocks noGrp="1"/>
          </p:cNvSpPr>
          <p:nvPr>
            <p:ph type="ftr" sz="quarter" idx="12"/>
          </p:nvPr>
        </p:nvSpPr>
        <p:spPr/>
        <p:txBody>
          <a:bodyPr rtlCol="0"/>
          <a:lstStyle/>
          <a:p>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494CA898-872B-43EB-B099-0382BE59210B}" type="datetime1">
              <a:rPr lang="sk-SK" smtClean="0"/>
              <a:pPr/>
              <a:t>14. 2. 2021</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F59559E1-66D5-4E61-B897-FEC19B5D1549}"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10" name="Rovná spojnica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dpis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k-SK"/>
              <a:t>Kliknite sem a upravte štýl predlohy nadpisov.</a:t>
            </a:r>
            <a:endParaRPr kumimoji="0" lang="en-US"/>
          </a:p>
        </p:txBody>
      </p:sp>
      <p:sp>
        <p:nvSpPr>
          <p:cNvPr id="3" name="Zástupný symbol tex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k-SK"/>
              <a:t>Kliknite sem a upravte štýly predlohy textu.</a:t>
            </a:r>
          </a:p>
        </p:txBody>
      </p:sp>
      <p:sp>
        <p:nvSpPr>
          <p:cNvPr id="8" name="Rovná spojnica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á spojnica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ovná spojnica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bdĺž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á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Zástupný symbol obsahu 17"/>
          <p:cNvSpPr>
            <a:spLocks noGrp="1"/>
          </p:cNvSpPr>
          <p:nvPr>
            <p:ph sz="quarter" idx="1"/>
          </p:nvPr>
        </p:nvSpPr>
        <p:spPr>
          <a:xfrm>
            <a:off x="304800" y="274320"/>
            <a:ext cx="5638800" cy="6327648"/>
          </a:xfrm>
        </p:spPr>
        <p:txBody>
          <a:bodyPr/>
          <a:lstStyle/>
          <a:p>
            <a:pPr lvl="0" eaLnBrk="1" latinLnBrk="0" hangingPunct="1"/>
            <a:r>
              <a:rPr lang="sk-SK"/>
              <a:t>Kliknite sem a upravte štýly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21" name="Zástupný symbol dátumu 20"/>
          <p:cNvSpPr>
            <a:spLocks noGrp="1"/>
          </p:cNvSpPr>
          <p:nvPr>
            <p:ph type="dt" sz="half" idx="14"/>
          </p:nvPr>
        </p:nvSpPr>
        <p:spPr/>
        <p:txBody>
          <a:bodyPr rtlCol="0"/>
          <a:lstStyle/>
          <a:p>
            <a:fld id="{8F2CA33F-48E4-496E-B140-84CC467233F7}" type="datetime1">
              <a:rPr lang="sk-SK" smtClean="0"/>
              <a:pPr/>
              <a:t>14. 2. 2021</a:t>
            </a:fld>
            <a:endParaRPr lang="sk-SK"/>
          </a:p>
        </p:txBody>
      </p:sp>
      <p:sp>
        <p:nvSpPr>
          <p:cNvPr id="22" name="Zástupný symbol čísla snímky 21"/>
          <p:cNvSpPr>
            <a:spLocks noGrp="1"/>
          </p:cNvSpPr>
          <p:nvPr>
            <p:ph type="sldNum" sz="quarter" idx="15"/>
          </p:nvPr>
        </p:nvSpPr>
        <p:spPr/>
        <p:txBody>
          <a:bodyPr rtlCol="0"/>
          <a:lstStyle/>
          <a:p>
            <a:fld id="{F59559E1-66D5-4E61-B897-FEC19B5D1549}" type="slidenum">
              <a:rPr lang="sk-SK" smtClean="0"/>
              <a:pPr/>
              <a:t>‹#›</a:t>
            </a:fld>
            <a:endParaRPr lang="sk-SK"/>
          </a:p>
        </p:txBody>
      </p:sp>
      <p:sp>
        <p:nvSpPr>
          <p:cNvPr id="23" name="Zástupný symbol päty 22"/>
          <p:cNvSpPr>
            <a:spLocks noGrp="1"/>
          </p:cNvSpPr>
          <p:nvPr>
            <p:ph type="ftr" sz="quarter" idx="16"/>
          </p:nvPr>
        </p:nvSpPr>
        <p:spPr/>
        <p:txBody>
          <a:bodyPr rtlCol="0"/>
          <a:lstStyle/>
          <a:p>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ovná spojnica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á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dpis 1"/>
          <p:cNvSpPr>
            <a:spLocks noGrp="1"/>
          </p:cNvSpPr>
          <p:nvPr>
            <p:ph type="title"/>
          </p:nvPr>
        </p:nvSpPr>
        <p:spPr>
          <a:xfrm rot="5400000">
            <a:off x="3350133" y="3200400"/>
            <a:ext cx="6309360" cy="457200"/>
          </a:xfrm>
        </p:spPr>
        <p:txBody>
          <a:bodyPr anchor="b"/>
          <a:lstStyle>
            <a:lvl1pPr algn="l">
              <a:buNone/>
              <a:defRPr sz="2000" b="1"/>
            </a:lvl1pPr>
          </a:lstStyle>
          <a:p>
            <a:r>
              <a:rPr kumimoji="0" lang="sk-SK"/>
              <a:t>Kliknite sem a upravte štýl predlohy nadpisov.</a:t>
            </a:r>
            <a:endParaRPr kumimoji="0" lang="en-US"/>
          </a:p>
        </p:txBody>
      </p:sp>
      <p:sp>
        <p:nvSpPr>
          <p:cNvPr id="3" name="Zástupný symbol obrázka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k-SK"/>
              <a:t>Ak chcete pridať obrázok, kliknite na ikonu</a:t>
            </a:r>
            <a:endParaRPr kumimoji="0" lang="en-US" dirty="0"/>
          </a:p>
        </p:txBody>
      </p:sp>
      <p:sp>
        <p:nvSpPr>
          <p:cNvPr id="4" name="Zástupný symbol tex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k-SK"/>
              <a:t>Kliknite sem a upravte štýly predlohy textu.</a:t>
            </a:r>
          </a:p>
        </p:txBody>
      </p:sp>
      <p:sp>
        <p:nvSpPr>
          <p:cNvPr id="10" name="Rovná spojnica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Obdĺž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ovná spojnica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ovná spojnica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ovná spojnica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Zástupný symbol dátumu 16"/>
          <p:cNvSpPr>
            <a:spLocks noGrp="1"/>
          </p:cNvSpPr>
          <p:nvPr>
            <p:ph type="dt" sz="half" idx="10"/>
          </p:nvPr>
        </p:nvSpPr>
        <p:spPr/>
        <p:txBody>
          <a:bodyPr rtlCol="0"/>
          <a:lstStyle/>
          <a:p>
            <a:fld id="{B972D333-DEE8-4C75-90A3-9DFECE0057C9}" type="datetime1">
              <a:rPr lang="sk-SK" smtClean="0"/>
              <a:pPr/>
              <a:t>14. 2. 2021</a:t>
            </a:fld>
            <a:endParaRPr lang="sk-SK"/>
          </a:p>
        </p:txBody>
      </p:sp>
      <p:sp>
        <p:nvSpPr>
          <p:cNvPr id="18" name="Zástupný symbol čísla snímky 17"/>
          <p:cNvSpPr>
            <a:spLocks noGrp="1"/>
          </p:cNvSpPr>
          <p:nvPr>
            <p:ph type="sldNum" sz="quarter" idx="11"/>
          </p:nvPr>
        </p:nvSpPr>
        <p:spPr/>
        <p:txBody>
          <a:bodyPr rtlCol="0"/>
          <a:lstStyle/>
          <a:p>
            <a:fld id="{F59559E1-66D5-4E61-B897-FEC19B5D1549}" type="slidenum">
              <a:rPr lang="sk-SK" smtClean="0"/>
              <a:pPr/>
              <a:t>‹#›</a:t>
            </a:fld>
            <a:endParaRPr lang="sk-SK"/>
          </a:p>
        </p:txBody>
      </p:sp>
      <p:sp>
        <p:nvSpPr>
          <p:cNvPr id="21" name="Zástupný symbol päty 20"/>
          <p:cNvSpPr>
            <a:spLocks noGrp="1"/>
          </p:cNvSpPr>
          <p:nvPr>
            <p:ph type="ftr" sz="quarter" idx="12"/>
          </p:nvPr>
        </p:nvSpPr>
        <p:spPr/>
        <p:txBody>
          <a:bodyPr rtlCol="0"/>
          <a:lstStyle/>
          <a:p>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Rovná spojnica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Zástupný symbol nadpisu 21"/>
          <p:cNvSpPr>
            <a:spLocks noGrp="1"/>
          </p:cNvSpPr>
          <p:nvPr>
            <p:ph type="title"/>
          </p:nvPr>
        </p:nvSpPr>
        <p:spPr>
          <a:xfrm>
            <a:off x="457200" y="274638"/>
            <a:ext cx="7467600" cy="1143000"/>
          </a:xfrm>
          <a:prstGeom prst="rect">
            <a:avLst/>
          </a:prstGeom>
        </p:spPr>
        <p:txBody>
          <a:bodyPr vert="horz" anchor="b">
            <a:normAutofit/>
          </a:bodyPr>
          <a:lstStyle/>
          <a:p>
            <a:r>
              <a:rPr kumimoji="0" lang="sk-SK"/>
              <a:t>Kliknite sem a upravte štýl predlohy nadpisov.</a:t>
            </a:r>
            <a:endParaRPr kumimoji="0" lang="en-US"/>
          </a:p>
        </p:txBody>
      </p:sp>
      <p:sp>
        <p:nvSpPr>
          <p:cNvPr id="13" name="Zástupný symbol tex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k-SK"/>
              <a:t>Kliknite sem a upravte štýly predlohy textu.</a:t>
            </a:r>
          </a:p>
          <a:p>
            <a:pPr lvl="1" eaLnBrk="1" latinLnBrk="0" hangingPunct="1"/>
            <a:r>
              <a:rPr kumimoji="0" lang="sk-SK"/>
              <a:t>Druhá úroveň</a:t>
            </a:r>
          </a:p>
          <a:p>
            <a:pPr lvl="2" eaLnBrk="1" latinLnBrk="0" hangingPunct="1"/>
            <a:r>
              <a:rPr kumimoji="0" lang="sk-SK"/>
              <a:t>Tretia úroveň</a:t>
            </a:r>
          </a:p>
          <a:p>
            <a:pPr lvl="3" eaLnBrk="1" latinLnBrk="0" hangingPunct="1"/>
            <a:r>
              <a:rPr kumimoji="0" lang="sk-SK"/>
              <a:t>Štvrtá úroveň</a:t>
            </a:r>
          </a:p>
          <a:p>
            <a:pPr lvl="4" eaLnBrk="1" latinLnBrk="0" hangingPunct="1"/>
            <a:r>
              <a:rPr kumimoji="0" lang="sk-SK"/>
              <a:t>Piata úroveň</a:t>
            </a:r>
            <a:endParaRPr kumimoji="0" lang="en-US"/>
          </a:p>
        </p:txBody>
      </p:sp>
      <p:sp>
        <p:nvSpPr>
          <p:cNvPr id="14" name="Zástupný symbol dátumu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30AC36F-1DF6-48FE-BA66-07D787CA6018}" type="datetime1">
              <a:rPr lang="sk-SK" smtClean="0"/>
              <a:pPr/>
              <a:t>14. 2. 2021</a:t>
            </a:fld>
            <a:endParaRPr lang="sk-SK"/>
          </a:p>
        </p:txBody>
      </p:sp>
      <p:sp>
        <p:nvSpPr>
          <p:cNvPr id="3" name="Zástupný symbol päty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k-SK"/>
          </a:p>
        </p:txBody>
      </p:sp>
      <p:sp>
        <p:nvSpPr>
          <p:cNvPr id="7" name="Rovná spojnica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ovná spojnica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Obdĺž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á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Zástupný symbol čísla snímky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59559E1-66D5-4E61-B897-FEC19B5D1549}"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9.emf"/><Relationship Id="rId2" Type="http://schemas.openxmlformats.org/officeDocument/2006/relationships/package" Target="../embeddings/Microsoft_Word_Document3.docx"/><Relationship Id="rId1" Type="http://schemas.openxmlformats.org/officeDocument/2006/relationships/slideLayout" Target="../slideLayouts/slideLayout2.xml"/><Relationship Id="rId6" Type="http://schemas.openxmlformats.org/officeDocument/2006/relationships/package" Target="../embeddings/Microsoft_Word_Document5.docx"/><Relationship Id="rId5" Type="http://schemas.openxmlformats.org/officeDocument/2006/relationships/image" Target="../media/image8.emf"/><Relationship Id="rId4" Type="http://schemas.openxmlformats.org/officeDocument/2006/relationships/package" Target="../embeddings/Microsoft_Word_Document4.docx"/></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package" Target="../embeddings/Microsoft_Word_Document6.docx"/><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package" Target="../embeddings/Microsoft_Word_Document7.docx"/><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package" Target="../embeddings/Microsoft_Word_Document8.docx"/><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5.bin"/><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oleObject" Target="../embeddings/oleObject6.bin"/><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oleObject" Target="../embeddings/oleObject7.bin"/><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8.bin"/><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Word_Document9.docx"/><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package" Target="../embeddings/Microsoft_Word_Document10.docx"/><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package" Target="../embeddings/Microsoft_Word_Document1.docx"/><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package" Target="../embeddings/Microsoft_Word_Document11.docx"/><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package" Target="../embeddings/Microsoft_Word_Document12.docx"/><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package" Target="../embeddings/Microsoft_Word_Document13.docx"/></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oleObject" Target="../embeddings/oleObject9.bin"/><Relationship Id="rId1" Type="http://schemas.openxmlformats.org/officeDocument/2006/relationships/slideLayout" Target="../slideLayouts/slideLayout2.xml"/><Relationship Id="rId5" Type="http://schemas.openxmlformats.org/officeDocument/2006/relationships/image" Target="../media/image30.emf"/><Relationship Id="rId4" Type="http://schemas.openxmlformats.org/officeDocument/2006/relationships/oleObject" Target="../embeddings/oleObject10.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package" Target="../embeddings/Microsoft_Word_Document14.docx"/><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Word_Document2.docx"/><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11.bin"/><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package" Target="../embeddings/Microsoft_Word_Document15.docx"/><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785918" y="571480"/>
            <a:ext cx="7000924" cy="1500198"/>
          </a:xfrm>
        </p:spPr>
        <p:txBody>
          <a:bodyPr>
            <a:normAutofit/>
          </a:bodyPr>
          <a:lstStyle/>
          <a:p>
            <a:r>
              <a:rPr lang="sk-SK" dirty="0"/>
              <a:t>Výpočty dosahu dôsledkov ZPH </a:t>
            </a:r>
          </a:p>
        </p:txBody>
      </p:sp>
      <p:sp>
        <p:nvSpPr>
          <p:cNvPr id="3" name="Podnadpis 2"/>
          <p:cNvSpPr>
            <a:spLocks noGrp="1"/>
          </p:cNvSpPr>
          <p:nvPr>
            <p:ph type="subTitle" idx="1"/>
          </p:nvPr>
        </p:nvSpPr>
        <p:spPr>
          <a:xfrm>
            <a:off x="2286000" y="3429000"/>
            <a:ext cx="6172200" cy="864096"/>
          </a:xfrm>
        </p:spPr>
        <p:txBody>
          <a:bodyPr/>
          <a:lstStyle/>
          <a:p>
            <a:r>
              <a:rPr lang="sk-SK" dirty="0">
                <a:latin typeface="Century Schoolbook" pitchFamily="18" charset="0"/>
              </a:rPr>
              <a:t>Kurz prípravy špecialistov na prevenciu ZPH</a:t>
            </a:r>
          </a:p>
          <a:p>
            <a:r>
              <a:rPr lang="sk-SK" dirty="0">
                <a:latin typeface="Century Schoolbook" pitchFamily="18" charset="0"/>
              </a:rPr>
              <a:t>TU Košice, november 2021</a:t>
            </a:r>
          </a:p>
        </p:txBody>
      </p:sp>
      <p:sp>
        <p:nvSpPr>
          <p:cNvPr id="6" name="Zástupný symbol päty 5"/>
          <p:cNvSpPr>
            <a:spLocks noGrp="1"/>
          </p:cNvSpPr>
          <p:nvPr>
            <p:ph type="ftr" sz="quarter" idx="11"/>
          </p:nvPr>
        </p:nvSpPr>
        <p:spPr>
          <a:xfrm>
            <a:off x="2000232" y="5857892"/>
            <a:ext cx="6929486" cy="857256"/>
          </a:xfrm>
        </p:spPr>
        <p:txBody>
          <a:bodyPr/>
          <a:lstStyle/>
          <a:p>
            <a:pPr hangingPunct="0">
              <a:spcBef>
                <a:spcPts val="600"/>
              </a:spcBef>
            </a:pPr>
            <a:r>
              <a:rPr lang="sk-SK" sz="1000" b="1" dirty="0">
                <a:solidFill>
                  <a:schemeClr val="tx2"/>
                </a:solidFill>
                <a:cs typeface="Arial" pitchFamily="34" charset="0"/>
              </a:rPr>
              <a:t>Ing. Ladislav </a:t>
            </a:r>
            <a:r>
              <a:rPr lang="sk-SK" sz="1000" b="1" dirty="0" err="1">
                <a:solidFill>
                  <a:schemeClr val="tx2"/>
                </a:solidFill>
                <a:cs typeface="Arial" pitchFamily="34" charset="0"/>
              </a:rPr>
              <a:t>Čáky</a:t>
            </a:r>
            <a:r>
              <a:rPr lang="sk-SK" sz="1000" b="1" dirty="0">
                <a:solidFill>
                  <a:schemeClr val="tx2"/>
                </a:solidFill>
                <a:cs typeface="Arial" pitchFamily="34" charset="0"/>
              </a:rPr>
              <a:t> - </a:t>
            </a:r>
            <a:r>
              <a:rPr lang="sk-SK" sz="1000" b="1" cap="all" dirty="0">
                <a:solidFill>
                  <a:schemeClr val="tx2"/>
                </a:solidFill>
                <a:cs typeface="Arial" pitchFamily="34" charset="0"/>
              </a:rPr>
              <a:t>EHP</a:t>
            </a:r>
            <a:endParaRPr lang="sk-SK" sz="1000" b="1" dirty="0">
              <a:solidFill>
                <a:schemeClr val="tx2"/>
              </a:solidFill>
              <a:cs typeface="Arial" pitchFamily="34" charset="0"/>
            </a:endParaRPr>
          </a:p>
          <a:p>
            <a:pPr>
              <a:spcBef>
                <a:spcPts val="600"/>
              </a:spcBef>
            </a:pPr>
            <a:r>
              <a:rPr lang="sk-SK" sz="1000" b="1" cap="all" dirty="0">
                <a:solidFill>
                  <a:schemeClr val="tx2"/>
                </a:solidFill>
                <a:cs typeface="Arial" pitchFamily="34" charset="0"/>
              </a:rPr>
              <a:t>Environmentálny </a:t>
            </a:r>
            <a:r>
              <a:rPr lang="sk-SK" sz="1000" b="1" cap="all" dirty="0" err="1">
                <a:solidFill>
                  <a:schemeClr val="tx2"/>
                </a:solidFill>
                <a:cs typeface="Arial" pitchFamily="34" charset="0"/>
              </a:rPr>
              <a:t>manaŽment</a:t>
            </a:r>
            <a:r>
              <a:rPr lang="sk-SK" sz="1000" b="1" cap="all" dirty="0">
                <a:solidFill>
                  <a:schemeClr val="tx2"/>
                </a:solidFill>
                <a:cs typeface="Arial" pitchFamily="34" charset="0"/>
              </a:rPr>
              <a:t>, prevencia závažných priemyselných havárií</a:t>
            </a:r>
            <a:endParaRPr lang="sk-SK" sz="1000" b="1" dirty="0">
              <a:solidFill>
                <a:schemeClr val="tx2"/>
              </a:solidFill>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076B5A3-4B56-4C0C-B396-85F40A675581}"/>
              </a:ext>
            </a:extLst>
          </p:cNvPr>
          <p:cNvSpPr>
            <a:spLocks noGrp="1"/>
          </p:cNvSpPr>
          <p:nvPr>
            <p:ph type="title"/>
          </p:nvPr>
        </p:nvSpPr>
        <p:spPr>
          <a:xfrm>
            <a:off x="457200" y="274638"/>
            <a:ext cx="7467600" cy="504000"/>
          </a:xfrm>
        </p:spPr>
        <p:txBody>
          <a:bodyPr>
            <a:normAutofit/>
          </a:bodyPr>
          <a:lstStyle/>
          <a:p>
            <a:r>
              <a:rPr lang="sk-SK" sz="2700" dirty="0"/>
              <a:t>Pravdepodobnosť okamžitej iniciácie</a:t>
            </a:r>
          </a:p>
        </p:txBody>
      </p:sp>
      <p:sp>
        <p:nvSpPr>
          <p:cNvPr id="3" name="Zástupný objekt pre obsah 2">
            <a:extLst>
              <a:ext uri="{FF2B5EF4-FFF2-40B4-BE49-F238E27FC236}">
                <a16:creationId xmlns:a16="http://schemas.microsoft.com/office/drawing/2014/main" id="{C740E17A-146B-43BA-8998-3CBB12022FAC}"/>
              </a:ext>
            </a:extLst>
          </p:cNvPr>
          <p:cNvSpPr>
            <a:spLocks noGrp="1"/>
          </p:cNvSpPr>
          <p:nvPr>
            <p:ph sz="quarter" idx="1"/>
          </p:nvPr>
        </p:nvSpPr>
        <p:spPr>
          <a:xfrm>
            <a:off x="457200" y="980728"/>
            <a:ext cx="8003232" cy="5493224"/>
          </a:xfrm>
        </p:spPr>
        <p:txBody>
          <a:bodyPr/>
          <a:lstStyle/>
          <a:p>
            <a:pPr marL="0" indent="0">
              <a:buNone/>
            </a:pPr>
            <a:r>
              <a:rPr lang="sk-SK" sz="1800" b="1" i="1" dirty="0"/>
              <a:t>Klasifikácia horľavých látok, </a:t>
            </a:r>
            <a:r>
              <a:rPr lang="sk-SK" sz="1800" b="1" i="1" dirty="0" err="1"/>
              <a:t>Bevi</a:t>
            </a:r>
            <a:endParaRPr lang="sk-SK" sz="1800" b="1" i="1" dirty="0"/>
          </a:p>
          <a:p>
            <a:pPr marL="0" indent="0">
              <a:buNone/>
            </a:pPr>
            <a:endParaRPr lang="sk-SK" sz="1800" dirty="0"/>
          </a:p>
        </p:txBody>
      </p:sp>
      <p:sp>
        <p:nvSpPr>
          <p:cNvPr id="4" name="Zástupný objekt pre číslo snímky 3">
            <a:extLst>
              <a:ext uri="{FF2B5EF4-FFF2-40B4-BE49-F238E27FC236}">
                <a16:creationId xmlns:a16="http://schemas.microsoft.com/office/drawing/2014/main" id="{83D66A3E-B3FC-48FA-9F79-39B78F97B824}"/>
              </a:ext>
            </a:extLst>
          </p:cNvPr>
          <p:cNvSpPr>
            <a:spLocks noGrp="1"/>
          </p:cNvSpPr>
          <p:nvPr>
            <p:ph type="sldNum" sz="quarter" idx="15"/>
          </p:nvPr>
        </p:nvSpPr>
        <p:spPr/>
        <p:txBody>
          <a:bodyPr/>
          <a:lstStyle/>
          <a:p>
            <a:fld id="{F59559E1-66D5-4E61-B897-FEC19B5D1549}" type="slidenum">
              <a:rPr lang="sk-SK" smtClean="0"/>
              <a:pPr/>
              <a:t>10</a:t>
            </a:fld>
            <a:endParaRPr lang="sk-SK"/>
          </a:p>
        </p:txBody>
      </p:sp>
      <p:graphicFrame>
        <p:nvGraphicFramePr>
          <p:cNvPr id="5" name="Tabuľka 4">
            <a:extLst>
              <a:ext uri="{FF2B5EF4-FFF2-40B4-BE49-F238E27FC236}">
                <a16:creationId xmlns:a16="http://schemas.microsoft.com/office/drawing/2014/main" id="{C1B2536A-C794-4BEA-A0DB-1A82D6807C39}"/>
              </a:ext>
            </a:extLst>
          </p:cNvPr>
          <p:cNvGraphicFramePr>
            <a:graphicFrameLocks noGrp="1"/>
          </p:cNvGraphicFramePr>
          <p:nvPr>
            <p:extLst>
              <p:ext uri="{D42A27DB-BD31-4B8C-83A1-F6EECF244321}">
                <p14:modId xmlns:p14="http://schemas.microsoft.com/office/powerpoint/2010/main" val="658934293"/>
              </p:ext>
            </p:extLst>
          </p:nvPr>
        </p:nvGraphicFramePr>
        <p:xfrm>
          <a:off x="539552" y="1412776"/>
          <a:ext cx="7704856" cy="360172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4088936987"/>
                    </a:ext>
                  </a:extLst>
                </a:gridCol>
                <a:gridCol w="1224136">
                  <a:extLst>
                    <a:ext uri="{9D8B030D-6E8A-4147-A177-3AD203B41FA5}">
                      <a16:colId xmlns:a16="http://schemas.microsoft.com/office/drawing/2014/main" val="4042092043"/>
                    </a:ext>
                  </a:extLst>
                </a:gridCol>
                <a:gridCol w="5328592">
                  <a:extLst>
                    <a:ext uri="{9D8B030D-6E8A-4147-A177-3AD203B41FA5}">
                      <a16:colId xmlns:a16="http://schemas.microsoft.com/office/drawing/2014/main" val="1357600044"/>
                    </a:ext>
                  </a:extLst>
                </a:gridCol>
              </a:tblGrid>
              <a:tr h="370840">
                <a:tc>
                  <a:txBody>
                    <a:bodyPr/>
                    <a:lstStyle/>
                    <a:p>
                      <a:r>
                        <a:rPr lang="sk-SK" sz="1400" b="1" i="1" dirty="0">
                          <a:latin typeface="Arial" panose="020B0604020202020204" pitchFamily="34" charset="0"/>
                          <a:cs typeface="Arial" panose="020B0604020202020204" pitchFamily="34" charset="0"/>
                        </a:rPr>
                        <a:t>Kategória</a:t>
                      </a:r>
                    </a:p>
                  </a:txBody>
                  <a:tcPr>
                    <a:solidFill>
                      <a:schemeClr val="bg1">
                        <a:lumMod val="85000"/>
                      </a:schemeClr>
                    </a:solidFill>
                  </a:tcPr>
                </a:tc>
                <a:tc>
                  <a:txBody>
                    <a:bodyPr/>
                    <a:lstStyle/>
                    <a:p>
                      <a:endParaRPr lang="sk-SK" sz="1400" b="1" i="1"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r>
                        <a:rPr lang="sk-SK" sz="1400" b="1" i="1" dirty="0">
                          <a:latin typeface="Arial" panose="020B0604020202020204" pitchFamily="34" charset="0"/>
                          <a:cs typeface="Arial" panose="020B0604020202020204" pitchFamily="34" charset="0"/>
                        </a:rPr>
                        <a:t>Limit</a:t>
                      </a:r>
                    </a:p>
                  </a:txBody>
                  <a:tcPr>
                    <a:solidFill>
                      <a:schemeClr val="bg1">
                        <a:lumMod val="85000"/>
                      </a:schemeClr>
                    </a:solidFill>
                  </a:tcPr>
                </a:tc>
                <a:extLst>
                  <a:ext uri="{0D108BD9-81ED-4DB2-BD59-A6C34878D82A}">
                    <a16:rowId xmlns:a16="http://schemas.microsoft.com/office/drawing/2014/main" val="2413146264"/>
                  </a:ext>
                </a:extLst>
              </a:tr>
              <a:tr h="370840">
                <a:tc>
                  <a:txBody>
                    <a:bodyPr/>
                    <a:lstStyle/>
                    <a:p>
                      <a:r>
                        <a:rPr lang="sk-SK" sz="1400" dirty="0">
                          <a:latin typeface="Arial" panose="020B0604020202020204" pitchFamily="34" charset="0"/>
                          <a:cs typeface="Arial" panose="020B0604020202020204" pitchFamily="34" charset="0"/>
                        </a:rPr>
                        <a:t>Kategória 0</a:t>
                      </a:r>
                    </a:p>
                  </a:txBody>
                  <a:tcPr/>
                </a:tc>
                <a:tc>
                  <a:txBody>
                    <a:bodyPr/>
                    <a:lstStyle/>
                    <a:p>
                      <a:r>
                        <a:rPr lang="sk-SK" sz="1400" dirty="0">
                          <a:latin typeface="Arial" panose="020B0604020202020204" pitchFamily="34" charset="0"/>
                          <a:cs typeface="Arial" panose="020B0604020202020204" pitchFamily="34" charset="0"/>
                        </a:rPr>
                        <a:t>Extrémne horľavé</a:t>
                      </a:r>
                    </a:p>
                  </a:txBody>
                  <a:tcPr/>
                </a:tc>
                <a:tc>
                  <a:txBody>
                    <a:bodyPr/>
                    <a:lstStyle/>
                    <a:p>
                      <a:r>
                        <a:rPr lang="sk-SK" sz="1400" dirty="0">
                          <a:latin typeface="Arial" panose="020B0604020202020204" pitchFamily="34" charset="0"/>
                          <a:cs typeface="Arial" panose="020B0604020202020204" pitchFamily="34" charset="0"/>
                        </a:rPr>
                        <a:t>Kvapalné látky a prípravky s bodom vzplanutia &lt; 0 °C a bodom varu (alebo začiatkom rozsahu varu) ≤ 35 °C.</a:t>
                      </a:r>
                    </a:p>
                    <a:p>
                      <a:r>
                        <a:rPr lang="sk-SK" sz="1400" dirty="0">
                          <a:latin typeface="Arial" panose="020B0604020202020204" pitchFamily="34" charset="0"/>
                          <a:cs typeface="Arial" panose="020B0604020202020204" pitchFamily="34" charset="0"/>
                        </a:rPr>
                        <a:t>Plynné látky a prípravky, ktoré sa môžu zapáliť pri normálnej teplote a tlaku, keď sú vystavené vzduchu.</a:t>
                      </a:r>
                    </a:p>
                  </a:txBody>
                  <a:tcPr/>
                </a:tc>
                <a:extLst>
                  <a:ext uri="{0D108BD9-81ED-4DB2-BD59-A6C34878D82A}">
                    <a16:rowId xmlns:a16="http://schemas.microsoft.com/office/drawing/2014/main" val="4207190830"/>
                  </a:ext>
                </a:extLst>
              </a:tr>
              <a:tr h="370840">
                <a:tc>
                  <a:txBody>
                    <a:bodyPr/>
                    <a:lstStyle/>
                    <a:p>
                      <a:r>
                        <a:rPr lang="sk-SK" sz="1400" dirty="0">
                          <a:latin typeface="Arial" panose="020B0604020202020204" pitchFamily="34" charset="0"/>
                          <a:cs typeface="Arial" panose="020B0604020202020204" pitchFamily="34" charset="0"/>
                        </a:rPr>
                        <a:t>Kategória 1</a:t>
                      </a:r>
                    </a:p>
                  </a:txBody>
                  <a:tcPr/>
                </a:tc>
                <a:tc>
                  <a:txBody>
                    <a:bodyPr/>
                    <a:lstStyle/>
                    <a:p>
                      <a:r>
                        <a:rPr lang="sk-SK" sz="1400" dirty="0">
                          <a:latin typeface="Arial" panose="020B0604020202020204" pitchFamily="34" charset="0"/>
                          <a:cs typeface="Arial" panose="020B0604020202020204" pitchFamily="34" charset="0"/>
                        </a:rPr>
                        <a:t>Veľmi horľavé</a:t>
                      </a:r>
                    </a:p>
                  </a:txBody>
                  <a:tcPr/>
                </a:tc>
                <a:tc>
                  <a:txBody>
                    <a:bodyPr/>
                    <a:lstStyle/>
                    <a:p>
                      <a:r>
                        <a:rPr lang="sk-SK" sz="1400" dirty="0">
                          <a:latin typeface="Arial" panose="020B0604020202020204" pitchFamily="34" charset="0"/>
                          <a:cs typeface="Arial" panose="020B0604020202020204" pitchFamily="34" charset="0"/>
                        </a:rPr>
                        <a:t>Kvapalné látky a prípravky s bodom vzplanutia &lt; 21 °C, ktoré nie sú extrémne horľavé. </a:t>
                      </a:r>
                    </a:p>
                  </a:txBody>
                  <a:tcPr/>
                </a:tc>
                <a:extLst>
                  <a:ext uri="{0D108BD9-81ED-4DB2-BD59-A6C34878D82A}">
                    <a16:rowId xmlns:a16="http://schemas.microsoft.com/office/drawing/2014/main" val="3969114697"/>
                  </a:ext>
                </a:extLst>
              </a:tr>
              <a:tr h="370840">
                <a:tc>
                  <a:txBody>
                    <a:bodyPr/>
                    <a:lstStyle/>
                    <a:p>
                      <a:r>
                        <a:rPr lang="sk-SK" sz="1400" dirty="0">
                          <a:latin typeface="Arial" panose="020B0604020202020204" pitchFamily="34" charset="0"/>
                          <a:cs typeface="Arial" panose="020B0604020202020204" pitchFamily="34" charset="0"/>
                        </a:rPr>
                        <a:t>Kategória 2</a:t>
                      </a:r>
                    </a:p>
                  </a:txBody>
                  <a:tcPr/>
                </a:tc>
                <a:tc>
                  <a:txBody>
                    <a:bodyPr/>
                    <a:lstStyle/>
                    <a:p>
                      <a:r>
                        <a:rPr lang="sk-SK" sz="1400" dirty="0">
                          <a:latin typeface="Arial" panose="020B0604020202020204" pitchFamily="34" charset="0"/>
                          <a:cs typeface="Arial" panose="020B0604020202020204" pitchFamily="34" charset="0"/>
                        </a:rPr>
                        <a:t>Horľavé</a:t>
                      </a:r>
                    </a:p>
                  </a:txBody>
                  <a:tcPr/>
                </a:tc>
                <a:tc>
                  <a:txBody>
                    <a:bodyPr/>
                    <a:lstStyle/>
                    <a:p>
                      <a:r>
                        <a:rPr lang="sk-SK" sz="1400" dirty="0">
                          <a:latin typeface="Arial" panose="020B0604020202020204" pitchFamily="34" charset="0"/>
                          <a:cs typeface="Arial" panose="020B0604020202020204" pitchFamily="34" charset="0"/>
                        </a:rPr>
                        <a:t>Kvapalné látky a prípravky s bodom vzplanutia ≥ 21 °C a zároveň ≤ 55 °C.</a:t>
                      </a:r>
                    </a:p>
                  </a:txBody>
                  <a:tcPr/>
                </a:tc>
                <a:extLst>
                  <a:ext uri="{0D108BD9-81ED-4DB2-BD59-A6C34878D82A}">
                    <a16:rowId xmlns:a16="http://schemas.microsoft.com/office/drawing/2014/main" val="986909771"/>
                  </a:ext>
                </a:extLst>
              </a:tr>
              <a:tr h="370840">
                <a:tc>
                  <a:txBody>
                    <a:bodyPr/>
                    <a:lstStyle/>
                    <a:p>
                      <a:r>
                        <a:rPr lang="sk-SK" sz="1400" dirty="0">
                          <a:latin typeface="Arial" panose="020B0604020202020204" pitchFamily="34" charset="0"/>
                          <a:cs typeface="Arial" panose="020B0604020202020204" pitchFamily="34" charset="0"/>
                        </a:rPr>
                        <a:t>Kategória 3</a:t>
                      </a:r>
                    </a:p>
                  </a:txBody>
                  <a:tcPr/>
                </a:tc>
                <a:tc>
                  <a:txBody>
                    <a:bodyPr/>
                    <a:lstStyle/>
                    <a:p>
                      <a:endParaRPr lang="sk-SK" sz="1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Kvapalné látky a prípravky s bodom vzplanutia &gt; 55 °C a zároveň ≤ 100 °C.</a:t>
                      </a:r>
                    </a:p>
                    <a:p>
                      <a:endParaRPr lang="sk-SK"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24412127"/>
                  </a:ext>
                </a:extLst>
              </a:tr>
              <a:tr h="370840">
                <a:tc>
                  <a:txBody>
                    <a:bodyPr/>
                    <a:lstStyle/>
                    <a:p>
                      <a:r>
                        <a:rPr lang="sk-SK" sz="1400" dirty="0">
                          <a:latin typeface="Arial" panose="020B0604020202020204" pitchFamily="34" charset="0"/>
                          <a:cs typeface="Arial" panose="020B0604020202020204" pitchFamily="34" charset="0"/>
                        </a:rPr>
                        <a:t>Kategória 4</a:t>
                      </a:r>
                    </a:p>
                  </a:txBody>
                  <a:tcPr/>
                </a:tc>
                <a:tc>
                  <a:txBody>
                    <a:bodyPr/>
                    <a:lstStyle/>
                    <a:p>
                      <a:endParaRPr lang="sk-SK" sz="1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Kvapalné látky a prípravky s bodom vzplanutia &gt; 100 °C.</a:t>
                      </a:r>
                    </a:p>
                    <a:p>
                      <a:endParaRPr lang="sk-SK"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68498725"/>
                  </a:ext>
                </a:extLst>
              </a:tr>
            </a:tbl>
          </a:graphicData>
        </a:graphic>
      </p:graphicFrame>
    </p:spTree>
    <p:extLst>
      <p:ext uri="{BB962C8B-B14F-4D97-AF65-F5344CB8AC3E}">
        <p14:creationId xmlns:p14="http://schemas.microsoft.com/office/powerpoint/2010/main" val="1448691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36000"/>
          </a:xfrm>
        </p:spPr>
        <p:txBody>
          <a:bodyPr>
            <a:normAutofit/>
          </a:bodyPr>
          <a:lstStyle/>
          <a:p>
            <a:r>
              <a:rPr lang="sk-SK" sz="2700" dirty="0"/>
              <a:t>BLEVE – výbuch expandovaných pár vriacej kvapaliny</a:t>
            </a:r>
          </a:p>
        </p:txBody>
      </p:sp>
      <p:sp>
        <p:nvSpPr>
          <p:cNvPr id="3" name="Zástupný symbol obsahu 2"/>
          <p:cNvSpPr>
            <a:spLocks noGrp="1"/>
          </p:cNvSpPr>
          <p:nvPr>
            <p:ph sz="quarter" idx="1"/>
          </p:nvPr>
        </p:nvSpPr>
        <p:spPr/>
        <p:txBody>
          <a:bodyPr>
            <a:normAutofit fontScale="92500" lnSpcReduction="20000"/>
          </a:bodyPr>
          <a:lstStyle/>
          <a:p>
            <a:pPr marL="0" indent="0">
              <a:spcAft>
                <a:spcPts val="600"/>
              </a:spcAft>
              <a:buNone/>
            </a:pPr>
            <a:r>
              <a:rPr lang="sk-SK" dirty="0"/>
              <a:t>BLEVE – náhle uvoľnenie veľkého množstva </a:t>
            </a:r>
            <a:r>
              <a:rPr lang="sk-SK" dirty="0" err="1"/>
              <a:t>tlakovanej</a:t>
            </a:r>
            <a:r>
              <a:rPr lang="sk-SK" dirty="0"/>
              <a:t> prehriatej kvapaliny do atmosféry. Tento jav nastáva pri strate kontroly nad tlakovými nádobami obsahujúcimi prehriatu kvapalinu alebo skvapalnený plyn. </a:t>
            </a:r>
          </a:p>
          <a:p>
            <a:pPr marL="0" indent="0">
              <a:spcAft>
                <a:spcPts val="600"/>
              </a:spcAft>
              <a:buNone/>
            </a:pPr>
            <a:r>
              <a:rPr lang="sk-SK" dirty="0"/>
              <a:t>Primárna príčina – zvyčajne vonkajší oheň dosahujúci plášť nádoby s kvapalinou, a oslabenie nádoby vedúce k náhlemu prasknutiu plášťa nádoby s okamžitým uvoľnením obsahu. Objem typicky vzrastie viac ako 200 násobne. </a:t>
            </a:r>
          </a:p>
          <a:p>
            <a:pPr marL="0" indent="0">
              <a:spcAft>
                <a:spcPts val="600"/>
              </a:spcAft>
              <a:buNone/>
            </a:pPr>
            <a:r>
              <a:rPr lang="sk-SK" dirty="0"/>
              <a:t>BLEVE môže vzniknúť aj v dôsledku prudkého uvoľnenia reakčného tepla látok s výraznými hodnotami generovaného tepla za krátky čas (nežiaduce vytvorenie reakčnej zmesi zmiešaním navzájom reagujúcich látok v zásobníku)</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11</a:t>
            </a:fld>
            <a:endParaRPr lang="sk-SK"/>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BLEVE</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12</a:t>
            </a:fld>
            <a:endParaRPr lang="sk-SK"/>
          </a:p>
        </p:txBody>
      </p:sp>
      <p:pic>
        <p:nvPicPr>
          <p:cNvPr id="90114" name="Picture 2"/>
          <p:cNvPicPr>
            <a:picLocks noGrp="1" noChangeAspect="1" noChangeArrowheads="1"/>
          </p:cNvPicPr>
          <p:nvPr>
            <p:ph sz="quarter" idx="1"/>
          </p:nvPr>
        </p:nvPicPr>
        <p:blipFill>
          <a:blip r:embed="rId2" cstate="print"/>
          <a:srcRect/>
          <a:stretch>
            <a:fillRect/>
          </a:stretch>
        </p:blipFill>
        <p:spPr bwMode="auto">
          <a:xfrm>
            <a:off x="1259632" y="1003265"/>
            <a:ext cx="5472608" cy="545721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634082"/>
          </a:xfrm>
        </p:spPr>
        <p:txBody>
          <a:bodyPr>
            <a:normAutofit/>
          </a:bodyPr>
          <a:lstStyle/>
          <a:p>
            <a:r>
              <a:rPr lang="sk-SK" sz="2700" dirty="0"/>
              <a:t>BLEVE</a:t>
            </a:r>
          </a:p>
        </p:txBody>
      </p:sp>
      <p:sp>
        <p:nvSpPr>
          <p:cNvPr id="3" name="Zástupný symbol obsahu 2"/>
          <p:cNvSpPr>
            <a:spLocks noGrp="1"/>
          </p:cNvSpPr>
          <p:nvPr>
            <p:ph sz="quarter" idx="1"/>
          </p:nvPr>
        </p:nvSpPr>
        <p:spPr>
          <a:xfrm>
            <a:off x="457200" y="1772816"/>
            <a:ext cx="7467600" cy="4701136"/>
          </a:xfrm>
        </p:spPr>
        <p:txBody>
          <a:bodyPr/>
          <a:lstStyle/>
          <a:p>
            <a:pPr marL="0" indent="0">
              <a:buNone/>
            </a:pPr>
            <a:r>
              <a:rPr lang="sk-SK" dirty="0"/>
              <a:t>Dôsledky:</a:t>
            </a:r>
          </a:p>
          <a:p>
            <a:pPr marL="0" indent="0">
              <a:buNone/>
            </a:pPr>
            <a:endParaRPr lang="sk-SK" dirty="0"/>
          </a:p>
          <a:p>
            <a:pPr marL="252000" indent="-252000">
              <a:lnSpc>
                <a:spcPct val="150000"/>
              </a:lnSpc>
            </a:pPr>
            <a:r>
              <a:rPr lang="sk-SK" dirty="0"/>
              <a:t>tlaková vlna</a:t>
            </a:r>
          </a:p>
          <a:p>
            <a:pPr marL="252000" indent="-252000">
              <a:lnSpc>
                <a:spcPct val="150000"/>
              </a:lnSpc>
            </a:pPr>
            <a:r>
              <a:rPr lang="sk-SK" dirty="0"/>
              <a:t>úlomky (fragmenty),</a:t>
            </a:r>
          </a:p>
          <a:p>
            <a:pPr marL="252000" indent="-252000">
              <a:lnSpc>
                <a:spcPct val="150000"/>
              </a:lnSpc>
            </a:pPr>
            <a:r>
              <a:rPr lang="sk-SK" dirty="0"/>
              <a:t>ak je uniknutá kvapalina horľavá, môže vzniknúť ohnivá guľa – tzv. „</a:t>
            </a:r>
            <a:r>
              <a:rPr lang="sk-SK" dirty="0" err="1"/>
              <a:t>fireball</a:t>
            </a:r>
            <a:r>
              <a:rPr lang="sk-SK" dirty="0"/>
              <a:t>“. </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13</a:t>
            </a:fld>
            <a:endParaRPr lang="sk-SK"/>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BLEVE</a:t>
            </a:r>
          </a:p>
        </p:txBody>
      </p:sp>
      <p:sp>
        <p:nvSpPr>
          <p:cNvPr id="3" name="Zástupný symbol obsahu 2"/>
          <p:cNvSpPr>
            <a:spLocks noGrp="1"/>
          </p:cNvSpPr>
          <p:nvPr>
            <p:ph sz="quarter" idx="1"/>
          </p:nvPr>
        </p:nvSpPr>
        <p:spPr>
          <a:xfrm>
            <a:off x="457200" y="1052736"/>
            <a:ext cx="7467600" cy="5421216"/>
          </a:xfrm>
        </p:spPr>
        <p:txBody>
          <a:bodyPr>
            <a:normAutofit/>
          </a:bodyPr>
          <a:lstStyle/>
          <a:p>
            <a:pPr marL="0" indent="0">
              <a:spcBef>
                <a:spcPts val="1200"/>
              </a:spcBef>
              <a:spcAft>
                <a:spcPts val="600"/>
              </a:spcAft>
              <a:buNone/>
            </a:pPr>
            <a:r>
              <a:rPr lang="sk-SK" dirty="0"/>
              <a:t>Vzťahy pre výpočet parametrov BLEVE efektu podľa modelu uvedeného v CPR14E sú:</a:t>
            </a:r>
          </a:p>
          <a:p>
            <a:pPr>
              <a:buNone/>
            </a:pPr>
            <a:r>
              <a:rPr lang="sk-SK" dirty="0"/>
              <a:t>Polomer </a:t>
            </a:r>
            <a:r>
              <a:rPr lang="sk-SK" dirty="0" err="1"/>
              <a:t>fireballu</a:t>
            </a:r>
            <a:r>
              <a:rPr lang="sk-SK" dirty="0"/>
              <a:t> v m:</a:t>
            </a:r>
          </a:p>
          <a:p>
            <a:pPr>
              <a:buNone/>
            </a:pPr>
            <a:r>
              <a:rPr lang="sk-SK" dirty="0"/>
              <a:t>	</a:t>
            </a:r>
          </a:p>
          <a:p>
            <a:pPr>
              <a:buNone/>
            </a:pPr>
            <a:endParaRPr lang="sk-SK" dirty="0"/>
          </a:p>
          <a:p>
            <a:pPr>
              <a:buNone/>
            </a:pPr>
            <a:r>
              <a:rPr lang="sk-SK" dirty="0"/>
              <a:t>Doba trvania </a:t>
            </a:r>
            <a:r>
              <a:rPr lang="sk-SK" dirty="0" err="1"/>
              <a:t>fireballu</a:t>
            </a:r>
            <a:r>
              <a:rPr lang="sk-SK" dirty="0"/>
              <a:t> v s:</a:t>
            </a:r>
          </a:p>
          <a:p>
            <a:pPr>
              <a:buNone/>
            </a:pPr>
            <a:endParaRPr lang="sk-SK" dirty="0"/>
          </a:p>
          <a:p>
            <a:endParaRPr lang="sk-SK" dirty="0"/>
          </a:p>
          <a:p>
            <a:pPr>
              <a:buNone/>
            </a:pPr>
            <a:r>
              <a:rPr lang="sk-SK" dirty="0"/>
              <a:t>Výška stredu </a:t>
            </a:r>
            <a:r>
              <a:rPr lang="sk-SK" dirty="0" err="1"/>
              <a:t>fireballu</a:t>
            </a:r>
            <a:r>
              <a:rPr lang="sk-SK" dirty="0"/>
              <a:t> v m:</a:t>
            </a:r>
          </a:p>
          <a:p>
            <a:endParaRPr lang="sk-SK" dirty="0"/>
          </a:p>
          <a:p>
            <a:pPr>
              <a:spcBef>
                <a:spcPts val="1200"/>
              </a:spcBef>
              <a:buNone/>
            </a:pPr>
            <a:r>
              <a:rPr lang="sk-SK" i="1" dirty="0"/>
              <a:t>m</a:t>
            </a:r>
            <a:r>
              <a:rPr lang="sk-SK" dirty="0"/>
              <a:t> – počiatočná hmotnosť horľavej kvapaliny v </a:t>
            </a:r>
            <a:r>
              <a:rPr lang="sk-SK" i="1" dirty="0"/>
              <a:t>kg</a:t>
            </a:r>
            <a:r>
              <a:rPr lang="sk-SK" dirty="0"/>
              <a:t>.</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14</a:t>
            </a:fld>
            <a:endParaRPr lang="sk-SK"/>
          </a:p>
        </p:txBody>
      </p:sp>
      <p:sp>
        <p:nvSpPr>
          <p:cNvPr id="614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graphicFrame>
        <p:nvGraphicFramePr>
          <p:cNvPr id="69633" name="Object 1"/>
          <p:cNvGraphicFramePr>
            <a:graphicFrameLocks noChangeAspect="1"/>
          </p:cNvGraphicFramePr>
          <p:nvPr/>
        </p:nvGraphicFramePr>
        <p:xfrm>
          <a:off x="1440000" y="2564904"/>
          <a:ext cx="2667482" cy="432000"/>
        </p:xfrm>
        <a:graphic>
          <a:graphicData uri="http://schemas.openxmlformats.org/presentationml/2006/ole">
            <mc:AlternateContent xmlns:mc="http://schemas.openxmlformats.org/markup-compatibility/2006">
              <mc:Choice xmlns:v="urn:schemas-microsoft-com:vml" Requires="v">
                <p:oleObj name="Dokument" r:id="rId2" imgW="1156378" imgH="186542" progId="Word.Document.12">
                  <p:embed/>
                </p:oleObj>
              </mc:Choice>
              <mc:Fallback>
                <p:oleObj name="Dokument" r:id="rId2" imgW="1156378" imgH="186542" progId="Word.Document.12">
                  <p:embed/>
                  <p:pic>
                    <p:nvPicPr>
                      <p:cNvPr id="69633"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000" y="2564904"/>
                        <a:ext cx="2667482" cy="4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634" name="Object 2"/>
          <p:cNvGraphicFramePr>
            <a:graphicFrameLocks noChangeAspect="1"/>
          </p:cNvGraphicFramePr>
          <p:nvPr/>
        </p:nvGraphicFramePr>
        <p:xfrm>
          <a:off x="1440000" y="3933056"/>
          <a:ext cx="2401071" cy="360000"/>
        </p:xfrm>
        <a:graphic>
          <a:graphicData uri="http://schemas.openxmlformats.org/presentationml/2006/ole">
            <mc:AlternateContent xmlns:mc="http://schemas.openxmlformats.org/markup-compatibility/2006">
              <mc:Choice xmlns:v="urn:schemas-microsoft-com:vml" Requires="v">
                <p:oleObj name="Dokument" r:id="rId4" imgW="1099802" imgH="167095" progId="Word.Document.12">
                  <p:embed/>
                </p:oleObj>
              </mc:Choice>
              <mc:Fallback>
                <p:oleObj name="Dokument" r:id="rId4" imgW="1099802" imgH="167095" progId="Word.Document.12">
                  <p:embed/>
                  <p:pic>
                    <p:nvPicPr>
                      <p:cNvPr id="6963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0000" y="3933056"/>
                        <a:ext cx="2401071"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635" name="Object 3"/>
          <p:cNvGraphicFramePr>
            <a:graphicFrameLocks noChangeAspect="1"/>
          </p:cNvGraphicFramePr>
          <p:nvPr/>
        </p:nvGraphicFramePr>
        <p:xfrm>
          <a:off x="1440000" y="5151438"/>
          <a:ext cx="2424113" cy="395287"/>
        </p:xfrm>
        <a:graphic>
          <a:graphicData uri="http://schemas.openxmlformats.org/presentationml/2006/ole">
            <mc:AlternateContent xmlns:mc="http://schemas.openxmlformats.org/markup-compatibility/2006">
              <mc:Choice xmlns:v="urn:schemas-microsoft-com:vml" Requires="v">
                <p:oleObj name="Dokument" r:id="rId6" imgW="1121424" imgH="182941" progId="Word.Document.12">
                  <p:embed/>
                </p:oleObj>
              </mc:Choice>
              <mc:Fallback>
                <p:oleObj name="Dokument" r:id="rId6" imgW="1121424" imgH="182941" progId="Word.Document.12">
                  <p:embed/>
                  <p:pic>
                    <p:nvPicPr>
                      <p:cNvPr id="6963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0000" y="5151438"/>
                        <a:ext cx="2424113" cy="39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BLEVE</a:t>
            </a:r>
          </a:p>
        </p:txBody>
      </p:sp>
      <p:sp>
        <p:nvSpPr>
          <p:cNvPr id="3" name="Zástupný symbol obsahu 2"/>
          <p:cNvSpPr>
            <a:spLocks noGrp="1"/>
          </p:cNvSpPr>
          <p:nvPr>
            <p:ph sz="quarter" idx="1"/>
          </p:nvPr>
        </p:nvSpPr>
        <p:spPr>
          <a:xfrm>
            <a:off x="457200" y="1052736"/>
            <a:ext cx="7787208" cy="5421216"/>
          </a:xfrm>
        </p:spPr>
        <p:txBody>
          <a:bodyPr>
            <a:normAutofit/>
          </a:bodyPr>
          <a:lstStyle/>
          <a:p>
            <a:pPr>
              <a:buNone/>
            </a:pPr>
            <a:r>
              <a:rPr lang="sk-SK" dirty="0"/>
              <a:t>Cieľová prijatá radiácia je daná vzťahom:</a:t>
            </a:r>
          </a:p>
          <a:p>
            <a:pPr>
              <a:buNone/>
            </a:pPr>
            <a:endParaRPr lang="sk-SK" dirty="0"/>
          </a:p>
          <a:p>
            <a:pPr>
              <a:buNone/>
            </a:pPr>
            <a:endParaRPr lang="sk-SK" dirty="0"/>
          </a:p>
          <a:p>
            <a:pPr>
              <a:spcBef>
                <a:spcPts val="1200"/>
              </a:spcBef>
              <a:buNone/>
            </a:pPr>
            <a:endParaRPr lang="sk-SK" i="1" dirty="0"/>
          </a:p>
          <a:p>
            <a:pPr>
              <a:spcBef>
                <a:spcPts val="1200"/>
              </a:spcBef>
              <a:buNone/>
            </a:pPr>
            <a:r>
              <a:rPr lang="sk-SK" i="1" dirty="0"/>
              <a:t>q″  - </a:t>
            </a:r>
            <a:r>
              <a:rPr lang="sk-SK" dirty="0"/>
              <a:t>radiácia prijatá cieľovým objektom[kW/m</a:t>
            </a:r>
            <a:r>
              <a:rPr lang="sk-SK" baseline="30000" dirty="0"/>
              <a:t>2</a:t>
            </a:r>
            <a:r>
              <a:rPr lang="sk-SK" dirty="0"/>
              <a:t>],</a:t>
            </a:r>
          </a:p>
          <a:p>
            <a:pPr>
              <a:spcBef>
                <a:spcPts val="1200"/>
              </a:spcBef>
              <a:buNone/>
            </a:pPr>
            <a:r>
              <a:rPr lang="sk-SK" i="1" dirty="0">
                <a:sym typeface="Symbol"/>
              </a:rPr>
              <a:t></a:t>
            </a:r>
            <a:r>
              <a:rPr lang="sk-SK" i="1" baseline="-25000" dirty="0"/>
              <a:t>a</a:t>
            </a:r>
            <a:r>
              <a:rPr lang="sk-SK" i="1" dirty="0"/>
              <a:t>  - </a:t>
            </a:r>
            <a:r>
              <a:rPr lang="sk-SK" dirty="0" err="1"/>
              <a:t>atmosferická</a:t>
            </a:r>
            <a:r>
              <a:rPr lang="sk-SK" dirty="0"/>
              <a:t> </a:t>
            </a:r>
            <a:r>
              <a:rPr lang="sk-SK" dirty="0" err="1"/>
              <a:t>transmisivita</a:t>
            </a:r>
            <a:r>
              <a:rPr lang="sk-SK" dirty="0"/>
              <a:t> [-],</a:t>
            </a:r>
          </a:p>
          <a:p>
            <a:pPr>
              <a:spcBef>
                <a:spcPts val="1200"/>
              </a:spcBef>
              <a:buNone/>
            </a:pPr>
            <a:r>
              <a:rPr lang="sk-SK" i="1" dirty="0" err="1"/>
              <a:t>E</a:t>
            </a:r>
            <a:r>
              <a:rPr lang="sk-SK" i="1" baseline="-25000" dirty="0" err="1"/>
              <a:t>act</a:t>
            </a:r>
            <a:r>
              <a:rPr lang="sk-SK" i="1" dirty="0"/>
              <a:t> - </a:t>
            </a:r>
            <a:r>
              <a:rPr lang="sk-SK" dirty="0"/>
              <a:t>plošný tepelný tok zo zdroja [kW/m</a:t>
            </a:r>
            <a:r>
              <a:rPr lang="sk-SK" baseline="30000" dirty="0"/>
              <a:t>2</a:t>
            </a:r>
            <a:r>
              <a:rPr lang="sk-SK" dirty="0"/>
              <a:t>],</a:t>
            </a:r>
          </a:p>
          <a:p>
            <a:pPr>
              <a:spcBef>
                <a:spcPts val="1200"/>
              </a:spcBef>
              <a:buNone/>
            </a:pPr>
            <a:r>
              <a:rPr lang="sk-SK" i="1" dirty="0" err="1"/>
              <a:t>F</a:t>
            </a:r>
            <a:r>
              <a:rPr lang="sk-SK" i="1" baseline="-25000" dirty="0" err="1"/>
              <a:t>view</a:t>
            </a:r>
            <a:r>
              <a:rPr lang="sk-SK" i="1" dirty="0"/>
              <a:t> - </a:t>
            </a:r>
            <a:r>
              <a:rPr lang="sk-SK" dirty="0"/>
              <a:t>geometrický zrakový faktor medzi </a:t>
            </a:r>
            <a:r>
              <a:rPr lang="sk-SK" dirty="0" err="1"/>
              <a:t>fireballom</a:t>
            </a:r>
            <a:r>
              <a:rPr lang="sk-SK" dirty="0"/>
              <a:t> a cieľom [-].</a:t>
            </a:r>
          </a:p>
          <a:p>
            <a:pPr>
              <a:buNone/>
            </a:pPr>
            <a:endParaRPr lang="sk-SK" dirty="0"/>
          </a:p>
          <a:p>
            <a:pPr>
              <a:buNone/>
            </a:pPr>
            <a:endParaRPr lang="sk-SK" dirty="0"/>
          </a:p>
          <a:p>
            <a:pPr>
              <a:buNone/>
            </a:pPr>
            <a:endParaRPr lang="sk-SK" dirty="0"/>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15</a:t>
            </a:fld>
            <a:endParaRPr lang="sk-SK"/>
          </a:p>
        </p:txBody>
      </p:sp>
      <p:graphicFrame>
        <p:nvGraphicFramePr>
          <p:cNvPr id="68609" name="Object 1"/>
          <p:cNvGraphicFramePr>
            <a:graphicFrameLocks noChangeAspect="1"/>
          </p:cNvGraphicFramePr>
          <p:nvPr/>
        </p:nvGraphicFramePr>
        <p:xfrm>
          <a:off x="2051720" y="1988840"/>
          <a:ext cx="3561961" cy="432000"/>
        </p:xfrm>
        <a:graphic>
          <a:graphicData uri="http://schemas.openxmlformats.org/presentationml/2006/ole">
            <mc:AlternateContent xmlns:mc="http://schemas.openxmlformats.org/markup-compatibility/2006">
              <mc:Choice xmlns:v="urn:schemas-microsoft-com:vml" Requires="v">
                <p:oleObj name="Dokument" r:id="rId2" imgW="1396014" imgH="173578" progId="Word.Document.12">
                  <p:embed/>
                </p:oleObj>
              </mc:Choice>
              <mc:Fallback>
                <p:oleObj name="Dokument" r:id="rId2" imgW="1396014" imgH="173578" progId="Word.Document.12">
                  <p:embed/>
                  <p:pic>
                    <p:nvPicPr>
                      <p:cNvPr id="68609"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988840"/>
                        <a:ext cx="3561961" cy="4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BLEVE</a:t>
            </a:r>
          </a:p>
        </p:txBody>
      </p:sp>
      <p:sp>
        <p:nvSpPr>
          <p:cNvPr id="3" name="Zástupný symbol obsahu 2"/>
          <p:cNvSpPr>
            <a:spLocks noGrp="1"/>
          </p:cNvSpPr>
          <p:nvPr>
            <p:ph sz="quarter" idx="1"/>
          </p:nvPr>
        </p:nvSpPr>
        <p:spPr>
          <a:xfrm>
            <a:off x="457200" y="1124744"/>
            <a:ext cx="7715200" cy="5349208"/>
          </a:xfrm>
        </p:spPr>
        <p:txBody>
          <a:bodyPr/>
          <a:lstStyle/>
          <a:p>
            <a:pPr marL="0" indent="0">
              <a:buNone/>
            </a:pPr>
            <a:r>
              <a:rPr lang="sk-SK" dirty="0" err="1"/>
              <a:t>Transmisivitu</a:t>
            </a:r>
            <a:r>
              <a:rPr lang="sk-SK" dirty="0"/>
              <a:t> možno vypočítať podľa nasledujúceho vzťahu:</a:t>
            </a:r>
          </a:p>
          <a:p>
            <a:pPr marL="0" indent="0">
              <a:buNone/>
            </a:pPr>
            <a:endParaRPr lang="sk-SK" dirty="0"/>
          </a:p>
          <a:p>
            <a:pPr>
              <a:buNone/>
            </a:pPr>
            <a:endParaRPr lang="sk-SK" dirty="0"/>
          </a:p>
          <a:p>
            <a:pPr>
              <a:buNone/>
            </a:pPr>
            <a:r>
              <a:rPr lang="sk-SK" i="1" dirty="0">
                <a:sym typeface="Symbol"/>
              </a:rPr>
              <a:t></a:t>
            </a:r>
            <a:r>
              <a:rPr lang="sk-SK" i="1" baseline="-25000" dirty="0"/>
              <a:t>a </a:t>
            </a:r>
            <a:r>
              <a:rPr lang="sk-SK" dirty="0"/>
              <a:t>- </a:t>
            </a:r>
            <a:r>
              <a:rPr lang="sk-SK" dirty="0" err="1"/>
              <a:t>atmosferická</a:t>
            </a:r>
            <a:r>
              <a:rPr lang="sk-SK" dirty="0"/>
              <a:t> </a:t>
            </a:r>
            <a:r>
              <a:rPr lang="sk-SK" dirty="0" err="1"/>
              <a:t>transmisivita</a:t>
            </a:r>
            <a:r>
              <a:rPr lang="sk-SK" dirty="0"/>
              <a:t> v rozsahu 0 – 1 [-],</a:t>
            </a:r>
          </a:p>
          <a:p>
            <a:pPr>
              <a:buNone/>
            </a:pPr>
            <a:r>
              <a:rPr lang="sk-SK" i="1" dirty="0" err="1"/>
              <a:t>p</a:t>
            </a:r>
            <a:r>
              <a:rPr lang="sk-SK" i="1" baseline="-25000" dirty="0" err="1"/>
              <a:t>w</a:t>
            </a:r>
            <a:r>
              <a:rPr lang="sk-SK" dirty="0"/>
              <a:t> - parciálny tlak vody [</a:t>
            </a:r>
            <a:r>
              <a:rPr lang="sk-SK" dirty="0" err="1"/>
              <a:t>Pa</a:t>
            </a:r>
            <a:r>
              <a:rPr lang="sk-SK" dirty="0"/>
              <a:t>],</a:t>
            </a:r>
          </a:p>
          <a:p>
            <a:pPr>
              <a:buNone/>
            </a:pPr>
            <a:r>
              <a:rPr lang="sk-SK" i="1" dirty="0"/>
              <a:t>x</a:t>
            </a:r>
            <a:r>
              <a:rPr lang="sk-SK" dirty="0"/>
              <a:t> - vzdialenosť cieľa od plameňa [m].</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16</a:t>
            </a:fld>
            <a:endParaRPr lang="sk-SK"/>
          </a:p>
        </p:txBody>
      </p:sp>
      <p:graphicFrame>
        <p:nvGraphicFramePr>
          <p:cNvPr id="80898" name="Object 2"/>
          <p:cNvGraphicFramePr>
            <a:graphicFrameLocks noChangeAspect="1"/>
          </p:cNvGraphicFramePr>
          <p:nvPr/>
        </p:nvGraphicFramePr>
        <p:xfrm>
          <a:off x="1403648" y="1988839"/>
          <a:ext cx="2808312" cy="545303"/>
        </p:xfrm>
        <a:graphic>
          <a:graphicData uri="http://schemas.openxmlformats.org/presentationml/2006/ole">
            <mc:AlternateContent xmlns:mc="http://schemas.openxmlformats.org/markup-compatibility/2006">
              <mc:Choice xmlns:v="urn:schemas-microsoft-com:vml" Requires="v">
                <p:oleObj name="Rovnica" r:id="rId2" imgW="1307880" imgH="253800" progId="Equation.3">
                  <p:embed/>
                </p:oleObj>
              </mc:Choice>
              <mc:Fallback>
                <p:oleObj name="Rovnica" r:id="rId2" imgW="1307880" imgH="253800" progId="Equation.3">
                  <p:embed/>
                  <p:pic>
                    <p:nvPicPr>
                      <p:cNvPr id="8089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988839"/>
                        <a:ext cx="2808312" cy="54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04000"/>
          </a:xfrm>
        </p:spPr>
        <p:txBody>
          <a:bodyPr>
            <a:normAutofit fontScale="90000"/>
          </a:bodyPr>
          <a:lstStyle/>
          <a:p>
            <a:r>
              <a:rPr lang="sk-SK" dirty="0"/>
              <a:t>BLEVE</a:t>
            </a:r>
          </a:p>
        </p:txBody>
      </p:sp>
      <p:sp>
        <p:nvSpPr>
          <p:cNvPr id="3" name="Zástupný symbol obsahu 2"/>
          <p:cNvSpPr>
            <a:spLocks noGrp="1"/>
          </p:cNvSpPr>
          <p:nvPr>
            <p:ph sz="quarter" idx="1"/>
          </p:nvPr>
        </p:nvSpPr>
        <p:spPr>
          <a:xfrm>
            <a:off x="457200" y="1052736"/>
            <a:ext cx="7467600" cy="5421216"/>
          </a:xfrm>
        </p:spPr>
        <p:txBody>
          <a:bodyPr>
            <a:normAutofit/>
          </a:bodyPr>
          <a:lstStyle/>
          <a:p>
            <a:pPr>
              <a:buNone/>
            </a:pPr>
            <a:r>
              <a:rPr lang="sk-SK" dirty="0"/>
              <a:t>Tepelný tok zo zdroja:</a:t>
            </a:r>
          </a:p>
          <a:p>
            <a:pPr>
              <a:buNone/>
            </a:pPr>
            <a:endParaRPr lang="sk-SK" dirty="0"/>
          </a:p>
          <a:p>
            <a:pPr>
              <a:buNone/>
            </a:pPr>
            <a:endParaRPr lang="sk-SK" dirty="0"/>
          </a:p>
          <a:p>
            <a:pPr>
              <a:buNone/>
            </a:pPr>
            <a:endParaRPr lang="sk-SK" dirty="0"/>
          </a:p>
          <a:p>
            <a:pPr marL="0" indent="0">
              <a:spcBef>
                <a:spcPts val="1200"/>
              </a:spcBef>
              <a:buNone/>
            </a:pPr>
            <a:r>
              <a:rPr lang="sk-SK" i="1" dirty="0" err="1"/>
              <a:t>E</a:t>
            </a:r>
            <a:r>
              <a:rPr lang="sk-SK" i="1" baseline="-25000" dirty="0" err="1"/>
              <a:t>act</a:t>
            </a:r>
            <a:r>
              <a:rPr lang="sk-SK" dirty="0"/>
              <a:t> - plošný tepelný tok [kW/m</a:t>
            </a:r>
            <a:r>
              <a:rPr lang="sk-SK" baseline="30000" dirty="0"/>
              <a:t>2</a:t>
            </a:r>
            <a:r>
              <a:rPr lang="sk-SK" dirty="0"/>
              <a:t>],</a:t>
            </a:r>
          </a:p>
          <a:p>
            <a:pPr marL="0" indent="0">
              <a:spcBef>
                <a:spcPts val="1200"/>
              </a:spcBef>
              <a:buNone/>
            </a:pPr>
            <a:r>
              <a:rPr lang="sk-SK" i="1" dirty="0" err="1"/>
              <a:t>ΔH</a:t>
            </a:r>
            <a:r>
              <a:rPr lang="sk-SK" i="1" baseline="-25000" dirty="0" err="1"/>
              <a:t>c</a:t>
            </a:r>
            <a:r>
              <a:rPr lang="sk-SK" dirty="0"/>
              <a:t> - spalné teplo [</a:t>
            </a:r>
            <a:r>
              <a:rPr lang="sk-SK" dirty="0" err="1"/>
              <a:t>kJ</a:t>
            </a:r>
            <a:r>
              <a:rPr lang="sk-SK" dirty="0"/>
              <a:t>/kg],</a:t>
            </a:r>
          </a:p>
          <a:p>
            <a:pPr marL="0" indent="0">
              <a:spcBef>
                <a:spcPts val="1200"/>
              </a:spcBef>
              <a:buNone/>
            </a:pPr>
            <a:r>
              <a:rPr lang="sk-SK" i="1" dirty="0"/>
              <a:t>m</a:t>
            </a:r>
            <a:r>
              <a:rPr lang="sk-SK" dirty="0"/>
              <a:t> - hmotnosť horľavej látky v BLEVE [kg],</a:t>
            </a:r>
          </a:p>
          <a:p>
            <a:pPr marL="0" indent="0">
              <a:spcBef>
                <a:spcPts val="1200"/>
              </a:spcBef>
              <a:buNone/>
            </a:pPr>
            <a:r>
              <a:rPr lang="sk-SK" i="1" dirty="0" err="1"/>
              <a:t>F</a:t>
            </a:r>
            <a:r>
              <a:rPr lang="sk-SK" i="1" baseline="-25000" dirty="0" err="1"/>
              <a:t>s</a:t>
            </a:r>
            <a:r>
              <a:rPr lang="sk-SK" dirty="0"/>
              <a:t> - frakcia tepelnej radiácie (0,25 – 0,4) [-],</a:t>
            </a:r>
          </a:p>
          <a:p>
            <a:pPr marL="0" indent="0">
              <a:spcBef>
                <a:spcPts val="1200"/>
              </a:spcBef>
              <a:buNone/>
            </a:pPr>
            <a:r>
              <a:rPr lang="sk-SK" i="1" dirty="0" err="1"/>
              <a:t>r</a:t>
            </a:r>
            <a:r>
              <a:rPr lang="sk-SK" i="1" baseline="-25000" dirty="0" err="1"/>
              <a:t>fb</a:t>
            </a:r>
            <a:r>
              <a:rPr lang="sk-SK" dirty="0"/>
              <a:t> - polomer </a:t>
            </a:r>
            <a:r>
              <a:rPr lang="sk-SK" dirty="0" err="1"/>
              <a:t>fireballu</a:t>
            </a:r>
            <a:r>
              <a:rPr lang="sk-SK" dirty="0"/>
              <a:t> [m],</a:t>
            </a:r>
          </a:p>
          <a:p>
            <a:pPr marL="0" indent="0">
              <a:spcBef>
                <a:spcPts val="1200"/>
              </a:spcBef>
              <a:buNone/>
            </a:pPr>
            <a:r>
              <a:rPr lang="sk-SK" i="1" dirty="0"/>
              <a:t>t</a:t>
            </a:r>
            <a:r>
              <a:rPr lang="sk-SK" dirty="0"/>
              <a:t> - doba trvania </a:t>
            </a:r>
            <a:r>
              <a:rPr lang="sk-SK" dirty="0" err="1"/>
              <a:t>fireballu</a:t>
            </a:r>
            <a:r>
              <a:rPr lang="sk-SK" dirty="0"/>
              <a:t> [s].</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17</a:t>
            </a:fld>
            <a:endParaRPr lang="sk-SK"/>
          </a:p>
        </p:txBody>
      </p:sp>
      <p:graphicFrame>
        <p:nvGraphicFramePr>
          <p:cNvPr id="81923" name="Object 3"/>
          <p:cNvGraphicFramePr>
            <a:graphicFrameLocks noChangeAspect="1"/>
          </p:cNvGraphicFramePr>
          <p:nvPr/>
        </p:nvGraphicFramePr>
        <p:xfrm>
          <a:off x="1691679" y="1699716"/>
          <a:ext cx="3479518" cy="936000"/>
        </p:xfrm>
        <a:graphic>
          <a:graphicData uri="http://schemas.openxmlformats.org/presentationml/2006/ole">
            <mc:AlternateContent xmlns:mc="http://schemas.openxmlformats.org/markup-compatibility/2006">
              <mc:Choice xmlns:v="urn:schemas-microsoft-com:vml" Requires="v">
                <p:oleObj name="Dokument" r:id="rId2" imgW="3215805" imgH="865727" progId="Word.Document.12">
                  <p:embed/>
                </p:oleObj>
              </mc:Choice>
              <mc:Fallback>
                <p:oleObj name="Dokument" r:id="rId2" imgW="3215805" imgH="865727" progId="Word.Document.12">
                  <p:embed/>
                  <p:pic>
                    <p:nvPicPr>
                      <p:cNvPr id="81923"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79" y="1699716"/>
                        <a:ext cx="3479518" cy="93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BLEVE</a:t>
            </a:r>
          </a:p>
        </p:txBody>
      </p:sp>
      <p:sp>
        <p:nvSpPr>
          <p:cNvPr id="3" name="Zástupný symbol obsahu 2"/>
          <p:cNvSpPr>
            <a:spLocks noGrp="1"/>
          </p:cNvSpPr>
          <p:nvPr>
            <p:ph sz="quarter" idx="1"/>
          </p:nvPr>
        </p:nvSpPr>
        <p:spPr>
          <a:xfrm>
            <a:off x="457200" y="1124744"/>
            <a:ext cx="8219256" cy="5349208"/>
          </a:xfrm>
        </p:spPr>
        <p:txBody>
          <a:bodyPr/>
          <a:lstStyle/>
          <a:p>
            <a:pPr>
              <a:buNone/>
            </a:pPr>
            <a:r>
              <a:rPr lang="sk-SK" dirty="0"/>
              <a:t>Geometrický zrakový faktor sa vypočíta zo vzťahu:</a:t>
            </a:r>
          </a:p>
          <a:p>
            <a:pPr>
              <a:buNone/>
            </a:pPr>
            <a:endParaRPr lang="sk-SK" dirty="0"/>
          </a:p>
          <a:p>
            <a:pPr>
              <a:buNone/>
            </a:pPr>
            <a:endParaRPr lang="sk-SK" dirty="0"/>
          </a:p>
          <a:p>
            <a:pPr>
              <a:buNone/>
            </a:pPr>
            <a:endParaRPr lang="sk-SK" dirty="0"/>
          </a:p>
          <a:p>
            <a:pPr>
              <a:buNone/>
            </a:pPr>
            <a:endParaRPr lang="sk-SK" dirty="0"/>
          </a:p>
          <a:p>
            <a:pPr>
              <a:buNone/>
            </a:pPr>
            <a:r>
              <a:rPr lang="sk-SK" dirty="0"/>
              <a:t>X – vzdialenosť cieľového objektu od stredu </a:t>
            </a:r>
            <a:r>
              <a:rPr lang="sk-SK" dirty="0" err="1"/>
              <a:t>fireballu</a:t>
            </a:r>
            <a:r>
              <a:rPr lang="sk-SK" dirty="0"/>
              <a:t> [m].</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18</a:t>
            </a:fld>
            <a:endParaRPr lang="sk-SK"/>
          </a:p>
        </p:txBody>
      </p:sp>
      <p:graphicFrame>
        <p:nvGraphicFramePr>
          <p:cNvPr id="82946" name="Object 2"/>
          <p:cNvGraphicFramePr>
            <a:graphicFrameLocks noChangeAspect="1"/>
          </p:cNvGraphicFramePr>
          <p:nvPr/>
        </p:nvGraphicFramePr>
        <p:xfrm>
          <a:off x="2123728" y="1916832"/>
          <a:ext cx="1930500" cy="1188000"/>
        </p:xfrm>
        <a:graphic>
          <a:graphicData uri="http://schemas.openxmlformats.org/presentationml/2006/ole">
            <mc:AlternateContent xmlns:mc="http://schemas.openxmlformats.org/markup-compatibility/2006">
              <mc:Choice xmlns:v="urn:schemas-microsoft-com:vml" Requires="v">
                <p:oleObj name="Rovnica" r:id="rId2" imgW="826293" imgH="508129" progId="Equation.3">
                  <p:embed/>
                </p:oleObj>
              </mc:Choice>
              <mc:Fallback>
                <p:oleObj name="Rovnica" r:id="rId2" imgW="826293" imgH="508129" progId="Equation.3">
                  <p:embed/>
                  <p:pic>
                    <p:nvPicPr>
                      <p:cNvPr id="82946"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916832"/>
                        <a:ext cx="1930500"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Tryskový požiar (</a:t>
            </a:r>
            <a:r>
              <a:rPr lang="sk-SK" dirty="0" err="1"/>
              <a:t>jet</a:t>
            </a:r>
            <a:r>
              <a:rPr lang="sk-SK" dirty="0"/>
              <a:t> </a:t>
            </a:r>
            <a:r>
              <a:rPr lang="sk-SK" dirty="0" err="1"/>
              <a:t>fire</a:t>
            </a:r>
            <a:r>
              <a:rPr lang="sk-SK" dirty="0"/>
              <a:t>)</a:t>
            </a:r>
          </a:p>
        </p:txBody>
      </p:sp>
      <p:sp>
        <p:nvSpPr>
          <p:cNvPr id="3" name="Zástupný symbol obsahu 2"/>
          <p:cNvSpPr>
            <a:spLocks noGrp="1"/>
          </p:cNvSpPr>
          <p:nvPr>
            <p:ph sz="quarter" idx="1"/>
          </p:nvPr>
        </p:nvSpPr>
        <p:spPr>
          <a:xfrm>
            <a:off x="457200" y="1124744"/>
            <a:ext cx="7787208" cy="5349208"/>
          </a:xfrm>
        </p:spPr>
        <p:txBody>
          <a:bodyPr>
            <a:normAutofit/>
          </a:bodyPr>
          <a:lstStyle/>
          <a:p>
            <a:pPr marL="0" indent="0">
              <a:spcAft>
                <a:spcPts val="600"/>
              </a:spcAft>
              <a:buNone/>
            </a:pPr>
            <a:r>
              <a:rPr lang="sk-SK" b="1" dirty="0" err="1"/>
              <a:t>Jet</a:t>
            </a:r>
            <a:r>
              <a:rPr lang="sk-SK" b="1" dirty="0"/>
              <a:t> </a:t>
            </a:r>
            <a:r>
              <a:rPr lang="sk-SK" b="1" dirty="0" err="1"/>
              <a:t>fire</a:t>
            </a:r>
            <a:r>
              <a:rPr lang="sk-SK" b="1" dirty="0"/>
              <a:t> </a:t>
            </a:r>
            <a:r>
              <a:rPr lang="sk-SK" dirty="0"/>
              <a:t>je ustálený difúzny plameň s vysokým pomerom dĺžky k priemeru spôsobený okamžitým vznietením turbulentného prúdu horľavých plynov, resp. pár.</a:t>
            </a:r>
            <a:endParaRPr lang="sk-SK" b="1" dirty="0"/>
          </a:p>
          <a:p>
            <a:pPr marL="0" indent="0">
              <a:spcAft>
                <a:spcPts val="600"/>
              </a:spcAft>
              <a:buNone/>
            </a:pPr>
            <a:r>
              <a:rPr lang="sk-SK" b="1" dirty="0" err="1"/>
              <a:t>Jet</a:t>
            </a:r>
            <a:r>
              <a:rPr lang="sk-SK" b="1" dirty="0"/>
              <a:t> </a:t>
            </a:r>
            <a:r>
              <a:rPr lang="sk-SK" b="1" dirty="0" err="1"/>
              <a:t>fire</a:t>
            </a:r>
            <a:r>
              <a:rPr lang="sk-SK" b="1" dirty="0"/>
              <a:t> </a:t>
            </a:r>
            <a:r>
              <a:rPr lang="sk-SK" dirty="0"/>
              <a:t>je výsledok úniku stlačených horľavých plynov alebo kvapalín po okamžitom vznietení unikajúceho prúdu. Dĺžka plameňa obvykle nepresiahne 100 m.</a:t>
            </a:r>
          </a:p>
          <a:p>
            <a:pPr marL="0" indent="0">
              <a:spcAft>
                <a:spcPts val="600"/>
              </a:spcAft>
              <a:buNone/>
            </a:pPr>
            <a:r>
              <a:rPr lang="sk-SK" dirty="0" err="1"/>
              <a:t>Jet</a:t>
            </a:r>
            <a:r>
              <a:rPr lang="sk-SK" dirty="0"/>
              <a:t> </a:t>
            </a:r>
            <a:r>
              <a:rPr lang="sk-SK" dirty="0" err="1"/>
              <a:t>fire</a:t>
            </a:r>
            <a:r>
              <a:rPr lang="sk-SK" dirty="0"/>
              <a:t> môže byť medzistupeň pri rozvoji ZPH typu BLEVE. Významnú úlohu pri posúdení následkov na populáciu zohráva smerová pravdepodobnosť javu, ktorá výrazne znižuje pravdepodobnosť ohrozenia osôb.</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19</a:t>
            </a:fld>
            <a:endParaRPr lang="sk-SK"/>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928810"/>
            <a:ext cx="7467600" cy="1143000"/>
          </a:xfrm>
        </p:spPr>
        <p:txBody>
          <a:bodyPr/>
          <a:lstStyle/>
          <a:p>
            <a:r>
              <a:rPr lang="sk-SK" dirty="0"/>
              <a:t>Možný rozvoj udalostí po úniku NL</a:t>
            </a:r>
          </a:p>
        </p:txBody>
      </p:sp>
      <p:sp>
        <p:nvSpPr>
          <p:cNvPr id="3" name="Zástupný symbol čísla snímky 2"/>
          <p:cNvSpPr>
            <a:spLocks noGrp="1"/>
          </p:cNvSpPr>
          <p:nvPr>
            <p:ph type="sldNum" sz="quarter" idx="11"/>
          </p:nvPr>
        </p:nvSpPr>
        <p:spPr/>
        <p:txBody>
          <a:bodyPr/>
          <a:lstStyle/>
          <a:p>
            <a:fld id="{F59559E1-66D5-4E61-B897-FEC19B5D1549}" type="slidenum">
              <a:rPr lang="sk-SK" smtClean="0"/>
              <a:pPr/>
              <a:t>2</a:t>
            </a:fld>
            <a:endParaRPr lang="sk-SK"/>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err="1"/>
              <a:t>Jet</a:t>
            </a:r>
            <a:r>
              <a:rPr lang="sk-SK" dirty="0"/>
              <a:t> </a:t>
            </a:r>
            <a:r>
              <a:rPr lang="sk-SK" dirty="0" err="1"/>
              <a:t>fire</a:t>
            </a:r>
            <a:endParaRPr lang="sk-SK" dirty="0"/>
          </a:p>
        </p:txBody>
      </p:sp>
      <p:sp>
        <p:nvSpPr>
          <p:cNvPr id="3" name="Zástupný symbol obsahu 2"/>
          <p:cNvSpPr>
            <a:spLocks noGrp="1"/>
          </p:cNvSpPr>
          <p:nvPr>
            <p:ph sz="quarter" idx="1"/>
          </p:nvPr>
        </p:nvSpPr>
        <p:spPr/>
        <p:txBody>
          <a:bodyPr/>
          <a:lstStyle/>
          <a:p>
            <a:pPr marL="0">
              <a:buNone/>
            </a:pPr>
            <a:r>
              <a:rPr lang="sk-SK" dirty="0"/>
              <a:t>Pravdepodobnosť okamžitej iniciácie pri kontinuálnom úniku podľa CPR 18E:</a:t>
            </a:r>
          </a:p>
          <a:p>
            <a:pPr marL="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20</a:t>
            </a:fld>
            <a:endParaRPr lang="sk-SK"/>
          </a:p>
        </p:txBody>
      </p:sp>
      <p:graphicFrame>
        <p:nvGraphicFramePr>
          <p:cNvPr id="5" name="Tabuľka 4"/>
          <p:cNvGraphicFramePr>
            <a:graphicFrameLocks noGrp="1"/>
          </p:cNvGraphicFramePr>
          <p:nvPr>
            <p:extLst>
              <p:ext uri="{D42A27DB-BD31-4B8C-83A1-F6EECF244321}">
                <p14:modId xmlns:p14="http://schemas.microsoft.com/office/powerpoint/2010/main" val="3815470338"/>
              </p:ext>
            </p:extLst>
          </p:nvPr>
        </p:nvGraphicFramePr>
        <p:xfrm>
          <a:off x="683568" y="2636912"/>
          <a:ext cx="7272808" cy="202692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1512168">
                  <a:extLst>
                    <a:ext uri="{9D8B030D-6E8A-4147-A177-3AD203B41FA5}">
                      <a16:colId xmlns:a16="http://schemas.microsoft.com/office/drawing/2014/main" val="20001"/>
                    </a:ext>
                  </a:extLst>
                </a:gridCol>
                <a:gridCol w="1584176">
                  <a:extLst>
                    <a:ext uri="{9D8B030D-6E8A-4147-A177-3AD203B41FA5}">
                      <a16:colId xmlns:a16="http://schemas.microsoft.com/office/drawing/2014/main" val="20002"/>
                    </a:ext>
                  </a:extLst>
                </a:gridCol>
                <a:gridCol w="2592288">
                  <a:extLst>
                    <a:ext uri="{9D8B030D-6E8A-4147-A177-3AD203B41FA5}">
                      <a16:colId xmlns:a16="http://schemas.microsoft.com/office/drawing/2014/main" val="20003"/>
                    </a:ext>
                  </a:extLst>
                </a:gridCol>
              </a:tblGrid>
              <a:tr h="370840">
                <a:tc>
                  <a:txBody>
                    <a:bodyPr/>
                    <a:lstStyle/>
                    <a:p>
                      <a:r>
                        <a:rPr lang="sk-SK" dirty="0">
                          <a:solidFill>
                            <a:schemeClr val="tx1"/>
                          </a:solidFill>
                        </a:rPr>
                        <a:t>Zdroj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Horľavá</a:t>
                      </a:r>
                      <a:r>
                        <a:rPr lang="sk-SK" baseline="0" dirty="0">
                          <a:solidFill>
                            <a:schemeClr val="tx1"/>
                          </a:solidFill>
                        </a:rPr>
                        <a:t> kvapalina</a:t>
                      </a:r>
                      <a:endParaRPr lang="sk-SK"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Plyn, nízka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Plyn, priemerná/vysoká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lang="sk-SK" dirty="0">
                          <a:solidFill>
                            <a:schemeClr val="tx1"/>
                          </a:solidFill>
                        </a:rPr>
                        <a:t>&lt; 10 kg/s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sk-SK" dirty="0">
                          <a:solidFill>
                            <a:schemeClr val="tx1"/>
                          </a:solidFill>
                        </a:rPr>
                        <a:t>10 - 100 kg/s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r>
                        <a:rPr lang="sk-SK">
                          <a:solidFill>
                            <a:schemeClr val="tx1"/>
                          </a:solidFill>
                        </a:rPr>
                        <a:t>&gt; </a:t>
                      </a:r>
                      <a:r>
                        <a:rPr lang="sk-SK" dirty="0">
                          <a:solidFill>
                            <a:schemeClr val="tx1"/>
                          </a:solidFill>
                        </a:rPr>
                        <a:t>100 kg/s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468000"/>
          </a:xfrm>
        </p:spPr>
        <p:txBody>
          <a:bodyPr>
            <a:normAutofit fontScale="90000"/>
          </a:bodyPr>
          <a:lstStyle/>
          <a:p>
            <a:r>
              <a:rPr lang="sk-SK" dirty="0" err="1"/>
              <a:t>Jet</a:t>
            </a:r>
            <a:r>
              <a:rPr lang="sk-SK" dirty="0"/>
              <a:t> </a:t>
            </a:r>
            <a:r>
              <a:rPr lang="sk-SK" dirty="0" err="1"/>
              <a:t>fire</a:t>
            </a: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21</a:t>
            </a:fld>
            <a:endParaRPr lang="sk-SK"/>
          </a:p>
        </p:txBody>
      </p:sp>
      <p:pic>
        <p:nvPicPr>
          <p:cNvPr id="5" name="Zástupný symbol obsahu 4"/>
          <p:cNvPicPr>
            <a:picLocks noGrp="1"/>
          </p:cNvPicPr>
          <p:nvPr>
            <p:ph sz="quarter" idx="1"/>
          </p:nvPr>
        </p:nvPicPr>
        <p:blipFill>
          <a:blip r:embed="rId2" cstate="print"/>
          <a:srcRect/>
          <a:stretch>
            <a:fillRect/>
          </a:stretch>
        </p:blipFill>
        <p:spPr bwMode="auto">
          <a:xfrm>
            <a:off x="514350" y="1196753"/>
            <a:ext cx="7874074" cy="453650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err="1"/>
              <a:t>Jet</a:t>
            </a:r>
            <a:r>
              <a:rPr lang="sk-SK" dirty="0"/>
              <a:t> </a:t>
            </a:r>
            <a:r>
              <a:rPr lang="sk-SK" dirty="0" err="1"/>
              <a:t>fire</a:t>
            </a:r>
            <a:endParaRPr lang="sk-SK" dirty="0"/>
          </a:p>
        </p:txBody>
      </p:sp>
      <p:sp>
        <p:nvSpPr>
          <p:cNvPr id="3" name="Zástupný symbol obsahu 2"/>
          <p:cNvSpPr>
            <a:spLocks noGrp="1"/>
          </p:cNvSpPr>
          <p:nvPr>
            <p:ph sz="quarter" idx="1"/>
          </p:nvPr>
        </p:nvSpPr>
        <p:spPr/>
        <p:txBody>
          <a:bodyPr/>
          <a:lstStyle/>
          <a:p>
            <a:pPr marL="0" indent="0">
              <a:spcAft>
                <a:spcPts val="600"/>
              </a:spcAft>
              <a:buNone/>
            </a:pPr>
            <a:r>
              <a:rPr lang="sk-SK" dirty="0"/>
              <a:t>Tryskový požiar možno idealizovať ako sériu bodových tepelných žiaričov rozmiestnených pozdĺž plameňa. Zjednodušujúci predpoklad zahŕňa zoskupenie série bodových tepelných žiaričov do jedného bodového tepelného žiariča lokalizovaného na úrovni povrchu zeme (point </a:t>
            </a:r>
            <a:r>
              <a:rPr lang="sk-SK" dirty="0" err="1"/>
              <a:t>source</a:t>
            </a:r>
            <a:r>
              <a:rPr lang="sk-SK" dirty="0"/>
              <a:t> model). </a:t>
            </a:r>
          </a:p>
          <a:p>
            <a:pPr marL="0" indent="0">
              <a:spcAft>
                <a:spcPts val="600"/>
              </a:spcAft>
              <a:buNone/>
            </a:pPr>
            <a:r>
              <a:rPr lang="sk-SK" dirty="0"/>
              <a:t>Model bodového zdroja predstavuje konzervatívne stanovenie celkového tepelného toku.</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22</a:t>
            </a:fld>
            <a:endParaRPr lang="sk-SK"/>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err="1"/>
              <a:t>Jet</a:t>
            </a:r>
            <a:r>
              <a:rPr lang="sk-SK" dirty="0"/>
              <a:t> </a:t>
            </a:r>
            <a:r>
              <a:rPr lang="sk-SK" dirty="0" err="1"/>
              <a:t>fire</a:t>
            </a:r>
            <a:endParaRPr lang="sk-SK" dirty="0"/>
          </a:p>
        </p:txBody>
      </p:sp>
      <p:sp>
        <p:nvSpPr>
          <p:cNvPr id="3" name="Zástupný symbol obsahu 2"/>
          <p:cNvSpPr>
            <a:spLocks noGrp="1"/>
          </p:cNvSpPr>
          <p:nvPr>
            <p:ph sz="quarter" idx="1"/>
          </p:nvPr>
        </p:nvSpPr>
        <p:spPr>
          <a:xfrm>
            <a:off x="457200" y="1052736"/>
            <a:ext cx="7787208" cy="5421216"/>
          </a:xfrm>
        </p:spPr>
        <p:txBody>
          <a:bodyPr>
            <a:normAutofit/>
          </a:bodyPr>
          <a:lstStyle/>
          <a:p>
            <a:pPr marL="0" indent="0">
              <a:buNone/>
            </a:pPr>
            <a:r>
              <a:rPr lang="sk-SK" dirty="0"/>
              <a:t>Rovnica pre výpočet tepelného toku </a:t>
            </a:r>
            <a:r>
              <a:rPr lang="sk-SK" i="1" dirty="0"/>
              <a:t>q</a:t>
            </a:r>
            <a:r>
              <a:rPr lang="sk-SK" dirty="0"/>
              <a:t> v horizontálnej vzdialenosti </a:t>
            </a:r>
            <a:r>
              <a:rPr lang="sk-SK" i="1" dirty="0"/>
              <a:t>r</a:t>
            </a:r>
            <a:r>
              <a:rPr lang="sk-SK" dirty="0"/>
              <a:t>:</a:t>
            </a:r>
          </a:p>
          <a:p>
            <a:pPr marL="0" indent="0">
              <a:buNone/>
            </a:pPr>
            <a:endParaRPr lang="sk-SK" dirty="0"/>
          </a:p>
          <a:p>
            <a:pPr>
              <a:buNone/>
            </a:pPr>
            <a:endParaRPr lang="sk-SK" dirty="0"/>
          </a:p>
          <a:p>
            <a:pPr>
              <a:buNone/>
            </a:pPr>
            <a:endParaRPr lang="sk-SK" dirty="0"/>
          </a:p>
          <a:p>
            <a:pPr marL="0" indent="0">
              <a:spcBef>
                <a:spcPts val="1200"/>
              </a:spcBef>
              <a:buNone/>
            </a:pPr>
            <a:r>
              <a:rPr lang="sk-SK" i="1" dirty="0"/>
              <a:t>q </a:t>
            </a:r>
            <a:r>
              <a:rPr lang="sk-SK" dirty="0"/>
              <a:t>- tepelný tok [kW.m</a:t>
            </a:r>
            <a:r>
              <a:rPr lang="sk-SK" baseline="30000" dirty="0"/>
              <a:t>-2</a:t>
            </a:r>
            <a:r>
              <a:rPr lang="sk-SK" dirty="0"/>
              <a:t>],</a:t>
            </a:r>
          </a:p>
          <a:p>
            <a:pPr marL="0" indent="0">
              <a:spcBef>
                <a:spcPts val="1200"/>
              </a:spcBef>
              <a:buNone/>
            </a:pPr>
            <a:r>
              <a:rPr lang="sk-SK" i="1" dirty="0"/>
              <a:t>η</a:t>
            </a:r>
            <a:r>
              <a:rPr lang="sk-SK" dirty="0"/>
              <a:t> - faktor účinnosti horenia (≈ 0,35 pre </a:t>
            </a:r>
            <a:r>
              <a:rPr lang="sk-SK" dirty="0" err="1"/>
              <a:t>Jet</a:t>
            </a:r>
            <a:r>
              <a:rPr lang="sk-SK" dirty="0"/>
              <a:t> </a:t>
            </a:r>
            <a:r>
              <a:rPr lang="sk-SK" dirty="0" err="1"/>
              <a:t>fire</a:t>
            </a:r>
            <a:r>
              <a:rPr lang="sk-SK" dirty="0"/>
              <a:t>) [ - ],</a:t>
            </a:r>
          </a:p>
          <a:p>
            <a:pPr marL="0" indent="0">
              <a:spcBef>
                <a:spcPts val="1200"/>
              </a:spcBef>
              <a:buNone/>
            </a:pPr>
            <a:r>
              <a:rPr lang="sk-SK" i="1" dirty="0" err="1"/>
              <a:t>X</a:t>
            </a:r>
            <a:r>
              <a:rPr lang="sk-SK" i="1" baseline="-25000" dirty="0" err="1"/>
              <a:t>g</a:t>
            </a:r>
            <a:r>
              <a:rPr lang="sk-SK" dirty="0"/>
              <a:t> - faktor </a:t>
            </a:r>
            <a:r>
              <a:rPr lang="sk-SK" dirty="0" err="1"/>
              <a:t>emisivity</a:t>
            </a:r>
            <a:r>
              <a:rPr lang="sk-SK" dirty="0"/>
              <a:t> (≈ 0,2 pre </a:t>
            </a:r>
            <a:r>
              <a:rPr lang="sk-SK" dirty="0" err="1"/>
              <a:t>Jet</a:t>
            </a:r>
            <a:r>
              <a:rPr lang="sk-SK" dirty="0"/>
              <a:t> </a:t>
            </a:r>
            <a:r>
              <a:rPr lang="sk-SK" dirty="0" err="1"/>
              <a:t>fire</a:t>
            </a:r>
            <a:r>
              <a:rPr lang="sk-SK" dirty="0"/>
              <a:t>) [ - ],</a:t>
            </a:r>
          </a:p>
          <a:p>
            <a:pPr marL="0" indent="0">
              <a:spcBef>
                <a:spcPts val="1200"/>
              </a:spcBef>
              <a:buNone/>
            </a:pPr>
            <a:r>
              <a:rPr lang="sk-SK" i="1" dirty="0"/>
              <a:t>m</a:t>
            </a:r>
            <a:r>
              <a:rPr lang="sk-SK" dirty="0"/>
              <a:t> - skutočná rýchlosť úniku plynu [kg.s</a:t>
            </a:r>
            <a:r>
              <a:rPr lang="sk-SK" baseline="30000" dirty="0"/>
              <a:t>-1</a:t>
            </a:r>
            <a:r>
              <a:rPr lang="sk-SK" dirty="0"/>
              <a:t>],</a:t>
            </a:r>
          </a:p>
          <a:p>
            <a:pPr marL="0" indent="0">
              <a:spcBef>
                <a:spcPts val="1200"/>
              </a:spcBef>
              <a:buNone/>
            </a:pPr>
            <a:r>
              <a:rPr lang="sk-SK" i="1" dirty="0" err="1"/>
              <a:t>H</a:t>
            </a:r>
            <a:r>
              <a:rPr lang="sk-SK" i="1" baseline="-25000" dirty="0" err="1"/>
              <a:t>c</a:t>
            </a:r>
            <a:r>
              <a:rPr lang="sk-SK" dirty="0"/>
              <a:t> - spalné teplo látky  [kJ.kg</a:t>
            </a:r>
            <a:r>
              <a:rPr lang="sk-SK" baseline="30000" dirty="0"/>
              <a:t>-1</a:t>
            </a:r>
            <a:r>
              <a:rPr lang="sk-SK" dirty="0"/>
              <a:t>],</a:t>
            </a:r>
          </a:p>
          <a:p>
            <a:pPr marL="0" indent="0">
              <a:spcBef>
                <a:spcPts val="1200"/>
              </a:spcBef>
              <a:buNone/>
            </a:pPr>
            <a:r>
              <a:rPr lang="sk-SK" i="1" dirty="0"/>
              <a:t>r</a:t>
            </a:r>
            <a:r>
              <a:rPr lang="sk-SK" dirty="0"/>
              <a:t> - horizontálna vzdialenosť receptora od zdroja [m].</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23</a:t>
            </a:fld>
            <a:endParaRPr lang="sk-SK"/>
          </a:p>
        </p:txBody>
      </p:sp>
      <p:graphicFrame>
        <p:nvGraphicFramePr>
          <p:cNvPr id="89090" name="Object 2"/>
          <p:cNvGraphicFramePr>
            <a:graphicFrameLocks noChangeAspect="1"/>
          </p:cNvGraphicFramePr>
          <p:nvPr/>
        </p:nvGraphicFramePr>
        <p:xfrm>
          <a:off x="2555776" y="2039689"/>
          <a:ext cx="2525713" cy="957263"/>
        </p:xfrm>
        <a:graphic>
          <a:graphicData uri="http://schemas.openxmlformats.org/presentationml/2006/ole">
            <mc:AlternateContent xmlns:mc="http://schemas.openxmlformats.org/markup-compatibility/2006">
              <mc:Choice xmlns:v="urn:schemas-microsoft-com:vml" Requires="v">
                <p:oleObj name="Rovnica" r:id="rId2" imgW="1104840" imgH="419040" progId="Equation.3">
                  <p:embed/>
                </p:oleObj>
              </mc:Choice>
              <mc:Fallback>
                <p:oleObj name="Rovnica" r:id="rId2" imgW="1104840" imgH="419040" progId="Equation.3">
                  <p:embed/>
                  <p:pic>
                    <p:nvPicPr>
                      <p:cNvPr id="8909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2039689"/>
                        <a:ext cx="2525713"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Požiar mláky (</a:t>
            </a:r>
            <a:r>
              <a:rPr lang="sk-SK" dirty="0" err="1"/>
              <a:t>pool</a:t>
            </a:r>
            <a:r>
              <a:rPr lang="sk-SK" dirty="0"/>
              <a:t> </a:t>
            </a:r>
            <a:r>
              <a:rPr lang="sk-SK" dirty="0" err="1"/>
              <a:t>fire</a:t>
            </a:r>
            <a:r>
              <a:rPr lang="sk-SK" dirty="0"/>
              <a:t>)</a:t>
            </a:r>
          </a:p>
        </p:txBody>
      </p:sp>
      <p:sp>
        <p:nvSpPr>
          <p:cNvPr id="3" name="Zástupný symbol obsahu 2"/>
          <p:cNvSpPr>
            <a:spLocks noGrp="1"/>
          </p:cNvSpPr>
          <p:nvPr>
            <p:ph sz="quarter" idx="1"/>
          </p:nvPr>
        </p:nvSpPr>
        <p:spPr>
          <a:xfrm>
            <a:off x="457200" y="1268760"/>
            <a:ext cx="8075240" cy="4968552"/>
          </a:xfrm>
        </p:spPr>
        <p:txBody>
          <a:bodyPr/>
          <a:lstStyle/>
          <a:p>
            <a:pPr marL="0" indent="0">
              <a:buNone/>
            </a:pPr>
            <a:r>
              <a:rPr lang="sk-SK" b="1" dirty="0"/>
              <a:t>Požiar mláky</a:t>
            </a:r>
            <a:r>
              <a:rPr lang="sk-SK" dirty="0"/>
              <a:t> – ustálené horenie horľavej kvapaliny, pričom veľkosť požiaru je daná veľkosťou mláky (tvar nádoby, resp. tvar záchytnej nádrže pri ohraničenej mláky, charakter povrchu terénu pri neohraničenej mláky).</a:t>
            </a:r>
          </a:p>
          <a:p>
            <a:pPr marL="0" indent="0">
              <a:buNone/>
            </a:pPr>
            <a:endParaRPr lang="sk-SK" dirty="0"/>
          </a:p>
          <a:p>
            <a:pPr marL="0" indent="0">
              <a:spcBef>
                <a:spcPts val="1200"/>
              </a:spcBef>
              <a:buNone/>
            </a:pPr>
            <a:r>
              <a:rPr lang="sk-SK" dirty="0"/>
              <a:t>Požiar mláky (</a:t>
            </a:r>
            <a:r>
              <a:rPr lang="sk-SK" dirty="0" err="1"/>
              <a:t>pool</a:t>
            </a:r>
            <a:r>
              <a:rPr lang="sk-SK" dirty="0"/>
              <a:t> </a:t>
            </a:r>
            <a:r>
              <a:rPr lang="sk-SK" dirty="0" err="1"/>
              <a:t>fire</a:t>
            </a:r>
            <a:r>
              <a:rPr lang="sk-SK" dirty="0"/>
              <a:t>) je hodnotený, ak sú splnené nasledujúce podmienky:</a:t>
            </a:r>
            <a:endParaRPr lang="sk-SK" sz="2800" dirty="0"/>
          </a:p>
          <a:p>
            <a:pPr marL="288000" lvl="1" indent="-288000">
              <a:spcBef>
                <a:spcPts val="600"/>
              </a:spcBef>
              <a:buSzPct val="70000"/>
              <a:buFont typeface="Wingdings"/>
              <a:buChar char=""/>
            </a:pPr>
            <a:r>
              <a:rPr lang="sk-SK" sz="2400" dirty="0"/>
              <a:t>daná látka patrí do kategórie nebezpečných vlastností horľavá (kvapalina), veľmi horľavá, veľmi horľavá kvapalina alebo mimoriadne horľavá,</a:t>
            </a:r>
          </a:p>
          <a:p>
            <a:pPr marL="288000" indent="-288000"/>
            <a:r>
              <a:rPr lang="sk-SK" dirty="0"/>
              <a:t>doba trvania požiaru je najmenej 15 minút</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24</a:t>
            </a:fld>
            <a:endParaRPr lang="sk-SK"/>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Požiar mláky</a:t>
            </a:r>
          </a:p>
        </p:txBody>
      </p:sp>
      <p:sp>
        <p:nvSpPr>
          <p:cNvPr id="3" name="Zástupný symbol obsahu 2"/>
          <p:cNvSpPr>
            <a:spLocks noGrp="1"/>
          </p:cNvSpPr>
          <p:nvPr>
            <p:ph sz="quarter" idx="1"/>
          </p:nvPr>
        </p:nvSpPr>
        <p:spPr/>
        <p:txBody>
          <a:bodyPr/>
          <a:lstStyle/>
          <a:p>
            <a:pPr>
              <a:buNone/>
            </a:pPr>
            <a:r>
              <a:rPr lang="sk-SK" dirty="0"/>
              <a:t>Cieľová prijatá radiácia je daná vzťahom:</a:t>
            </a:r>
          </a:p>
          <a:p>
            <a:pPr>
              <a:buNone/>
            </a:pPr>
            <a:endParaRPr lang="sk-SK" dirty="0"/>
          </a:p>
          <a:p>
            <a:pPr>
              <a:buNone/>
            </a:pPr>
            <a:endParaRPr lang="sk-SK" dirty="0"/>
          </a:p>
          <a:p>
            <a:pPr>
              <a:spcBef>
                <a:spcPts val="1200"/>
              </a:spcBef>
              <a:buNone/>
            </a:pPr>
            <a:endParaRPr lang="sk-SK" i="1" dirty="0"/>
          </a:p>
          <a:p>
            <a:pPr>
              <a:spcBef>
                <a:spcPts val="1200"/>
              </a:spcBef>
              <a:buNone/>
            </a:pPr>
            <a:r>
              <a:rPr lang="sk-SK" i="1" dirty="0"/>
              <a:t>q″  - </a:t>
            </a:r>
            <a:r>
              <a:rPr lang="sk-SK" dirty="0"/>
              <a:t>radiácia prijatá cieľovým objektom[kW/m</a:t>
            </a:r>
            <a:r>
              <a:rPr lang="sk-SK" baseline="30000" dirty="0"/>
              <a:t>2</a:t>
            </a:r>
            <a:r>
              <a:rPr lang="sk-SK" dirty="0"/>
              <a:t>],</a:t>
            </a:r>
          </a:p>
          <a:p>
            <a:pPr>
              <a:spcBef>
                <a:spcPts val="1200"/>
              </a:spcBef>
              <a:buNone/>
            </a:pPr>
            <a:r>
              <a:rPr lang="sk-SK" i="1" dirty="0">
                <a:sym typeface="Symbol"/>
              </a:rPr>
              <a:t></a:t>
            </a:r>
            <a:r>
              <a:rPr lang="sk-SK" i="1" baseline="-25000" dirty="0"/>
              <a:t>a</a:t>
            </a:r>
            <a:r>
              <a:rPr lang="sk-SK" i="1" dirty="0"/>
              <a:t>  - </a:t>
            </a:r>
            <a:r>
              <a:rPr lang="sk-SK" dirty="0" err="1"/>
              <a:t>atmosferická</a:t>
            </a:r>
            <a:r>
              <a:rPr lang="sk-SK" dirty="0"/>
              <a:t> </a:t>
            </a:r>
            <a:r>
              <a:rPr lang="sk-SK" dirty="0" err="1"/>
              <a:t>transmisivita</a:t>
            </a:r>
            <a:r>
              <a:rPr lang="sk-SK" dirty="0"/>
              <a:t> [-],</a:t>
            </a:r>
          </a:p>
          <a:p>
            <a:pPr>
              <a:spcBef>
                <a:spcPts val="1200"/>
              </a:spcBef>
              <a:buNone/>
            </a:pPr>
            <a:r>
              <a:rPr lang="sk-SK" i="1" dirty="0" err="1"/>
              <a:t>E</a:t>
            </a:r>
            <a:r>
              <a:rPr lang="sk-SK" i="1" baseline="-25000" dirty="0" err="1"/>
              <a:t>act</a:t>
            </a:r>
            <a:r>
              <a:rPr lang="sk-SK" i="1" dirty="0"/>
              <a:t> - </a:t>
            </a:r>
            <a:r>
              <a:rPr lang="sk-SK" dirty="0"/>
              <a:t>plošný tepelný tok zo zdroja [kW/m</a:t>
            </a:r>
            <a:r>
              <a:rPr lang="sk-SK" baseline="30000" dirty="0"/>
              <a:t>2</a:t>
            </a:r>
            <a:r>
              <a:rPr lang="sk-SK" dirty="0"/>
              <a:t>],</a:t>
            </a:r>
          </a:p>
          <a:p>
            <a:pPr>
              <a:spcBef>
                <a:spcPts val="1200"/>
              </a:spcBef>
              <a:buNone/>
            </a:pPr>
            <a:r>
              <a:rPr lang="sk-SK" i="1" dirty="0" err="1"/>
              <a:t>F</a:t>
            </a:r>
            <a:r>
              <a:rPr lang="sk-SK" i="1" baseline="-25000" dirty="0" err="1"/>
              <a:t>view</a:t>
            </a:r>
            <a:r>
              <a:rPr lang="sk-SK" i="1" dirty="0"/>
              <a:t> - </a:t>
            </a:r>
            <a:r>
              <a:rPr lang="sk-SK" dirty="0"/>
              <a:t>geometrický zrakový faktor medzi plameňom a cieľom [-].</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25</a:t>
            </a:fld>
            <a:endParaRPr lang="sk-SK"/>
          </a:p>
        </p:txBody>
      </p:sp>
      <p:graphicFrame>
        <p:nvGraphicFramePr>
          <p:cNvPr id="93187" name="Object 3"/>
          <p:cNvGraphicFramePr>
            <a:graphicFrameLocks noChangeAspect="1"/>
          </p:cNvGraphicFramePr>
          <p:nvPr/>
        </p:nvGraphicFramePr>
        <p:xfrm>
          <a:off x="1763688" y="2348880"/>
          <a:ext cx="3322638" cy="579438"/>
        </p:xfrm>
        <a:graphic>
          <a:graphicData uri="http://schemas.openxmlformats.org/presentationml/2006/ole">
            <mc:AlternateContent xmlns:mc="http://schemas.openxmlformats.org/markup-compatibility/2006">
              <mc:Choice xmlns:v="urn:schemas-microsoft-com:vml" Requires="v">
                <p:oleObj name="Dokument" r:id="rId2" imgW="1241422" imgH="215352" progId="Word.Document.12">
                  <p:embed/>
                </p:oleObj>
              </mc:Choice>
              <mc:Fallback>
                <p:oleObj name="Dokument" r:id="rId2" imgW="1241422" imgH="215352" progId="Word.Document.12">
                  <p:embed/>
                  <p:pic>
                    <p:nvPicPr>
                      <p:cNvPr id="93187"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2348880"/>
                        <a:ext cx="33226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Požiar mláky</a:t>
            </a:r>
          </a:p>
        </p:txBody>
      </p:sp>
      <p:sp>
        <p:nvSpPr>
          <p:cNvPr id="3" name="Zástupný symbol obsahu 2"/>
          <p:cNvSpPr>
            <a:spLocks noGrp="1"/>
          </p:cNvSpPr>
          <p:nvPr>
            <p:ph sz="quarter" idx="1"/>
          </p:nvPr>
        </p:nvSpPr>
        <p:spPr>
          <a:xfrm>
            <a:off x="457200" y="1340768"/>
            <a:ext cx="7467600" cy="5133184"/>
          </a:xfrm>
        </p:spPr>
        <p:txBody>
          <a:bodyPr>
            <a:normAutofit/>
          </a:bodyPr>
          <a:lstStyle/>
          <a:p>
            <a:pPr marL="0" indent="0">
              <a:buNone/>
            </a:pPr>
            <a:r>
              <a:rPr lang="sk-SK" dirty="0"/>
              <a:t>Horenie organických kvapalín je často sprevádzané tvorbou sadzí. Plošný tepelný tok </a:t>
            </a:r>
            <a:r>
              <a:rPr lang="sk-SK" i="1" dirty="0" err="1"/>
              <a:t>E</a:t>
            </a:r>
            <a:r>
              <a:rPr lang="sk-SK" i="1" baseline="-25000" dirty="0" err="1"/>
              <a:t>act</a:t>
            </a:r>
            <a:r>
              <a:rPr lang="sk-SK" dirty="0"/>
              <a:t>  pri zohľadnení tvorby sadzí:</a:t>
            </a:r>
          </a:p>
          <a:p>
            <a:pPr marL="0" indent="0">
              <a:buNone/>
            </a:pPr>
            <a:endParaRPr lang="sk-SK" dirty="0"/>
          </a:p>
          <a:p>
            <a:pPr marL="0" indent="0">
              <a:buNone/>
            </a:pPr>
            <a:endParaRPr lang="sk-SK" dirty="0"/>
          </a:p>
          <a:p>
            <a:pPr>
              <a:buNone/>
            </a:pPr>
            <a:r>
              <a:rPr lang="sk-SK" i="1" dirty="0" err="1"/>
              <a:t>E</a:t>
            </a:r>
            <a:r>
              <a:rPr lang="sk-SK" i="1" baseline="-25000" dirty="0" err="1"/>
              <a:t>max</a:t>
            </a:r>
            <a:r>
              <a:rPr lang="sk-SK" dirty="0"/>
              <a:t> - maximálny plošný tepelný tok [kW/m</a:t>
            </a:r>
            <a:r>
              <a:rPr lang="sk-SK" baseline="30000" dirty="0"/>
              <a:t>2</a:t>
            </a:r>
            <a:r>
              <a:rPr lang="sk-SK" dirty="0"/>
              <a:t>],</a:t>
            </a:r>
          </a:p>
          <a:p>
            <a:pPr>
              <a:buNone/>
            </a:pPr>
            <a:r>
              <a:rPr lang="sk-SK" i="1" dirty="0" err="1"/>
              <a:t>E</a:t>
            </a:r>
            <a:r>
              <a:rPr lang="sk-SK" i="1" baseline="-25000" dirty="0" err="1"/>
              <a:t>soot</a:t>
            </a:r>
            <a:r>
              <a:rPr lang="sk-SK" dirty="0"/>
              <a:t> - plošný tepelný tok zo sadzí [kW/m</a:t>
            </a:r>
            <a:r>
              <a:rPr lang="sk-SK" baseline="30000" dirty="0"/>
              <a:t>2</a:t>
            </a:r>
            <a:r>
              <a:rPr lang="sk-SK" dirty="0"/>
              <a:t>] (použitá hodnota 20 kW/m</a:t>
            </a:r>
            <a:r>
              <a:rPr lang="sk-SK" baseline="30000" dirty="0"/>
              <a:t>2</a:t>
            </a:r>
            <a:r>
              <a:rPr lang="sk-SK" dirty="0"/>
              <a:t>),</a:t>
            </a:r>
          </a:p>
          <a:p>
            <a:pPr>
              <a:buNone/>
            </a:pPr>
            <a:r>
              <a:rPr lang="sk-SK" i="1" dirty="0"/>
              <a:t>ζ</a:t>
            </a:r>
            <a:r>
              <a:rPr lang="sk-SK" dirty="0"/>
              <a:t> - frakcia povrchu plameňa pokrytá sadzami [-] (podľa CPR14E 80%).</a:t>
            </a:r>
          </a:p>
          <a:p>
            <a:pPr marL="0" indent="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26</a:t>
            </a:fld>
            <a:endParaRPr lang="sk-SK"/>
          </a:p>
        </p:txBody>
      </p:sp>
      <p:graphicFrame>
        <p:nvGraphicFramePr>
          <p:cNvPr id="94210" name="Object 2"/>
          <p:cNvGraphicFramePr>
            <a:graphicFrameLocks noChangeAspect="1"/>
          </p:cNvGraphicFramePr>
          <p:nvPr/>
        </p:nvGraphicFramePr>
        <p:xfrm>
          <a:off x="1631949" y="2638425"/>
          <a:ext cx="4092179" cy="549696"/>
        </p:xfrm>
        <a:graphic>
          <a:graphicData uri="http://schemas.openxmlformats.org/presentationml/2006/ole">
            <mc:AlternateContent xmlns:mc="http://schemas.openxmlformats.org/markup-compatibility/2006">
              <mc:Choice xmlns:v="urn:schemas-microsoft-com:vml" Requires="v">
                <p:oleObj name="Rovnica" r:id="rId2" imgW="1701720" imgH="228600" progId="Equation.3">
                  <p:embed/>
                </p:oleObj>
              </mc:Choice>
              <mc:Fallback>
                <p:oleObj name="Rovnica" r:id="rId2" imgW="1701720" imgH="228600" progId="Equation.3">
                  <p:embed/>
                  <p:pic>
                    <p:nvPicPr>
                      <p:cNvPr id="9421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1949" y="2638425"/>
                        <a:ext cx="4092179" cy="54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Požiar mláky</a:t>
            </a:r>
          </a:p>
        </p:txBody>
      </p:sp>
      <p:sp>
        <p:nvSpPr>
          <p:cNvPr id="3" name="Zástupný symbol obsahu 2"/>
          <p:cNvSpPr>
            <a:spLocks noGrp="1"/>
          </p:cNvSpPr>
          <p:nvPr>
            <p:ph sz="quarter" idx="1"/>
          </p:nvPr>
        </p:nvSpPr>
        <p:spPr/>
        <p:txBody>
          <a:bodyPr/>
          <a:lstStyle/>
          <a:p>
            <a:pPr>
              <a:buNone/>
            </a:pPr>
            <a:r>
              <a:rPr lang="sk-SK" dirty="0"/>
              <a:t>Maximálny tepelný tok </a:t>
            </a:r>
            <a:r>
              <a:rPr lang="sk-SK" i="1" dirty="0" err="1"/>
              <a:t>E</a:t>
            </a:r>
            <a:r>
              <a:rPr lang="sk-SK" i="1" baseline="-25000" dirty="0" err="1"/>
              <a:t>max</a:t>
            </a:r>
            <a:r>
              <a:rPr lang="sk-SK" dirty="0"/>
              <a:t> je vypočítaný podľa:</a:t>
            </a:r>
          </a:p>
          <a:p>
            <a:pPr>
              <a:buNone/>
            </a:pPr>
            <a:endParaRPr lang="sk-SK" dirty="0"/>
          </a:p>
          <a:p>
            <a:pPr>
              <a:buNone/>
            </a:pPr>
            <a:endParaRPr lang="sk-SK" dirty="0"/>
          </a:p>
          <a:p>
            <a:pPr>
              <a:buNone/>
            </a:pPr>
            <a:endParaRPr lang="sk-SK" dirty="0"/>
          </a:p>
          <a:p>
            <a:pPr>
              <a:buNone/>
            </a:pPr>
            <a:endParaRPr lang="sk-SK" i="1" dirty="0"/>
          </a:p>
          <a:p>
            <a:pPr>
              <a:buNone/>
            </a:pPr>
            <a:r>
              <a:rPr lang="sk-SK" i="1" dirty="0" err="1"/>
              <a:t>F</a:t>
            </a:r>
            <a:r>
              <a:rPr lang="sk-SK" i="1" baseline="-25000" dirty="0" err="1"/>
              <a:t>s</a:t>
            </a:r>
            <a:r>
              <a:rPr lang="sk-SK" dirty="0"/>
              <a:t> - frakcia tepla vyžarovaného povrchom plameňa (hodnota v rozsahu 0,1 - 0,4) [-],</a:t>
            </a:r>
          </a:p>
          <a:p>
            <a:pPr>
              <a:buNone/>
            </a:pPr>
            <a:r>
              <a:rPr lang="sk-SK" i="1" dirty="0" err="1"/>
              <a:t>ΔH</a:t>
            </a:r>
            <a:r>
              <a:rPr lang="sk-SK" i="1" baseline="-25000" dirty="0" err="1"/>
              <a:t>c</a:t>
            </a:r>
            <a:r>
              <a:rPr lang="sk-SK" dirty="0"/>
              <a:t> - spalné teplo horľaviny pri bode varu [J.kg</a:t>
            </a:r>
            <a:r>
              <a:rPr lang="sk-SK" baseline="30000" dirty="0"/>
              <a:t>-1</a:t>
            </a:r>
            <a:r>
              <a:rPr lang="sk-SK" dirty="0"/>
              <a:t>],</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27</a:t>
            </a:fld>
            <a:endParaRPr lang="sk-SK"/>
          </a:p>
        </p:txBody>
      </p:sp>
      <p:graphicFrame>
        <p:nvGraphicFramePr>
          <p:cNvPr id="95234" name="Object 2"/>
          <p:cNvGraphicFramePr>
            <a:graphicFrameLocks noChangeAspect="1"/>
          </p:cNvGraphicFramePr>
          <p:nvPr/>
        </p:nvGraphicFramePr>
        <p:xfrm>
          <a:off x="1907704" y="2340403"/>
          <a:ext cx="2736304" cy="1088597"/>
        </p:xfrm>
        <a:graphic>
          <a:graphicData uri="http://schemas.openxmlformats.org/presentationml/2006/ole">
            <mc:AlternateContent xmlns:mc="http://schemas.openxmlformats.org/markup-compatibility/2006">
              <mc:Choice xmlns:v="urn:schemas-microsoft-com:vml" Requires="v">
                <p:oleObj name="Rovnica" r:id="rId2" imgW="1172594" imgH="466715" progId="Equation.3">
                  <p:embed/>
                </p:oleObj>
              </mc:Choice>
              <mc:Fallback>
                <p:oleObj name="Rovnica" r:id="rId2" imgW="1172594" imgH="466715" progId="Equation.3">
                  <p:embed/>
                  <p:pic>
                    <p:nvPicPr>
                      <p:cNvPr id="95234"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2340403"/>
                        <a:ext cx="2736304" cy="1088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Požiar mláky</a:t>
            </a:r>
          </a:p>
        </p:txBody>
      </p:sp>
      <p:sp>
        <p:nvSpPr>
          <p:cNvPr id="3" name="Zástupný symbol obsahu 2"/>
          <p:cNvSpPr>
            <a:spLocks noGrp="1"/>
          </p:cNvSpPr>
          <p:nvPr>
            <p:ph sz="quarter" idx="1"/>
          </p:nvPr>
        </p:nvSpPr>
        <p:spPr>
          <a:xfrm>
            <a:off x="457200" y="1124744"/>
            <a:ext cx="7467600" cy="5349208"/>
          </a:xfrm>
        </p:spPr>
        <p:txBody>
          <a:bodyPr/>
          <a:lstStyle/>
          <a:p>
            <a:pPr marL="0" indent="0">
              <a:buNone/>
            </a:pPr>
            <a:r>
              <a:rPr lang="sk-SK" dirty="0"/>
              <a:t>Ekvivalentný priemer mláky </a:t>
            </a:r>
            <a:r>
              <a:rPr lang="sk-SK" i="1" dirty="0"/>
              <a:t>D</a:t>
            </a:r>
            <a:r>
              <a:rPr lang="sk-SK" dirty="0"/>
              <a:t> – odvodený z plochy a obvodu ohraničenia:</a:t>
            </a:r>
          </a:p>
          <a:p>
            <a:pPr marL="0" indent="0">
              <a:buNone/>
            </a:pPr>
            <a:endParaRPr lang="sk-SK" dirty="0"/>
          </a:p>
          <a:p>
            <a:pPr marL="0" indent="0">
              <a:buNone/>
            </a:pPr>
            <a:endParaRPr lang="sk-SK" dirty="0"/>
          </a:p>
          <a:p>
            <a:pPr>
              <a:buNone/>
            </a:pPr>
            <a:endParaRPr lang="sk-SK" dirty="0"/>
          </a:p>
          <a:p>
            <a:pPr>
              <a:buNone/>
            </a:pPr>
            <a:endParaRPr lang="sk-SK" dirty="0"/>
          </a:p>
          <a:p>
            <a:pPr>
              <a:buNone/>
            </a:pPr>
            <a:r>
              <a:rPr lang="sk-SK" i="1" dirty="0"/>
              <a:t>S</a:t>
            </a:r>
            <a:r>
              <a:rPr lang="sk-SK" dirty="0"/>
              <a:t> - ohraničená plocha [m</a:t>
            </a:r>
            <a:r>
              <a:rPr lang="sk-SK" baseline="30000" dirty="0"/>
              <a:t>2</a:t>
            </a:r>
            <a:r>
              <a:rPr lang="sk-SK" dirty="0"/>
              <a:t>],</a:t>
            </a:r>
          </a:p>
          <a:p>
            <a:pPr>
              <a:buNone/>
            </a:pPr>
            <a:r>
              <a:rPr lang="sk-SK" i="1" dirty="0"/>
              <a:t>O</a:t>
            </a:r>
            <a:r>
              <a:rPr lang="sk-SK" dirty="0"/>
              <a:t> - obvod ohraničenia [m].</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28</a:t>
            </a:fld>
            <a:endParaRPr lang="sk-SK"/>
          </a:p>
        </p:txBody>
      </p:sp>
      <p:graphicFrame>
        <p:nvGraphicFramePr>
          <p:cNvPr id="91138" name="Object 2"/>
          <p:cNvGraphicFramePr>
            <a:graphicFrameLocks noChangeAspect="1"/>
          </p:cNvGraphicFramePr>
          <p:nvPr/>
        </p:nvGraphicFramePr>
        <p:xfrm>
          <a:off x="1691680" y="2250343"/>
          <a:ext cx="1512168" cy="1034641"/>
        </p:xfrm>
        <a:graphic>
          <a:graphicData uri="http://schemas.openxmlformats.org/presentationml/2006/ole">
            <mc:AlternateContent xmlns:mc="http://schemas.openxmlformats.org/markup-compatibility/2006">
              <mc:Choice xmlns:v="urn:schemas-microsoft-com:vml" Requires="v">
                <p:oleObj name="Rovnica" r:id="rId2" imgW="543415" imgH="371643" progId="Equation.3">
                  <p:embed/>
                </p:oleObj>
              </mc:Choice>
              <mc:Fallback>
                <p:oleObj name="Rovnica" r:id="rId2" imgW="543415" imgH="371643" progId="Equation.3">
                  <p:embed/>
                  <p:pic>
                    <p:nvPicPr>
                      <p:cNvPr id="9113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250343"/>
                        <a:ext cx="1512168" cy="1034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04000"/>
          </a:xfrm>
        </p:spPr>
        <p:txBody>
          <a:bodyPr>
            <a:normAutofit fontScale="90000"/>
          </a:bodyPr>
          <a:lstStyle/>
          <a:p>
            <a:r>
              <a:rPr lang="sk-SK" dirty="0"/>
              <a:t>Požiar mláky</a:t>
            </a:r>
          </a:p>
        </p:txBody>
      </p:sp>
      <p:sp>
        <p:nvSpPr>
          <p:cNvPr id="3" name="Zástupný symbol obsahu 2"/>
          <p:cNvSpPr>
            <a:spLocks noGrp="1"/>
          </p:cNvSpPr>
          <p:nvPr>
            <p:ph sz="quarter" idx="1"/>
          </p:nvPr>
        </p:nvSpPr>
        <p:spPr>
          <a:xfrm>
            <a:off x="457200" y="1052736"/>
            <a:ext cx="7467600" cy="5421216"/>
          </a:xfrm>
        </p:spPr>
        <p:txBody>
          <a:bodyPr/>
          <a:lstStyle/>
          <a:p>
            <a:pPr>
              <a:buNone/>
            </a:pPr>
            <a:r>
              <a:rPr lang="sk-SK" dirty="0"/>
              <a:t>Pomer dĺžky plameňa </a:t>
            </a:r>
            <a:r>
              <a:rPr lang="sk-SK" i="1" dirty="0"/>
              <a:t>L </a:t>
            </a:r>
            <a:r>
              <a:rPr lang="sk-SK" dirty="0"/>
              <a:t>a priemeru </a:t>
            </a:r>
            <a:r>
              <a:rPr lang="sk-SK" i="1" dirty="0"/>
              <a:t>D</a:t>
            </a:r>
            <a:r>
              <a:rPr lang="sk-SK" dirty="0"/>
              <a:t>: </a:t>
            </a:r>
          </a:p>
          <a:p>
            <a:pPr>
              <a:buNone/>
            </a:pPr>
            <a:endParaRPr lang="sk-SK" dirty="0"/>
          </a:p>
          <a:p>
            <a:pPr>
              <a:buNone/>
            </a:pPr>
            <a:endParaRPr lang="sk-SK" dirty="0"/>
          </a:p>
          <a:p>
            <a:pPr>
              <a:buNone/>
            </a:pPr>
            <a:endParaRPr lang="sk-SK" i="1" dirty="0"/>
          </a:p>
          <a:p>
            <a:pPr>
              <a:buNone/>
            </a:pPr>
            <a:endParaRPr lang="sk-SK" i="1" dirty="0"/>
          </a:p>
          <a:p>
            <a:pPr>
              <a:spcBef>
                <a:spcPts val="1200"/>
              </a:spcBef>
              <a:buNone/>
            </a:pPr>
            <a:r>
              <a:rPr lang="sk-SK" i="1" dirty="0"/>
              <a:t>m″</a:t>
            </a:r>
            <a:r>
              <a:rPr lang="sk-SK" dirty="0"/>
              <a:t> - plošná rýchlosť horenia [kg.m</a:t>
            </a:r>
            <a:r>
              <a:rPr lang="sk-SK" baseline="30000" dirty="0"/>
              <a:t>-2</a:t>
            </a:r>
            <a:r>
              <a:rPr lang="sk-SK" dirty="0"/>
              <a:t>.s</a:t>
            </a:r>
            <a:r>
              <a:rPr lang="sk-SK" baseline="30000" dirty="0"/>
              <a:t>-1</a:t>
            </a:r>
            <a:r>
              <a:rPr lang="sk-SK" dirty="0"/>
              <a:t>],</a:t>
            </a:r>
          </a:p>
          <a:p>
            <a:pPr>
              <a:spcBef>
                <a:spcPts val="1200"/>
              </a:spcBef>
              <a:buNone/>
            </a:pPr>
            <a:r>
              <a:rPr lang="sk-SK" i="1" dirty="0" err="1"/>
              <a:t>ρ</a:t>
            </a:r>
            <a:r>
              <a:rPr lang="sk-SK" i="1" baseline="-25000" dirty="0" err="1"/>
              <a:t>air</a:t>
            </a:r>
            <a:r>
              <a:rPr lang="sk-SK" dirty="0"/>
              <a:t> - hustota vzduchu [kg.m</a:t>
            </a:r>
            <a:r>
              <a:rPr lang="sk-SK" baseline="30000" dirty="0"/>
              <a:t>-3</a:t>
            </a:r>
            <a:r>
              <a:rPr lang="sk-SK" dirty="0"/>
              <a:t>],</a:t>
            </a:r>
          </a:p>
          <a:p>
            <a:pPr>
              <a:spcBef>
                <a:spcPts val="1200"/>
              </a:spcBef>
              <a:buNone/>
            </a:pPr>
            <a:r>
              <a:rPr lang="sk-SK" i="1" dirty="0"/>
              <a:t>g</a:t>
            </a:r>
            <a:r>
              <a:rPr lang="sk-SK" dirty="0"/>
              <a:t> - gravitačné zrýchlenie [m.s</a:t>
            </a:r>
            <a:r>
              <a:rPr lang="sk-SK" baseline="30000" dirty="0"/>
              <a:t>-2</a:t>
            </a:r>
            <a:r>
              <a:rPr lang="sk-SK" dirty="0"/>
              <a:t>],</a:t>
            </a:r>
          </a:p>
          <a:p>
            <a:pPr>
              <a:spcBef>
                <a:spcPts val="1200"/>
              </a:spcBef>
              <a:buNone/>
            </a:pPr>
            <a:r>
              <a:rPr lang="sk-SK" i="1" dirty="0"/>
              <a:t>u*</a:t>
            </a:r>
            <a:r>
              <a:rPr lang="sk-SK" dirty="0"/>
              <a:t> - bezrozmerná rýchlosť vetra [-].</a:t>
            </a:r>
          </a:p>
          <a:p>
            <a:pPr>
              <a:buNone/>
            </a:pPr>
            <a:endParaRPr lang="sk-SK" dirty="0"/>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29</a:t>
            </a:fld>
            <a:endParaRPr lang="sk-SK"/>
          </a:p>
        </p:txBody>
      </p:sp>
      <p:graphicFrame>
        <p:nvGraphicFramePr>
          <p:cNvPr id="92162" name="Object 2"/>
          <p:cNvGraphicFramePr>
            <a:graphicFrameLocks noChangeAspect="1"/>
          </p:cNvGraphicFramePr>
          <p:nvPr/>
        </p:nvGraphicFramePr>
        <p:xfrm>
          <a:off x="1115616" y="1988840"/>
          <a:ext cx="5750662" cy="648072"/>
        </p:xfrm>
        <a:graphic>
          <a:graphicData uri="http://schemas.openxmlformats.org/presentationml/2006/ole">
            <mc:AlternateContent xmlns:mc="http://schemas.openxmlformats.org/markup-compatibility/2006">
              <mc:Choice xmlns:v="urn:schemas-microsoft-com:vml" Requires="v">
                <p:oleObj name="Rovnica" r:id="rId2" imgW="2339062" imgH="263608" progId="Equation.3">
                  <p:embed/>
                </p:oleObj>
              </mc:Choice>
              <mc:Fallback>
                <p:oleObj name="Rovnica" r:id="rId2" imgW="2339062" imgH="263608" progId="Equation.3">
                  <p:embed/>
                  <p:pic>
                    <p:nvPicPr>
                      <p:cNvPr id="9216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988840"/>
                        <a:ext cx="575066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a:t>Plynné nebezpečné </a:t>
            </a:r>
            <a:r>
              <a:rPr lang="sk-SK" sz="2700" dirty="0"/>
              <a:t>látky</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a:t>
            </a:fld>
            <a:endParaRPr lang="sk-SK"/>
          </a:p>
        </p:txBody>
      </p:sp>
      <p:graphicFrame>
        <p:nvGraphicFramePr>
          <p:cNvPr id="49154" name="Object 2"/>
          <p:cNvGraphicFramePr>
            <a:graphicFrameLocks noGrp="1" noChangeAspect="1"/>
          </p:cNvGraphicFramePr>
          <p:nvPr>
            <p:ph sz="quarter" idx="1"/>
          </p:nvPr>
        </p:nvGraphicFramePr>
        <p:xfrm>
          <a:off x="214281" y="2071678"/>
          <a:ext cx="8571451" cy="3000396"/>
        </p:xfrm>
        <a:graphic>
          <a:graphicData uri="http://schemas.openxmlformats.org/presentationml/2006/ole">
            <mc:AlternateContent xmlns:mc="http://schemas.openxmlformats.org/markup-compatibility/2006">
              <mc:Choice xmlns:v="urn:schemas-microsoft-com:vml" Requires="v">
                <p:oleObj name="Dokument" r:id="rId2" imgW="6217560" imgH="1420701" progId="Word.Document.12">
                  <p:embed/>
                </p:oleObj>
              </mc:Choice>
              <mc:Fallback>
                <p:oleObj name="Dokument" r:id="rId2" imgW="6217560" imgH="1420701" progId="Word.Document.12">
                  <p:embed/>
                  <p:pic>
                    <p:nvPicPr>
                      <p:cNvPr id="49154"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281" y="2071678"/>
                        <a:ext cx="8571451" cy="3000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Dôsledky tepelného toku</a:t>
            </a:r>
          </a:p>
        </p:txBody>
      </p:sp>
      <p:sp>
        <p:nvSpPr>
          <p:cNvPr id="3" name="Zástupný symbol obsahu 2"/>
          <p:cNvSpPr>
            <a:spLocks noGrp="1"/>
          </p:cNvSpPr>
          <p:nvPr>
            <p:ph sz="quarter" idx="1"/>
          </p:nvPr>
        </p:nvSpPr>
        <p:spPr>
          <a:xfrm>
            <a:off x="457200" y="1052736"/>
            <a:ext cx="8075240" cy="5421216"/>
          </a:xfrm>
        </p:spPr>
        <p:txBody>
          <a:bodyPr/>
          <a:lstStyle/>
          <a:p>
            <a:pPr>
              <a:buNone/>
            </a:pPr>
            <a:r>
              <a:rPr lang="sk-SK" dirty="0"/>
              <a:t>Hodnoty kritického tepelného toku (</a:t>
            </a:r>
            <a:r>
              <a:rPr lang="sk-SK" dirty="0" err="1"/>
              <a:t>Casal</a:t>
            </a:r>
            <a:r>
              <a:rPr lang="sk-SK" dirty="0"/>
              <a:t>, 2008)</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30</a:t>
            </a:fld>
            <a:endParaRPr lang="sk-SK"/>
          </a:p>
        </p:txBody>
      </p:sp>
      <p:graphicFrame>
        <p:nvGraphicFramePr>
          <p:cNvPr id="11" name="Tabuľka 10"/>
          <p:cNvGraphicFramePr>
            <a:graphicFrameLocks noGrp="1"/>
          </p:cNvGraphicFramePr>
          <p:nvPr>
            <p:extLst>
              <p:ext uri="{D42A27DB-BD31-4B8C-83A1-F6EECF244321}">
                <p14:modId xmlns:p14="http://schemas.microsoft.com/office/powerpoint/2010/main" val="2481541323"/>
              </p:ext>
            </p:extLst>
          </p:nvPr>
        </p:nvGraphicFramePr>
        <p:xfrm>
          <a:off x="457200" y="1628800"/>
          <a:ext cx="7467600" cy="3942080"/>
        </p:xfrm>
        <a:graphic>
          <a:graphicData uri="http://schemas.openxmlformats.org/drawingml/2006/table">
            <a:tbl>
              <a:tblPr firstRow="1" bandRow="1">
                <a:tableStyleId>{5C22544A-7EE6-4342-B048-85BDC9FD1C3A}</a:tableStyleId>
              </a:tblPr>
              <a:tblGrid>
                <a:gridCol w="1711325">
                  <a:extLst>
                    <a:ext uri="{9D8B030D-6E8A-4147-A177-3AD203B41FA5}">
                      <a16:colId xmlns:a16="http://schemas.microsoft.com/office/drawing/2014/main" val="864634939"/>
                    </a:ext>
                  </a:extLst>
                </a:gridCol>
                <a:gridCol w="5756275">
                  <a:extLst>
                    <a:ext uri="{9D8B030D-6E8A-4147-A177-3AD203B41FA5}">
                      <a16:colId xmlns:a16="http://schemas.microsoft.com/office/drawing/2014/main" val="620444785"/>
                    </a:ext>
                  </a:extLst>
                </a:gridCol>
              </a:tblGrid>
              <a:tr h="370840">
                <a:tc>
                  <a:txBody>
                    <a:bodyPr/>
                    <a:lstStyle/>
                    <a:p>
                      <a:r>
                        <a:rPr kumimoji="0" lang="sk-SK" sz="1800" b="1" i="1" kern="1200" dirty="0">
                          <a:solidFill>
                            <a:schemeClr val="lt1"/>
                          </a:solidFill>
                          <a:effectLst/>
                          <a:latin typeface="+mn-lt"/>
                          <a:ea typeface="+mn-ea"/>
                          <a:cs typeface="+mn-cs"/>
                        </a:rPr>
                        <a:t>Tepelný tok</a:t>
                      </a:r>
                      <a:endParaRPr kumimoji="0" lang="sk-SK" sz="1800" b="1" kern="1200" dirty="0">
                        <a:solidFill>
                          <a:schemeClr val="lt1"/>
                        </a:solidFill>
                        <a:effectLst/>
                        <a:latin typeface="+mn-lt"/>
                        <a:ea typeface="+mn-ea"/>
                        <a:cs typeface="+mn-cs"/>
                      </a:endParaRPr>
                    </a:p>
                    <a:p>
                      <a:r>
                        <a:rPr kumimoji="0" lang="sk-SK" sz="1800" b="1" i="1" kern="1200" dirty="0">
                          <a:solidFill>
                            <a:schemeClr val="lt1"/>
                          </a:solidFill>
                          <a:effectLst/>
                          <a:latin typeface="+mn-lt"/>
                          <a:ea typeface="+mn-ea"/>
                          <a:cs typeface="+mn-cs"/>
                        </a:rPr>
                        <a:t>kW.m</a:t>
                      </a:r>
                      <a:r>
                        <a:rPr kumimoji="0" lang="sk-SK" sz="1800" b="1" i="1" kern="1200" baseline="30000" dirty="0">
                          <a:solidFill>
                            <a:schemeClr val="lt1"/>
                          </a:solidFill>
                          <a:effectLst/>
                          <a:latin typeface="+mn-lt"/>
                          <a:ea typeface="+mn-ea"/>
                          <a:cs typeface="+mn-cs"/>
                        </a:rPr>
                        <a:t>-2</a:t>
                      </a:r>
                      <a:endParaRPr lang="sk-SK" dirty="0"/>
                    </a:p>
                  </a:txBody>
                  <a:tcPr/>
                </a:tc>
                <a:tc>
                  <a:txBody>
                    <a:bodyPr/>
                    <a:lstStyle/>
                    <a:p>
                      <a:r>
                        <a:rPr kumimoji="0" lang="sk-SK" sz="1800" b="1" i="1" kern="1200" dirty="0">
                          <a:solidFill>
                            <a:schemeClr val="lt1"/>
                          </a:solidFill>
                          <a:effectLst/>
                          <a:latin typeface="+mn-lt"/>
                          <a:ea typeface="+mn-ea"/>
                          <a:cs typeface="+mn-cs"/>
                        </a:rPr>
                        <a:t>Efekt</a:t>
                      </a:r>
                      <a:endParaRPr lang="sk-SK" dirty="0"/>
                    </a:p>
                  </a:txBody>
                  <a:tcPr/>
                </a:tc>
                <a:extLst>
                  <a:ext uri="{0D108BD9-81ED-4DB2-BD59-A6C34878D82A}">
                    <a16:rowId xmlns:a16="http://schemas.microsoft.com/office/drawing/2014/main" val="346240061"/>
                  </a:ext>
                </a:extLst>
              </a:tr>
              <a:tr h="370840">
                <a:tc>
                  <a:txBody>
                    <a:bodyPr/>
                    <a:lstStyle/>
                    <a:p>
                      <a:r>
                        <a:rPr lang="sk-SK" dirty="0"/>
                        <a:t>11,7</a:t>
                      </a:r>
                    </a:p>
                  </a:txBody>
                  <a:tcPr/>
                </a:tc>
                <a:tc>
                  <a:txBody>
                    <a:bodyPr/>
                    <a:lstStyle/>
                    <a:p>
                      <a:r>
                        <a:rPr kumimoji="0" lang="sk-SK" sz="1800" kern="1200" dirty="0">
                          <a:solidFill>
                            <a:schemeClr val="dk1"/>
                          </a:solidFill>
                          <a:effectLst/>
                          <a:latin typeface="+mn-lt"/>
                          <a:ea typeface="+mn-ea"/>
                          <a:cs typeface="+mn-cs"/>
                        </a:rPr>
                        <a:t>Tenká izolačná oceľ môže strácať mechanickú integritu</a:t>
                      </a:r>
                      <a:endParaRPr lang="sk-SK" dirty="0"/>
                    </a:p>
                  </a:txBody>
                  <a:tcPr/>
                </a:tc>
                <a:extLst>
                  <a:ext uri="{0D108BD9-81ED-4DB2-BD59-A6C34878D82A}">
                    <a16:rowId xmlns:a16="http://schemas.microsoft.com/office/drawing/2014/main" val="2836748300"/>
                  </a:ext>
                </a:extLst>
              </a:tr>
              <a:tr h="370840">
                <a:tc>
                  <a:txBody>
                    <a:bodyPr/>
                    <a:lstStyle/>
                    <a:p>
                      <a:r>
                        <a:rPr lang="sk-SK" dirty="0"/>
                        <a:t>12,5</a:t>
                      </a:r>
                    </a:p>
                  </a:txBody>
                  <a:tcPr/>
                </a:tc>
                <a:tc>
                  <a:txBody>
                    <a:bodyPr/>
                    <a:lstStyle/>
                    <a:p>
                      <a:r>
                        <a:rPr kumimoji="0" lang="sk-SK" sz="1800" kern="1200" dirty="0">
                          <a:solidFill>
                            <a:schemeClr val="dk1"/>
                          </a:solidFill>
                          <a:effectLst/>
                          <a:latin typeface="+mn-lt"/>
                          <a:ea typeface="+mn-ea"/>
                          <a:cs typeface="+mn-cs"/>
                        </a:rPr>
                        <a:t>Plastická izolácia elektrických káblov, ako aj plastové rúry sa roztápajú</a:t>
                      </a:r>
                      <a:endParaRPr lang="sk-SK" dirty="0"/>
                    </a:p>
                  </a:txBody>
                  <a:tcPr/>
                </a:tc>
                <a:extLst>
                  <a:ext uri="{0D108BD9-81ED-4DB2-BD59-A6C34878D82A}">
                    <a16:rowId xmlns:a16="http://schemas.microsoft.com/office/drawing/2014/main" val="1939418797"/>
                  </a:ext>
                </a:extLst>
              </a:tr>
              <a:tr h="370840">
                <a:tc>
                  <a:txBody>
                    <a:bodyPr/>
                    <a:lstStyle/>
                    <a:p>
                      <a:r>
                        <a:rPr lang="sk-SK" dirty="0"/>
                        <a:t>15,0</a:t>
                      </a:r>
                    </a:p>
                  </a:txBody>
                  <a:tcPr/>
                </a:tc>
                <a:tc>
                  <a:txBody>
                    <a:bodyPr/>
                    <a:lstStyle/>
                    <a:p>
                      <a:r>
                        <a:rPr kumimoji="0" lang="sk-SK" sz="1800" kern="1200" dirty="0">
                          <a:solidFill>
                            <a:schemeClr val="dk1"/>
                          </a:solidFill>
                          <a:effectLst/>
                          <a:latin typeface="+mn-lt"/>
                          <a:ea typeface="+mn-ea"/>
                          <a:cs typeface="+mn-cs"/>
                        </a:rPr>
                        <a:t>Kritická hodnota tepelného toku pre drevo (bez kontaktu s plameňom)</a:t>
                      </a:r>
                      <a:endParaRPr lang="sk-SK" dirty="0"/>
                    </a:p>
                  </a:txBody>
                  <a:tcPr/>
                </a:tc>
                <a:extLst>
                  <a:ext uri="{0D108BD9-81ED-4DB2-BD59-A6C34878D82A}">
                    <a16:rowId xmlns:a16="http://schemas.microsoft.com/office/drawing/2014/main" val="3389509667"/>
                  </a:ext>
                </a:extLst>
              </a:tr>
              <a:tr h="370840">
                <a:tc>
                  <a:txBody>
                    <a:bodyPr/>
                    <a:lstStyle/>
                    <a:p>
                      <a:r>
                        <a:rPr lang="sk-SK" dirty="0"/>
                        <a:t>25,0</a:t>
                      </a:r>
                    </a:p>
                  </a:txBody>
                  <a:tcPr/>
                </a:tc>
                <a:tc>
                  <a:txBody>
                    <a:bodyPr/>
                    <a:lstStyle/>
                    <a:p>
                      <a:r>
                        <a:rPr kumimoji="0" lang="sk-SK" sz="1800" kern="1200" dirty="0">
                          <a:solidFill>
                            <a:schemeClr val="dk1"/>
                          </a:solidFill>
                          <a:effectLst/>
                          <a:latin typeface="+mn-lt"/>
                          <a:ea typeface="+mn-ea"/>
                          <a:cs typeface="+mn-cs"/>
                        </a:rPr>
                        <a:t>Izolačná oceľ stráca mechanickú integritu</a:t>
                      </a:r>
                      <a:endParaRPr lang="sk-SK" dirty="0"/>
                    </a:p>
                  </a:txBody>
                  <a:tcPr/>
                </a:tc>
                <a:extLst>
                  <a:ext uri="{0D108BD9-81ED-4DB2-BD59-A6C34878D82A}">
                    <a16:rowId xmlns:a16="http://schemas.microsoft.com/office/drawing/2014/main" val="571551064"/>
                  </a:ext>
                </a:extLst>
              </a:tr>
              <a:tr h="370840">
                <a:tc>
                  <a:txBody>
                    <a:bodyPr/>
                    <a:lstStyle/>
                    <a:p>
                      <a:r>
                        <a:rPr lang="sk-SK" dirty="0"/>
                        <a:t>35,0</a:t>
                      </a:r>
                    </a:p>
                  </a:txBody>
                  <a:tcPr/>
                </a:tc>
                <a:tc>
                  <a:txBody>
                    <a:bodyPr/>
                    <a:lstStyle/>
                    <a:p>
                      <a:r>
                        <a:rPr kumimoji="0" lang="sk-SK" sz="1800" kern="1200" dirty="0">
                          <a:solidFill>
                            <a:schemeClr val="dk1"/>
                          </a:solidFill>
                          <a:effectLst/>
                          <a:latin typeface="+mn-lt"/>
                          <a:ea typeface="+mn-ea"/>
                          <a:cs typeface="+mn-cs"/>
                        </a:rPr>
                        <a:t>Prahová hodnota pre zapálenie budov</a:t>
                      </a:r>
                      <a:endParaRPr lang="sk-SK" dirty="0"/>
                    </a:p>
                  </a:txBody>
                  <a:tcPr/>
                </a:tc>
                <a:extLst>
                  <a:ext uri="{0D108BD9-81ED-4DB2-BD59-A6C34878D82A}">
                    <a16:rowId xmlns:a16="http://schemas.microsoft.com/office/drawing/2014/main" val="3086883689"/>
                  </a:ext>
                </a:extLst>
              </a:tr>
              <a:tr h="370840">
                <a:tc>
                  <a:txBody>
                    <a:bodyPr/>
                    <a:lstStyle/>
                    <a:p>
                      <a:r>
                        <a:rPr lang="sk-SK" dirty="0"/>
                        <a:t>37,5</a:t>
                      </a:r>
                    </a:p>
                  </a:txBody>
                  <a:tcPr/>
                </a:tc>
                <a:tc>
                  <a:txBody>
                    <a:bodyPr/>
                    <a:lstStyle/>
                    <a:p>
                      <a:r>
                        <a:rPr kumimoji="0" lang="sk-SK" sz="1800" kern="1200" dirty="0">
                          <a:solidFill>
                            <a:schemeClr val="dk1"/>
                          </a:solidFill>
                          <a:effectLst/>
                          <a:latin typeface="+mn-lt"/>
                          <a:ea typeface="+mn-ea"/>
                          <a:cs typeface="+mn-cs"/>
                        </a:rPr>
                        <a:t>Zničenie technologických/výrobných zariadení, kolaps kovových konštrukcií</a:t>
                      </a:r>
                      <a:endParaRPr lang="sk-SK" dirty="0"/>
                    </a:p>
                  </a:txBody>
                  <a:tcPr/>
                </a:tc>
                <a:extLst>
                  <a:ext uri="{0D108BD9-81ED-4DB2-BD59-A6C34878D82A}">
                    <a16:rowId xmlns:a16="http://schemas.microsoft.com/office/drawing/2014/main" val="3409695757"/>
                  </a:ext>
                </a:extLst>
              </a:tr>
            </a:tbl>
          </a:graphicData>
        </a:graphic>
      </p:graphicFrame>
      <p:sp>
        <p:nvSpPr>
          <p:cNvPr id="12" name="Obdĺžnik 11"/>
          <p:cNvSpPr/>
          <p:nvPr/>
        </p:nvSpPr>
        <p:spPr>
          <a:xfrm>
            <a:off x="457200" y="5532621"/>
            <a:ext cx="7465640" cy="646331"/>
          </a:xfrm>
          <a:prstGeom prst="rect">
            <a:avLst/>
          </a:prstGeom>
        </p:spPr>
        <p:txBody>
          <a:bodyPr wrap="square">
            <a:spAutoFit/>
          </a:bodyPr>
          <a:lstStyle/>
          <a:p>
            <a:r>
              <a:rPr lang="sk-SK" dirty="0">
                <a:latin typeface="Calibri" panose="020F0502020204030204" pitchFamily="34" charset="0"/>
                <a:ea typeface="Times New Roman" panose="02020603050405020304" pitchFamily="18" charset="0"/>
                <a:cs typeface="Calibri" panose="020F0502020204030204" pitchFamily="34" charset="0"/>
              </a:rPr>
              <a:t>Kritický tepelný tok – minimálny tepelný tok, pri ktorom sa môže objaviť vznietenie.</a:t>
            </a:r>
            <a:endParaRPr lang="sk-SK" dirty="0"/>
          </a:p>
        </p:txBody>
      </p:sp>
    </p:spTree>
    <p:extLst>
      <p:ext uri="{BB962C8B-B14F-4D97-AF65-F5344CB8AC3E}">
        <p14:creationId xmlns:p14="http://schemas.microsoft.com/office/powerpoint/2010/main" val="3499555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72000"/>
          </a:xfrm>
        </p:spPr>
        <p:txBody>
          <a:bodyPr>
            <a:normAutofit fontScale="90000"/>
          </a:bodyPr>
          <a:lstStyle/>
          <a:p>
            <a:r>
              <a:rPr lang="sk-SK" dirty="0"/>
              <a:t>Schéma posúdenia dôsledkov tepelného toku podľa CPR 18E </a:t>
            </a:r>
          </a:p>
        </p:txBody>
      </p:sp>
      <p:sp>
        <p:nvSpPr>
          <p:cNvPr id="3" name="Zástupný symbol obsahu 2"/>
          <p:cNvSpPr>
            <a:spLocks noGrp="1"/>
          </p:cNvSpPr>
          <p:nvPr>
            <p:ph sz="quarter" idx="1"/>
          </p:nvPr>
        </p:nvSpPr>
        <p:spPr/>
        <p:txBody>
          <a:bodyPr/>
          <a:lstStyle/>
          <a:p>
            <a:pPr>
              <a:buNone/>
            </a:pPr>
            <a:r>
              <a:rPr lang="sk-SK" dirty="0" err="1"/>
              <a:t>Probitová</a:t>
            </a:r>
            <a:r>
              <a:rPr lang="sk-SK" dirty="0"/>
              <a:t> funkcia</a:t>
            </a:r>
          </a:p>
          <a:p>
            <a:pPr>
              <a:buNone/>
            </a:pPr>
            <a:endParaRPr lang="sk-SK" dirty="0"/>
          </a:p>
          <a:p>
            <a:pPr>
              <a:buNone/>
            </a:pPr>
            <a:endParaRPr lang="sk-SK" dirty="0"/>
          </a:p>
          <a:p>
            <a:pPr>
              <a:buNone/>
            </a:pPr>
            <a:endParaRPr lang="sk-SK" dirty="0"/>
          </a:p>
          <a:p>
            <a:pPr marL="0" indent="0">
              <a:buNone/>
            </a:pPr>
            <a:r>
              <a:rPr lang="sk-SK" dirty="0" err="1"/>
              <a:t>Pr</a:t>
            </a:r>
            <a:r>
              <a:rPr lang="sk-SK" dirty="0"/>
              <a:t> – hodnota </a:t>
            </a:r>
            <a:r>
              <a:rPr lang="sk-SK" dirty="0" err="1"/>
              <a:t>probitu</a:t>
            </a:r>
            <a:r>
              <a:rPr lang="sk-SK" dirty="0"/>
              <a:t> korešpondujúca s pravdepodobnosťou úmrtia,</a:t>
            </a:r>
          </a:p>
          <a:p>
            <a:pPr>
              <a:buNone/>
            </a:pPr>
            <a:r>
              <a:rPr lang="sk-SK" dirty="0"/>
              <a:t>q – tepelný tok [W.m</a:t>
            </a:r>
            <a:r>
              <a:rPr lang="sk-SK" baseline="30000" dirty="0"/>
              <a:t>-2</a:t>
            </a:r>
            <a:r>
              <a:rPr lang="sk-SK" dirty="0"/>
              <a:t>],</a:t>
            </a:r>
          </a:p>
          <a:p>
            <a:pPr>
              <a:buNone/>
            </a:pPr>
            <a:r>
              <a:rPr lang="sk-SK" dirty="0"/>
              <a:t>t – trvanie expozície [s] (max. 20 s).</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31</a:t>
            </a:fld>
            <a:endParaRPr lang="sk-SK"/>
          </a:p>
        </p:txBody>
      </p:sp>
      <p:graphicFrame>
        <p:nvGraphicFramePr>
          <p:cNvPr id="109570" name="Object 2"/>
          <p:cNvGraphicFramePr>
            <a:graphicFrameLocks noChangeAspect="1"/>
          </p:cNvGraphicFramePr>
          <p:nvPr/>
        </p:nvGraphicFramePr>
        <p:xfrm>
          <a:off x="1187624" y="2276872"/>
          <a:ext cx="4143375" cy="500063"/>
        </p:xfrm>
        <a:graphic>
          <a:graphicData uri="http://schemas.openxmlformats.org/presentationml/2006/ole">
            <mc:AlternateContent xmlns:mc="http://schemas.openxmlformats.org/markup-compatibility/2006">
              <mc:Choice xmlns:v="urn:schemas-microsoft-com:vml" Requires="v">
                <p:oleObj name="Rovnica" r:id="rId2" imgW="1765300" imgH="241300" progId="Equation.3">
                  <p:embed/>
                </p:oleObj>
              </mc:Choice>
              <mc:Fallback>
                <p:oleObj name="Rovnica" r:id="rId2" imgW="1765300" imgH="241300" progId="Equation.3">
                  <p:embed/>
                  <p:pic>
                    <p:nvPicPr>
                      <p:cNvPr id="10957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2276872"/>
                        <a:ext cx="4143375"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22114"/>
          </a:xfrm>
        </p:spPr>
        <p:txBody>
          <a:bodyPr>
            <a:normAutofit fontScale="90000"/>
          </a:bodyPr>
          <a:lstStyle/>
          <a:p>
            <a:r>
              <a:rPr lang="sk-SK" dirty="0"/>
              <a:t>Schéma posúdenia dôsledkov tepelného toku podľa CPR 18E</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32</a:t>
            </a:fld>
            <a:endParaRPr lang="sk-SK"/>
          </a:p>
        </p:txBody>
      </p:sp>
      <p:pic>
        <p:nvPicPr>
          <p:cNvPr id="110596" name="Picture 4"/>
          <p:cNvPicPr>
            <a:picLocks noGrp="1" noChangeAspect="1" noChangeArrowheads="1"/>
          </p:cNvPicPr>
          <p:nvPr>
            <p:ph sz="quarter" idx="1"/>
          </p:nvPr>
        </p:nvPicPr>
        <p:blipFill>
          <a:blip r:embed="rId2" cstate="print"/>
          <a:srcRect/>
          <a:stretch>
            <a:fillRect/>
          </a:stretch>
        </p:blipFill>
        <p:spPr bwMode="auto">
          <a:xfrm>
            <a:off x="539551" y="2348880"/>
            <a:ext cx="8037979" cy="3312368"/>
          </a:xfrm>
          <a:prstGeom prst="rect">
            <a:avLst/>
          </a:prstGeom>
          <a:noFill/>
          <a:ln w="9525">
            <a:noFill/>
            <a:miter lim="800000"/>
            <a:headEnd/>
            <a:tailEnd/>
          </a:ln>
          <a:effectLst/>
        </p:spPr>
      </p:pic>
      <p:sp>
        <p:nvSpPr>
          <p:cNvPr id="8" name="BlokTextu 7"/>
          <p:cNvSpPr txBox="1"/>
          <p:nvPr/>
        </p:nvSpPr>
        <p:spPr>
          <a:xfrm>
            <a:off x="467544" y="1628800"/>
            <a:ext cx="6768752" cy="461665"/>
          </a:xfrm>
          <a:prstGeom prst="rect">
            <a:avLst/>
          </a:prstGeom>
          <a:noFill/>
        </p:spPr>
        <p:txBody>
          <a:bodyPr wrap="square" rtlCol="0">
            <a:spAutoFit/>
          </a:bodyPr>
          <a:lstStyle/>
          <a:p>
            <a:r>
              <a:rPr lang="sk-SK" sz="2400" dirty="0" err="1">
                <a:latin typeface="Times New Roman" pitchFamily="18" charset="0"/>
                <a:cs typeface="Times New Roman" pitchFamily="18" charset="0"/>
              </a:rPr>
              <a:t>Probit</a:t>
            </a:r>
            <a:r>
              <a:rPr lang="sk-SK" sz="2400" dirty="0">
                <a:latin typeface="Times New Roman" pitchFamily="18" charset="0"/>
                <a:cs typeface="Times New Roman" pitchFamily="18" charset="0"/>
              </a:rPr>
              <a:t> </a:t>
            </a:r>
            <a:r>
              <a:rPr lang="sk-SK" sz="2400" i="1" dirty="0" err="1">
                <a:latin typeface="Times New Roman" pitchFamily="18" charset="0"/>
                <a:cs typeface="Times New Roman" pitchFamily="18" charset="0"/>
              </a:rPr>
              <a:t>Pr</a:t>
            </a:r>
            <a:r>
              <a:rPr lang="sk-SK" sz="2400" dirty="0">
                <a:latin typeface="Times New Roman" pitchFamily="18" charset="0"/>
                <a:cs typeface="Times New Roman" pitchFamily="18" charset="0"/>
              </a:rPr>
              <a:t> ako funkcia pravdepodobnosti </a:t>
            </a:r>
            <a:r>
              <a:rPr lang="sk-SK" sz="2400" i="1" dirty="0">
                <a:latin typeface="Times New Roman" pitchFamily="18" charset="0"/>
                <a:cs typeface="Times New Roman" pitchFamily="18" charset="0"/>
              </a:rPr>
              <a:t>P</a:t>
            </a:r>
            <a:r>
              <a:rPr lang="sk-SK" sz="2400" dirty="0">
                <a:latin typeface="Times New Roman" pitchFamily="18" charset="0"/>
                <a:cs typeface="Times New Roman" pitchFamily="18" charset="0"/>
              </a:rPr>
              <a:t>:</a:t>
            </a:r>
            <a:endParaRPr lang="sk-SK"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72000"/>
          </a:xfrm>
        </p:spPr>
        <p:txBody>
          <a:bodyPr>
            <a:normAutofit fontScale="90000"/>
          </a:bodyPr>
          <a:lstStyle/>
          <a:p>
            <a:r>
              <a:rPr lang="sk-SK" dirty="0"/>
              <a:t>Schéma posúdenia dôsledkov tepelného toku podľa CPR 18E </a:t>
            </a:r>
          </a:p>
        </p:txBody>
      </p:sp>
      <p:sp>
        <p:nvSpPr>
          <p:cNvPr id="3" name="Zástupný symbol obsahu 2"/>
          <p:cNvSpPr>
            <a:spLocks noGrp="1"/>
          </p:cNvSpPr>
          <p:nvPr>
            <p:ph sz="quarter" idx="1"/>
          </p:nvPr>
        </p:nvSpPr>
        <p:spPr/>
        <p:txBody>
          <a:bodyPr/>
          <a:lstStyle/>
          <a:p>
            <a:pPr>
              <a:buNone/>
            </a:pPr>
            <a:r>
              <a:rPr lang="sk-SK" dirty="0"/>
              <a:t> </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33</a:t>
            </a:fld>
            <a:endParaRPr lang="sk-SK"/>
          </a:p>
        </p:txBody>
      </p:sp>
      <p:graphicFrame>
        <p:nvGraphicFramePr>
          <p:cNvPr id="50178" name="Object 2"/>
          <p:cNvGraphicFramePr>
            <a:graphicFrameLocks noChangeAspect="1"/>
          </p:cNvGraphicFramePr>
          <p:nvPr/>
        </p:nvGraphicFramePr>
        <p:xfrm>
          <a:off x="495300" y="1438275"/>
          <a:ext cx="7913688" cy="4706938"/>
        </p:xfrm>
        <a:graphic>
          <a:graphicData uri="http://schemas.openxmlformats.org/presentationml/2006/ole">
            <mc:AlternateContent xmlns:mc="http://schemas.openxmlformats.org/markup-compatibility/2006">
              <mc:Choice xmlns:v="urn:schemas-microsoft-com:vml" Requires="v">
                <p:oleObj name="Dokument" r:id="rId2" imgW="5803152" imgH="3455707" progId="Word.Document.12">
                  <p:embed/>
                </p:oleObj>
              </mc:Choice>
              <mc:Fallback>
                <p:oleObj name="Dokument" r:id="rId2" imgW="5803152" imgH="3455707" progId="Word.Document.12">
                  <p:embed/>
                  <p:pic>
                    <p:nvPicPr>
                      <p:cNvPr id="5017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 y="1438275"/>
                        <a:ext cx="7913688" cy="470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1354162"/>
          </a:xfrm>
        </p:spPr>
        <p:txBody>
          <a:bodyPr>
            <a:normAutofit fontScale="90000"/>
          </a:bodyPr>
          <a:lstStyle/>
          <a:p>
            <a:r>
              <a:rPr lang="sk-SK" dirty="0"/>
              <a:t>Schéma posúdenia dôsledkov tepelného toku podľa ARAMIS</a:t>
            </a:r>
            <a:br>
              <a:rPr lang="sk-SK" dirty="0"/>
            </a:br>
            <a:r>
              <a:rPr lang="sk-SK" dirty="0"/>
              <a:t> (</a:t>
            </a:r>
            <a:r>
              <a:rPr lang="sk-SK" sz="2000" dirty="0" err="1"/>
              <a:t>Accidental</a:t>
            </a:r>
            <a:r>
              <a:rPr lang="sk-SK" sz="2000" dirty="0"/>
              <a:t> Risk </a:t>
            </a:r>
            <a:r>
              <a:rPr lang="sk-SK" sz="2000" dirty="0" err="1"/>
              <a:t>Assessment</a:t>
            </a:r>
            <a:r>
              <a:rPr lang="sk-SK" sz="2000" dirty="0"/>
              <a:t> </a:t>
            </a:r>
            <a:r>
              <a:rPr lang="sk-SK" sz="2000" dirty="0" err="1"/>
              <a:t>Methodology</a:t>
            </a:r>
            <a:r>
              <a:rPr lang="sk-SK" sz="2000" dirty="0"/>
              <a:t> </a:t>
            </a:r>
            <a:r>
              <a:rPr lang="sk-SK" sz="2000" dirty="0" err="1"/>
              <a:t>for</a:t>
            </a:r>
            <a:r>
              <a:rPr lang="sk-SK" sz="2000" dirty="0"/>
              <a:t> </a:t>
            </a:r>
            <a:r>
              <a:rPr lang="sk-SK" sz="2000" dirty="0" err="1"/>
              <a:t>IndustrieS</a:t>
            </a:r>
            <a:r>
              <a:rPr lang="sk-SK" sz="2000" dirty="0"/>
              <a:t>)</a:t>
            </a:r>
          </a:p>
        </p:txBody>
      </p:sp>
      <p:graphicFrame>
        <p:nvGraphicFramePr>
          <p:cNvPr id="5" name="Zástupný symbol obsahu 4"/>
          <p:cNvGraphicFramePr>
            <a:graphicFrameLocks noGrp="1"/>
          </p:cNvGraphicFramePr>
          <p:nvPr>
            <p:ph sz="quarter" idx="1"/>
          </p:nvPr>
        </p:nvGraphicFramePr>
        <p:xfrm>
          <a:off x="457200" y="2133600"/>
          <a:ext cx="7355159" cy="3355357"/>
        </p:xfrm>
        <a:graphic>
          <a:graphicData uri="http://schemas.openxmlformats.org/drawingml/2006/table">
            <a:tbl>
              <a:tblPr firstRow="1" bandRow="1">
                <a:tableStyleId>{5C22544A-7EE6-4342-B048-85BDC9FD1C3A}</a:tableStyleId>
              </a:tblPr>
              <a:tblGrid>
                <a:gridCol w="1465136">
                  <a:extLst>
                    <a:ext uri="{9D8B030D-6E8A-4147-A177-3AD203B41FA5}">
                      <a16:colId xmlns:a16="http://schemas.microsoft.com/office/drawing/2014/main" val="20000"/>
                    </a:ext>
                  </a:extLst>
                </a:gridCol>
                <a:gridCol w="2078831">
                  <a:extLst>
                    <a:ext uri="{9D8B030D-6E8A-4147-A177-3AD203B41FA5}">
                      <a16:colId xmlns:a16="http://schemas.microsoft.com/office/drawing/2014/main" val="20001"/>
                    </a:ext>
                  </a:extLst>
                </a:gridCol>
                <a:gridCol w="3811192">
                  <a:extLst>
                    <a:ext uri="{9D8B030D-6E8A-4147-A177-3AD203B41FA5}">
                      <a16:colId xmlns:a16="http://schemas.microsoft.com/office/drawing/2014/main" val="20002"/>
                    </a:ext>
                  </a:extLst>
                </a:gridCol>
              </a:tblGrid>
              <a:tr h="684000">
                <a:tc>
                  <a:txBody>
                    <a:bodyPr/>
                    <a:lstStyle/>
                    <a:p>
                      <a:pPr algn="ctr"/>
                      <a:r>
                        <a:rPr lang="sk-SK" dirty="0">
                          <a:solidFill>
                            <a:schemeClr val="tx1"/>
                          </a:solidFill>
                        </a:rPr>
                        <a:t>Úroveň účinku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Tepelný tok</a:t>
                      </a:r>
                      <a:r>
                        <a:rPr lang="sk-SK" baseline="30000" dirty="0">
                          <a:solidFill>
                            <a:schemeClr val="tx1"/>
                          </a:solidFill>
                        </a:rPr>
                        <a:t>1)</a:t>
                      </a:r>
                    </a:p>
                    <a:p>
                      <a:pPr algn="ctr"/>
                      <a:r>
                        <a:rPr lang="sk-SK" dirty="0">
                          <a:solidFill>
                            <a:schemeClr val="tx1"/>
                          </a:solidFill>
                        </a:rPr>
                        <a:t>[kW.m</a:t>
                      </a:r>
                      <a:r>
                        <a:rPr lang="sk-SK" baseline="30000" dirty="0">
                          <a:solidFill>
                            <a:schemeClr val="tx1"/>
                          </a:solidFill>
                        </a:rPr>
                        <a:t>-2</a:t>
                      </a:r>
                      <a:r>
                        <a:rPr lang="sk-SK"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solidFill>
                            <a:schemeClr val="tx1"/>
                          </a:solidFill>
                        </a:rPr>
                        <a:t>Popis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99419">
                <a:tc>
                  <a:txBody>
                    <a:bodyPr/>
                    <a:lstStyle/>
                    <a:p>
                      <a:pPr algn="ctr"/>
                      <a:r>
                        <a:rPr lang="sk-SK"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&lt; 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Malý alebo žiadny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99419">
                <a:tc>
                  <a:txBody>
                    <a:bodyPr/>
                    <a:lstStyle/>
                    <a:p>
                      <a:pPr algn="ctr"/>
                      <a:r>
                        <a:rPr lang="sk-SK"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1,8 – 3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Reverzibilný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99419">
                <a:tc>
                  <a:txBody>
                    <a:bodyPr/>
                    <a:lstStyle/>
                    <a:p>
                      <a:pPr algn="ctr"/>
                      <a:r>
                        <a:rPr lang="sk-SK"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3 – 5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Ireverzibilný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807340">
                <a:tc>
                  <a:txBody>
                    <a:bodyPr/>
                    <a:lstStyle/>
                    <a:p>
                      <a:pPr algn="ctr"/>
                      <a:r>
                        <a:rPr lang="sk-SK"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Začiatok letality a/alebo domino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60000">
                <a:tc gridSpan="3">
                  <a:txBody>
                    <a:bodyPr/>
                    <a:lstStyle/>
                    <a:p>
                      <a:pPr algn="l"/>
                      <a:r>
                        <a:rPr lang="sk-SK" baseline="30000" dirty="0"/>
                        <a:t>1)</a:t>
                      </a:r>
                      <a:r>
                        <a:rPr lang="sk-SK" dirty="0"/>
                        <a:t> Platí pre 60 s expozíciu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l"/>
                      <a:endParaRPr lang="sk-SK"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l"/>
                      <a:endParaRPr lang="sk-SK"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34</a:t>
            </a:fld>
            <a:endParaRPr lang="sk-SK"/>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fontScale="90000"/>
          </a:bodyPr>
          <a:lstStyle/>
          <a:p>
            <a:r>
              <a:rPr lang="sk-SK" dirty="0"/>
              <a:t>Bleskový požiar (</a:t>
            </a:r>
            <a:r>
              <a:rPr lang="sk-SK" dirty="0" err="1"/>
              <a:t>flash</a:t>
            </a:r>
            <a:r>
              <a:rPr lang="sk-SK" dirty="0"/>
              <a:t> </a:t>
            </a:r>
            <a:r>
              <a:rPr lang="sk-SK" dirty="0" err="1"/>
              <a:t>fire</a:t>
            </a:r>
            <a:r>
              <a:rPr lang="sk-SK" dirty="0"/>
              <a:t>)</a:t>
            </a:r>
          </a:p>
        </p:txBody>
      </p:sp>
      <p:sp>
        <p:nvSpPr>
          <p:cNvPr id="3" name="Zástupný symbol obsahu 2"/>
          <p:cNvSpPr>
            <a:spLocks noGrp="1"/>
          </p:cNvSpPr>
          <p:nvPr>
            <p:ph sz="quarter" idx="1"/>
          </p:nvPr>
        </p:nvSpPr>
        <p:spPr>
          <a:xfrm>
            <a:off x="457200" y="1600200"/>
            <a:ext cx="7787208" cy="4873752"/>
          </a:xfrm>
        </p:spPr>
        <p:txBody>
          <a:bodyPr/>
          <a:lstStyle/>
          <a:p>
            <a:pPr marL="0" indent="0">
              <a:buNone/>
            </a:pPr>
            <a:r>
              <a:rPr lang="sk-SK" dirty="0"/>
              <a:t>Bleskový požiar je zhorenie mraku horľavých pár po jeho vznietení charakterizované pomalým šírením plameňa bez zvýšenia okolitého tlaku. Rozvoj ZPH typu </a:t>
            </a:r>
            <a:r>
              <a:rPr lang="sk-SK" dirty="0" err="1"/>
              <a:t>Flash</a:t>
            </a:r>
            <a:r>
              <a:rPr lang="sk-SK" dirty="0"/>
              <a:t> </a:t>
            </a:r>
            <a:r>
              <a:rPr lang="sk-SK" dirty="0" err="1"/>
              <a:t>fire</a:t>
            </a:r>
            <a:r>
              <a:rPr lang="sk-SK" dirty="0"/>
              <a:t> závisí od:</a:t>
            </a:r>
          </a:p>
          <a:p>
            <a:pPr lvl="0">
              <a:spcBef>
                <a:spcPts val="1200"/>
              </a:spcBef>
            </a:pPr>
            <a:r>
              <a:rPr lang="sk-SK" dirty="0"/>
              <a:t>meteorologických podmienok (smeru vetra a jeho rýchlosti), </a:t>
            </a:r>
          </a:p>
          <a:p>
            <a:pPr lvl="0">
              <a:spcBef>
                <a:spcPts val="1200"/>
              </a:spcBef>
            </a:pPr>
            <a:r>
              <a:rPr lang="sk-SK" dirty="0"/>
              <a:t>druhu úniku,</a:t>
            </a:r>
          </a:p>
          <a:p>
            <a:pPr lvl="0">
              <a:spcBef>
                <a:spcPts val="1200"/>
              </a:spcBef>
            </a:pPr>
            <a:r>
              <a:rPr lang="sk-SK" dirty="0"/>
              <a:t>času a miesta iniciácie.</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35</a:t>
            </a:fld>
            <a:endParaRPr lang="sk-SK"/>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72000"/>
          </a:xfrm>
        </p:spPr>
        <p:txBody>
          <a:bodyPr>
            <a:normAutofit fontScale="90000"/>
          </a:bodyPr>
          <a:lstStyle/>
          <a:p>
            <a:r>
              <a:rPr lang="sk-SK" dirty="0"/>
              <a:t>Schéma posúdenia dôsledkov bleskového požiaru podľa CPR 18E </a:t>
            </a:r>
          </a:p>
        </p:txBody>
      </p:sp>
      <p:sp>
        <p:nvSpPr>
          <p:cNvPr id="3" name="Zástupný symbol obsahu 2"/>
          <p:cNvSpPr>
            <a:spLocks noGrp="1"/>
          </p:cNvSpPr>
          <p:nvPr>
            <p:ph sz="quarter" idx="1"/>
          </p:nvPr>
        </p:nvSpPr>
        <p:spPr/>
        <p:txBody>
          <a:bodyPr/>
          <a:lstStyle/>
          <a:p>
            <a:pPr>
              <a:buNone/>
            </a:pPr>
            <a:r>
              <a:rPr lang="sk-SK" dirty="0"/>
              <a:t> </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36</a:t>
            </a:fld>
            <a:endParaRPr lang="sk-SK"/>
          </a:p>
        </p:txBody>
      </p:sp>
      <p:graphicFrame>
        <p:nvGraphicFramePr>
          <p:cNvPr id="53250" name="Object 2"/>
          <p:cNvGraphicFramePr>
            <a:graphicFrameLocks noChangeAspect="1"/>
          </p:cNvGraphicFramePr>
          <p:nvPr/>
        </p:nvGraphicFramePr>
        <p:xfrm>
          <a:off x="495300" y="1708150"/>
          <a:ext cx="7648600" cy="4976813"/>
        </p:xfrm>
        <a:graphic>
          <a:graphicData uri="http://schemas.openxmlformats.org/presentationml/2006/ole">
            <mc:AlternateContent xmlns:mc="http://schemas.openxmlformats.org/markup-compatibility/2006">
              <mc:Choice xmlns:v="urn:schemas-microsoft-com:vml" Requires="v">
                <p:oleObj name="Dokument" r:id="rId2" imgW="5793783" imgH="3448870" progId="Word.Document.12">
                  <p:embed/>
                </p:oleObj>
              </mc:Choice>
              <mc:Fallback>
                <p:oleObj name="Dokument" r:id="rId2" imgW="5793783" imgH="3448870" progId="Word.Document.12">
                  <p:embed/>
                  <p:pic>
                    <p:nvPicPr>
                      <p:cNvPr id="5325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 y="1708150"/>
                        <a:ext cx="7648600" cy="497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72000"/>
          </a:xfrm>
        </p:spPr>
        <p:txBody>
          <a:bodyPr>
            <a:normAutofit fontScale="90000"/>
          </a:bodyPr>
          <a:lstStyle/>
          <a:p>
            <a:r>
              <a:rPr lang="sk-SK" dirty="0"/>
              <a:t>Schéma posúdenia dôsledkov Bleskového požiaru podľa ARAMIS</a:t>
            </a:r>
          </a:p>
        </p:txBody>
      </p:sp>
      <p:graphicFrame>
        <p:nvGraphicFramePr>
          <p:cNvPr id="5" name="Zástupný symbol obsahu 4"/>
          <p:cNvGraphicFramePr>
            <a:graphicFrameLocks noGrp="1"/>
          </p:cNvGraphicFramePr>
          <p:nvPr>
            <p:ph sz="quarter" idx="1"/>
          </p:nvPr>
        </p:nvGraphicFramePr>
        <p:xfrm>
          <a:off x="467544" y="2564904"/>
          <a:ext cx="7467600" cy="2123440"/>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4155232">
                  <a:extLst>
                    <a:ext uri="{9D8B030D-6E8A-4147-A177-3AD203B41FA5}">
                      <a16:colId xmlns:a16="http://schemas.microsoft.com/office/drawing/2014/main" val="20002"/>
                    </a:ext>
                  </a:extLst>
                </a:gridCol>
              </a:tblGrid>
              <a:tr h="370840">
                <a:tc>
                  <a:txBody>
                    <a:bodyPr/>
                    <a:lstStyle/>
                    <a:p>
                      <a:pPr algn="ctr"/>
                      <a:r>
                        <a:rPr lang="sk-SK" dirty="0">
                          <a:solidFill>
                            <a:schemeClr val="tx1"/>
                          </a:solidFill>
                        </a:rPr>
                        <a:t>Úroveň účinku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Okamžitá radiácia</a:t>
                      </a:r>
                      <a:endParaRPr lang="sk-SK"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solidFill>
                            <a:schemeClr val="tx1"/>
                          </a:solidFill>
                        </a:rPr>
                        <a:t>Popis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sk-SK"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dirty="0"/>
                        <a:t>&lt; 0,5 DMV</a:t>
                      </a:r>
                    </a:p>
                    <a:p>
                      <a:pPr algn="ctr"/>
                      <a:endParaRPr lang="sk-SK"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Malý alebo žiadny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algn="ctr"/>
                      <a:r>
                        <a:rPr lang="sk-SK"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Reverzibilný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algn="ctr"/>
                      <a:r>
                        <a:rPr lang="sk-SK"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Ireverzibilný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pPr algn="ctr"/>
                      <a:r>
                        <a:rPr lang="sk-SK"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 0,5 DMV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Začiatok letality a/alebo domino efekt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37</a:t>
            </a:fld>
            <a:endParaRPr lang="sk-SK"/>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648000"/>
          </a:xfrm>
        </p:spPr>
        <p:txBody>
          <a:bodyPr>
            <a:normAutofit fontScale="90000"/>
          </a:bodyPr>
          <a:lstStyle/>
          <a:p>
            <a:r>
              <a:rPr lang="sk-SK" dirty="0"/>
              <a:t>Výbuch mraku plynov alebo pár (VCE)</a:t>
            </a:r>
          </a:p>
        </p:txBody>
      </p:sp>
      <p:sp>
        <p:nvSpPr>
          <p:cNvPr id="3" name="Zástupný symbol obsahu 2"/>
          <p:cNvSpPr>
            <a:spLocks noGrp="1"/>
          </p:cNvSpPr>
          <p:nvPr>
            <p:ph sz="quarter" idx="1"/>
          </p:nvPr>
        </p:nvSpPr>
        <p:spPr/>
        <p:txBody>
          <a:bodyPr>
            <a:normAutofit lnSpcReduction="10000"/>
          </a:bodyPr>
          <a:lstStyle/>
          <a:p>
            <a:pPr marL="0" indent="0">
              <a:buNone/>
            </a:pPr>
            <a:r>
              <a:rPr lang="sk-SK" dirty="0"/>
              <a:t>Výbuch – veľmi rýchle prebiehajúce horenie tuhých, kvapalných, plynných, hmlovitých alebo prachových látok, ktoré predpokladá určitú koncentráciu so vzduchom alebo kyslíkom.</a:t>
            </a:r>
          </a:p>
          <a:p>
            <a:pPr marL="273600" indent="-273600">
              <a:spcBef>
                <a:spcPts val="1200"/>
              </a:spcBef>
            </a:pPr>
            <a:r>
              <a:rPr lang="sk-SK" dirty="0" err="1"/>
              <a:t>Deflagrácia</a:t>
            </a:r>
            <a:r>
              <a:rPr lang="sk-SK" dirty="0"/>
              <a:t>: slabá explózia, rýchlosť šírenia do 100 m/s, tlaky do 0,08 </a:t>
            </a:r>
            <a:r>
              <a:rPr lang="sk-SK" dirty="0" err="1"/>
              <a:t>MPa</a:t>
            </a:r>
            <a:r>
              <a:rPr lang="sk-SK" dirty="0"/>
              <a:t>;</a:t>
            </a:r>
          </a:p>
          <a:p>
            <a:pPr marL="273600" indent="-273600">
              <a:spcBef>
                <a:spcPts val="1200"/>
              </a:spcBef>
            </a:pPr>
            <a:r>
              <a:rPr lang="sk-SK" dirty="0"/>
              <a:t>Explozívne horenie: rýchlosť šírenia reakcie niekoľko 100 m/s, tlaky až 1,1MPa;</a:t>
            </a:r>
          </a:p>
          <a:p>
            <a:pPr marL="273600" indent="-273600">
              <a:spcBef>
                <a:spcPts val="1200"/>
              </a:spcBef>
            </a:pPr>
            <a:r>
              <a:rPr lang="sk-SK" dirty="0"/>
              <a:t>Detonácia: extrémne rozvinutá explózia, rýchlosť šírenia až 4000 m/s, rázová vlna, silný akustický prejav a ničivé účinky, deštrukčné tlaky do 2 </a:t>
            </a:r>
            <a:r>
              <a:rPr lang="sk-SK" dirty="0" err="1"/>
              <a:t>MPa</a:t>
            </a:r>
            <a:r>
              <a:rPr lang="sk-SK" dirty="0"/>
              <a:t>.</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38</a:t>
            </a:fld>
            <a:endParaRPr lang="sk-SK"/>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76000"/>
          </a:xfrm>
        </p:spPr>
        <p:txBody>
          <a:bodyPr>
            <a:normAutofit fontScale="90000"/>
          </a:bodyPr>
          <a:lstStyle/>
          <a:p>
            <a:r>
              <a:rPr lang="sk-SK" dirty="0"/>
              <a:t>Výbuch mraku plynov alebo pár (VCE)</a:t>
            </a:r>
          </a:p>
        </p:txBody>
      </p:sp>
      <p:sp>
        <p:nvSpPr>
          <p:cNvPr id="3" name="Zástupný symbol obsahu 2"/>
          <p:cNvSpPr>
            <a:spLocks noGrp="1"/>
          </p:cNvSpPr>
          <p:nvPr>
            <p:ph sz="quarter" idx="1"/>
          </p:nvPr>
        </p:nvSpPr>
        <p:spPr/>
        <p:txBody>
          <a:bodyPr>
            <a:normAutofit/>
          </a:bodyPr>
          <a:lstStyle/>
          <a:p>
            <a:pPr marL="0" indent="0">
              <a:buNone/>
            </a:pPr>
            <a:r>
              <a:rPr lang="sk-SK" dirty="0"/>
              <a:t>Predpokladom pre VCE efekt je uvoľnenie dostatočného množstva horľavej látky:</a:t>
            </a:r>
          </a:p>
          <a:p>
            <a:pPr marL="288000" indent="-288000">
              <a:buNone/>
            </a:pPr>
            <a:endParaRPr lang="sk-SK" dirty="0"/>
          </a:p>
          <a:p>
            <a:pPr marL="288000" indent="-288000"/>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39</a:t>
            </a:fld>
            <a:endParaRPr lang="sk-SK"/>
          </a:p>
        </p:txBody>
      </p:sp>
      <p:graphicFrame>
        <p:nvGraphicFramePr>
          <p:cNvPr id="5" name="Tabuľka 4"/>
          <p:cNvGraphicFramePr>
            <a:graphicFrameLocks noGrp="1"/>
          </p:cNvGraphicFramePr>
          <p:nvPr/>
        </p:nvGraphicFramePr>
        <p:xfrm>
          <a:off x="827584" y="2564904"/>
          <a:ext cx="6696000" cy="2494280"/>
        </p:xfrm>
        <a:graphic>
          <a:graphicData uri="http://schemas.openxmlformats.org/drawingml/2006/table">
            <a:tbl>
              <a:tblPr firstRow="1" bandRow="1">
                <a:tableStyleId>{5C22544A-7EE6-4342-B048-85BDC9FD1C3A}</a:tableStyleId>
              </a:tblPr>
              <a:tblGrid>
                <a:gridCol w="2916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tblGrid>
              <a:tr h="370840">
                <a:tc>
                  <a:txBody>
                    <a:bodyPr/>
                    <a:lstStyle/>
                    <a:p>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sk-SK" dirty="0">
                          <a:solidFill>
                            <a:schemeClr val="tx1"/>
                          </a:solidFill>
                        </a:rPr>
                        <a:t>Uniknuté množstvo (tony)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sk-SK" dirty="0"/>
                    </a:p>
                  </a:txBody>
                  <a:tcPr/>
                </a:tc>
                <a:tc hMerge="1">
                  <a:txBody>
                    <a:bodyPr/>
                    <a:lstStyle/>
                    <a:p>
                      <a:endParaRPr lang="sk-SK" dirty="0"/>
                    </a:p>
                  </a:txBody>
                  <a:tcPr/>
                </a:tc>
                <a:extLst>
                  <a:ext uri="{0D108BD9-81ED-4DB2-BD59-A6C34878D82A}">
                    <a16:rowId xmlns:a16="http://schemas.microsoft.com/office/drawing/2014/main" val="10000"/>
                  </a:ext>
                </a:extLst>
              </a:tr>
              <a:tr h="370840">
                <a:tc>
                  <a:txBody>
                    <a:bodyPr/>
                    <a:lstStyle/>
                    <a:p>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Vysoká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Stredná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Nízka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sk-SK" dirty="0" err="1"/>
                        <a:t>P</a:t>
                      </a:r>
                      <a:r>
                        <a:rPr lang="sk-SK" baseline="-25000" dirty="0" err="1"/>
                        <a:t>nas</a:t>
                      </a:r>
                      <a:r>
                        <a:rPr lang="sk-SK" dirty="0"/>
                        <a:t> </a:t>
                      </a:r>
                      <a:r>
                        <a:rPr lang="sk-SK" dirty="0">
                          <a:latin typeface="Times New Roman"/>
                          <a:cs typeface="Times New Roman"/>
                        </a:rPr>
                        <a:t>≥ 0,1 </a:t>
                      </a:r>
                      <a:r>
                        <a:rPr lang="sk-SK" dirty="0" err="1">
                          <a:latin typeface="Times New Roman"/>
                          <a:cs typeface="Times New Roman"/>
                        </a:rPr>
                        <a:t>MPa</a:t>
                      </a:r>
                      <a:r>
                        <a:rPr lang="sk-SK" dirty="0">
                          <a:latin typeface="Times New Roman"/>
                          <a:cs typeface="Times New Roman"/>
                        </a:rPr>
                        <a:t> alebo plyn</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a:t>0,05 </a:t>
                      </a:r>
                      <a:r>
                        <a:rPr lang="sk-SK" dirty="0">
                          <a:latin typeface="Times New Roman"/>
                          <a:cs typeface="Times New Roman"/>
                        </a:rPr>
                        <a:t>≤ </a:t>
                      </a:r>
                      <a:r>
                        <a:rPr lang="sk-SK" dirty="0" err="1"/>
                        <a:t>P</a:t>
                      </a:r>
                      <a:r>
                        <a:rPr lang="sk-SK" baseline="-25000" dirty="0" err="1"/>
                        <a:t>nas</a:t>
                      </a:r>
                      <a:r>
                        <a:rPr lang="sk-SK" dirty="0"/>
                        <a:t> </a:t>
                      </a:r>
                      <a:r>
                        <a:rPr lang="sk-SK" dirty="0" err="1">
                          <a:latin typeface="Times New Roman"/>
                          <a:cs typeface="Times New Roman"/>
                        </a:rPr>
                        <a:t>≤</a:t>
                      </a:r>
                      <a:r>
                        <a:rPr lang="sk-SK" dirty="0">
                          <a:latin typeface="Times New Roman"/>
                          <a:cs typeface="Times New Roman"/>
                        </a:rPr>
                        <a:t> 0,1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baseline="0" dirty="0"/>
                        <a:t>&gt;2</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dirty="0"/>
                        <a:t>&gt;5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a:t>0,01 </a:t>
                      </a:r>
                      <a:r>
                        <a:rPr lang="sk-SK" dirty="0">
                          <a:latin typeface="Times New Roman"/>
                          <a:cs typeface="Times New Roman"/>
                        </a:rPr>
                        <a:t>≤ </a:t>
                      </a:r>
                      <a:r>
                        <a:rPr lang="sk-SK" dirty="0" err="1"/>
                        <a:t>P</a:t>
                      </a:r>
                      <a:r>
                        <a:rPr lang="sk-SK" baseline="-25000" dirty="0" err="1"/>
                        <a:t>nas</a:t>
                      </a:r>
                      <a:r>
                        <a:rPr lang="sk-SK" dirty="0"/>
                        <a:t> </a:t>
                      </a:r>
                      <a:r>
                        <a:rPr lang="sk-SK" dirty="0" err="1">
                          <a:latin typeface="Times New Roman"/>
                          <a:cs typeface="Times New Roman"/>
                        </a:rPr>
                        <a:t>≤</a:t>
                      </a:r>
                      <a:r>
                        <a:rPr lang="sk-SK" dirty="0">
                          <a:latin typeface="Times New Roman"/>
                          <a:cs typeface="Times New Roman"/>
                        </a:rPr>
                        <a:t> 0,05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dirty="0"/>
                        <a:t>&gt;5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dirty="0"/>
                        <a:t>&gt;10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err="1"/>
                        <a:t>P</a:t>
                      </a:r>
                      <a:r>
                        <a:rPr lang="sk-SK" baseline="-25000" dirty="0" err="1"/>
                        <a:t>nas</a:t>
                      </a:r>
                      <a:r>
                        <a:rPr lang="sk-SK" dirty="0"/>
                        <a:t> </a:t>
                      </a:r>
                      <a:r>
                        <a:rPr lang="sk-SK" dirty="0">
                          <a:latin typeface="Times New Roman"/>
                          <a:cs typeface="Times New Roman"/>
                        </a:rPr>
                        <a:t>&lt; 0,01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dirty="0"/>
                        <a:t>&gt;40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Font typeface="Wingdings"/>
                        <a:buNone/>
                      </a:pPr>
                      <a:r>
                        <a:rPr lang="sk-SK"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700" dirty="0"/>
              <a:t>Plynné nebezpečné látky</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a:t>
            </a:fld>
            <a:endParaRPr lang="sk-SK"/>
          </a:p>
        </p:txBody>
      </p:sp>
      <p:graphicFrame>
        <p:nvGraphicFramePr>
          <p:cNvPr id="50178" name="Object 2"/>
          <p:cNvGraphicFramePr>
            <a:graphicFrameLocks noGrp="1" noChangeAspect="1"/>
          </p:cNvGraphicFramePr>
          <p:nvPr>
            <p:ph sz="quarter" idx="1"/>
          </p:nvPr>
        </p:nvGraphicFramePr>
        <p:xfrm>
          <a:off x="229133" y="2143116"/>
          <a:ext cx="8260306" cy="2857520"/>
        </p:xfrm>
        <a:graphic>
          <a:graphicData uri="http://schemas.openxmlformats.org/presentationml/2006/ole">
            <mc:AlternateContent xmlns:mc="http://schemas.openxmlformats.org/markup-compatibility/2006">
              <mc:Choice xmlns:v="urn:schemas-microsoft-com:vml" Requires="v">
                <p:oleObj name="Dokument" r:id="rId2" imgW="6845658" imgH="1420701" progId="Word.Document.12">
                  <p:embed/>
                </p:oleObj>
              </mc:Choice>
              <mc:Fallback>
                <p:oleObj name="Dokument" r:id="rId2" imgW="6845658" imgH="1420701" progId="Word.Document.12">
                  <p:embed/>
                  <p:pic>
                    <p:nvPicPr>
                      <p:cNvPr id="5017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133" y="2143116"/>
                        <a:ext cx="8260306" cy="285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sz="quarter" idx="1"/>
          </p:nvPr>
        </p:nvSpPr>
        <p:spPr/>
        <p:txBody>
          <a:bodyPr/>
          <a:lstStyle/>
          <a:p>
            <a:pPr>
              <a:buNone/>
            </a:pPr>
            <a:r>
              <a:rPr lang="sk-SK" dirty="0"/>
              <a:t>Pre plochu mláky:</a:t>
            </a:r>
          </a:p>
          <a:p>
            <a:pPr>
              <a:buNone/>
            </a:pPr>
            <a:endParaRPr lang="sk-SK" dirty="0"/>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40</a:t>
            </a:fld>
            <a:endParaRPr lang="sk-SK"/>
          </a:p>
        </p:txBody>
      </p:sp>
      <p:graphicFrame>
        <p:nvGraphicFramePr>
          <p:cNvPr id="5" name="Tabuľka 4"/>
          <p:cNvGraphicFramePr>
            <a:graphicFrameLocks noGrp="1"/>
          </p:cNvGraphicFramePr>
          <p:nvPr>
            <p:extLst>
              <p:ext uri="{D42A27DB-BD31-4B8C-83A1-F6EECF244321}">
                <p14:modId xmlns:p14="http://schemas.microsoft.com/office/powerpoint/2010/main" val="3808999400"/>
              </p:ext>
            </p:extLst>
          </p:nvPr>
        </p:nvGraphicFramePr>
        <p:xfrm>
          <a:off x="611560" y="2276872"/>
          <a:ext cx="7128000" cy="2123440"/>
        </p:xfrm>
        <a:graphic>
          <a:graphicData uri="http://schemas.openxmlformats.org/drawingml/2006/table">
            <a:tbl>
              <a:tblPr firstRow="1" bandRow="1">
                <a:tableStyleId>{5C22544A-7EE6-4342-B048-85BDC9FD1C3A}</a:tableStyleId>
              </a:tblPr>
              <a:tblGrid>
                <a:gridCol w="2700000">
                  <a:extLst>
                    <a:ext uri="{9D8B030D-6E8A-4147-A177-3AD203B41FA5}">
                      <a16:colId xmlns:a16="http://schemas.microsoft.com/office/drawing/2014/main" val="20000"/>
                    </a:ext>
                  </a:extLst>
                </a:gridCol>
                <a:gridCol w="1476000">
                  <a:extLst>
                    <a:ext uri="{9D8B030D-6E8A-4147-A177-3AD203B41FA5}">
                      <a16:colId xmlns:a16="http://schemas.microsoft.com/office/drawing/2014/main" val="20001"/>
                    </a:ext>
                  </a:extLst>
                </a:gridCol>
                <a:gridCol w="1476000">
                  <a:extLst>
                    <a:ext uri="{9D8B030D-6E8A-4147-A177-3AD203B41FA5}">
                      <a16:colId xmlns:a16="http://schemas.microsoft.com/office/drawing/2014/main" val="20002"/>
                    </a:ext>
                  </a:extLst>
                </a:gridCol>
                <a:gridCol w="1476000">
                  <a:extLst>
                    <a:ext uri="{9D8B030D-6E8A-4147-A177-3AD203B41FA5}">
                      <a16:colId xmlns:a16="http://schemas.microsoft.com/office/drawing/2014/main" val="20003"/>
                    </a:ext>
                  </a:extLst>
                </a:gridCol>
              </a:tblGrid>
              <a:tr h="370840">
                <a:tc>
                  <a:txBody>
                    <a:bodyPr/>
                    <a:lstStyle/>
                    <a:p>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sk-SK" dirty="0">
                          <a:solidFill>
                            <a:schemeClr val="tx1"/>
                          </a:solidFill>
                        </a:rPr>
                        <a:t>Plocha povrchu mláky (m</a:t>
                      </a:r>
                      <a:r>
                        <a:rPr lang="sk-SK" baseline="30000" dirty="0">
                          <a:solidFill>
                            <a:schemeClr val="tx1"/>
                          </a:solidFill>
                        </a:rPr>
                        <a:t>2</a:t>
                      </a:r>
                      <a:r>
                        <a:rPr lang="sk-SK"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sk-SK" dirty="0"/>
                    </a:p>
                  </a:txBody>
                  <a:tcPr/>
                </a:tc>
                <a:tc hMerge="1">
                  <a:txBody>
                    <a:bodyPr/>
                    <a:lstStyle/>
                    <a:p>
                      <a:endParaRPr lang="sk-SK" dirty="0"/>
                    </a:p>
                  </a:txBody>
                  <a:tcPr/>
                </a:tc>
                <a:extLst>
                  <a:ext uri="{0D108BD9-81ED-4DB2-BD59-A6C34878D82A}">
                    <a16:rowId xmlns:a16="http://schemas.microsoft.com/office/drawing/2014/main" val="10000"/>
                  </a:ext>
                </a:extLst>
              </a:tr>
              <a:tr h="370840">
                <a:tc>
                  <a:txBody>
                    <a:bodyPr/>
                    <a:lstStyle/>
                    <a:p>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Vysoká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Stredná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Nízka reaktivita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a:t>0,05 </a:t>
                      </a:r>
                      <a:r>
                        <a:rPr lang="sk-SK" dirty="0">
                          <a:latin typeface="Times New Roman"/>
                          <a:cs typeface="Times New Roman"/>
                        </a:rPr>
                        <a:t>≤ </a:t>
                      </a:r>
                      <a:r>
                        <a:rPr lang="sk-SK" dirty="0" err="1"/>
                        <a:t>P</a:t>
                      </a:r>
                      <a:r>
                        <a:rPr lang="sk-SK" baseline="-25000" dirty="0" err="1"/>
                        <a:t>nas</a:t>
                      </a:r>
                      <a:r>
                        <a:rPr lang="sk-SK" dirty="0"/>
                        <a:t> </a:t>
                      </a:r>
                      <a:r>
                        <a:rPr lang="sk-SK" dirty="0" err="1">
                          <a:latin typeface="Times New Roman"/>
                          <a:cs typeface="Times New Roman"/>
                        </a:rPr>
                        <a:t>≤</a:t>
                      </a:r>
                      <a:r>
                        <a:rPr lang="sk-SK" dirty="0">
                          <a:latin typeface="Times New Roman"/>
                          <a:cs typeface="Times New Roman"/>
                        </a:rPr>
                        <a:t> 0,1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&gt;500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&gt;1 000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a:t>0,01 </a:t>
                      </a:r>
                      <a:r>
                        <a:rPr lang="sk-SK" dirty="0">
                          <a:latin typeface="Times New Roman"/>
                          <a:cs typeface="Times New Roman"/>
                        </a:rPr>
                        <a:t>≤ </a:t>
                      </a:r>
                      <a:r>
                        <a:rPr lang="sk-SK" dirty="0" err="1"/>
                        <a:t>P</a:t>
                      </a:r>
                      <a:r>
                        <a:rPr lang="sk-SK" baseline="-25000" dirty="0" err="1"/>
                        <a:t>nas</a:t>
                      </a:r>
                      <a:r>
                        <a:rPr lang="sk-SK" dirty="0"/>
                        <a:t> </a:t>
                      </a:r>
                      <a:r>
                        <a:rPr lang="sk-SK" dirty="0" err="1">
                          <a:latin typeface="Times New Roman"/>
                          <a:cs typeface="Times New Roman"/>
                        </a:rPr>
                        <a:t>≤</a:t>
                      </a:r>
                      <a:r>
                        <a:rPr lang="sk-SK" dirty="0">
                          <a:latin typeface="Times New Roman"/>
                          <a:cs typeface="Times New Roman"/>
                        </a:rPr>
                        <a:t> 0,05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&gt;500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&gt;1 000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&gt;4 000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dirty="0" err="1"/>
                        <a:t>P</a:t>
                      </a:r>
                      <a:r>
                        <a:rPr lang="sk-SK" baseline="-25000" dirty="0" err="1"/>
                        <a:t>nas</a:t>
                      </a:r>
                      <a:r>
                        <a:rPr lang="sk-SK" dirty="0"/>
                        <a:t> </a:t>
                      </a:r>
                      <a:r>
                        <a:rPr lang="sk-SK" dirty="0">
                          <a:latin typeface="Times New Roman"/>
                          <a:cs typeface="Times New Roman"/>
                        </a:rPr>
                        <a:t>&lt; 0,01 </a:t>
                      </a:r>
                      <a:r>
                        <a:rPr lang="sk-SK" dirty="0" err="1">
                          <a:latin typeface="Times New Roman"/>
                          <a:cs typeface="Times New Roman"/>
                        </a:rPr>
                        <a:t>MPa</a:t>
                      </a:r>
                      <a:endParaRPr lang="sk-SK"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&gt;4 000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7" name="Nadpis 6">
            <a:extLst>
              <a:ext uri="{FF2B5EF4-FFF2-40B4-BE49-F238E27FC236}">
                <a16:creationId xmlns:a16="http://schemas.microsoft.com/office/drawing/2014/main" id="{D340892E-5D21-4896-9A71-6DE69A72CAB7}"/>
              </a:ext>
            </a:extLst>
          </p:cNvPr>
          <p:cNvSpPr>
            <a:spLocks noGrp="1"/>
          </p:cNvSpPr>
          <p:nvPr>
            <p:ph type="title"/>
          </p:nvPr>
        </p:nvSpPr>
        <p:spPr>
          <a:xfrm>
            <a:off x="457200" y="274638"/>
            <a:ext cx="7467600" cy="576000"/>
          </a:xfrm>
        </p:spPr>
        <p:txBody>
          <a:bodyPr>
            <a:normAutofit fontScale="90000"/>
          </a:bodyPr>
          <a:lstStyle/>
          <a:p>
            <a:r>
              <a:rPr lang="sk-SK" dirty="0"/>
              <a:t>Výbuch mraku plynov alebo pár (VCE)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76000"/>
          </a:xfrm>
        </p:spPr>
        <p:txBody>
          <a:bodyPr>
            <a:noAutofit/>
          </a:bodyPr>
          <a:lstStyle/>
          <a:p>
            <a:r>
              <a:rPr lang="sk-SK" sz="2700" dirty="0"/>
              <a:t>Výbuch mraku plynov alebo pár (VCE)</a:t>
            </a:r>
          </a:p>
        </p:txBody>
      </p:sp>
      <p:sp>
        <p:nvSpPr>
          <p:cNvPr id="3" name="Zástupný symbol obsahu 2"/>
          <p:cNvSpPr>
            <a:spLocks noGrp="1"/>
          </p:cNvSpPr>
          <p:nvPr>
            <p:ph sz="quarter" idx="1"/>
          </p:nvPr>
        </p:nvSpPr>
        <p:spPr/>
        <p:txBody>
          <a:bodyPr>
            <a:normAutofit/>
          </a:bodyPr>
          <a:lstStyle/>
          <a:p>
            <a:pPr marL="0" indent="0">
              <a:buNone/>
            </a:pPr>
            <a:r>
              <a:rPr lang="sk-SK" dirty="0"/>
              <a:t>Pre uskutočnenie samotného VCE je dôležitá prítomnosť prehustenej zóny, ktorá spôsobuje urýchľovanie čela plameňa, a iniciačného zdroja do vzdialenosti ± 200 m od zdroja úniku. </a:t>
            </a:r>
          </a:p>
          <a:p>
            <a:pPr marL="0" indent="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41</a:t>
            </a:fld>
            <a:endParaRPr lang="sk-SK"/>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00000"/>
          </a:xfrm>
        </p:spPr>
        <p:txBody>
          <a:bodyPr>
            <a:normAutofit fontScale="90000"/>
          </a:bodyPr>
          <a:lstStyle/>
          <a:p>
            <a:r>
              <a:rPr lang="sk-SK" dirty="0"/>
              <a:t>Výbuch mraku plynov alebo pár </a:t>
            </a:r>
            <a:br>
              <a:rPr lang="sk-SK" dirty="0"/>
            </a:br>
            <a:r>
              <a:rPr lang="sk-SK" dirty="0"/>
              <a:t>(VCE)</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42</a:t>
            </a:fld>
            <a:endParaRPr lang="sk-SK"/>
          </a:p>
        </p:txBody>
      </p:sp>
      <p:sp>
        <p:nvSpPr>
          <p:cNvPr id="6" name="Zástupný symbol obsahu 5"/>
          <p:cNvSpPr>
            <a:spLocks noGrp="1"/>
          </p:cNvSpPr>
          <p:nvPr>
            <p:ph sz="quarter" idx="1"/>
          </p:nvPr>
        </p:nvSpPr>
        <p:spPr/>
        <p:txBody>
          <a:bodyPr/>
          <a:lstStyle/>
          <a:p>
            <a:pPr>
              <a:buNone/>
            </a:pPr>
            <a:r>
              <a:rPr lang="sk-SK" b="1" dirty="0"/>
              <a:t>TNT metóda</a:t>
            </a:r>
          </a:p>
          <a:p>
            <a:pPr>
              <a:buNone/>
            </a:pPr>
            <a:endParaRPr lang="sk-SK" dirty="0"/>
          </a:p>
          <a:p>
            <a:pPr>
              <a:buNone/>
            </a:pPr>
            <a:r>
              <a:rPr lang="sk-SK" dirty="0"/>
              <a:t>Ekvivalentná hmotnosť TNT:</a:t>
            </a:r>
          </a:p>
          <a:p>
            <a:pPr>
              <a:buNone/>
            </a:pPr>
            <a:endParaRPr lang="sk-SK" dirty="0"/>
          </a:p>
          <a:p>
            <a:pPr>
              <a:buNone/>
            </a:pPr>
            <a:endParaRPr lang="sk-SK" dirty="0"/>
          </a:p>
          <a:p>
            <a:pPr>
              <a:buNone/>
            </a:pPr>
            <a:endParaRPr lang="sk-SK" dirty="0"/>
          </a:p>
          <a:p>
            <a:pPr>
              <a:buNone/>
            </a:pPr>
            <a:r>
              <a:rPr lang="sk-SK" i="1" dirty="0"/>
              <a:t>M</a:t>
            </a:r>
            <a:r>
              <a:rPr lang="sk-SK" dirty="0"/>
              <a:t> – hmotnosť horľavej látky v mraku [kg],</a:t>
            </a:r>
          </a:p>
          <a:p>
            <a:pPr>
              <a:buNone/>
            </a:pPr>
            <a:r>
              <a:rPr lang="el-GR" i="1" dirty="0"/>
              <a:t>Δ</a:t>
            </a:r>
            <a:r>
              <a:rPr lang="sk-SK" i="1" dirty="0" err="1"/>
              <a:t>H</a:t>
            </a:r>
            <a:r>
              <a:rPr lang="sk-SK" i="1" baseline="-25000" dirty="0" err="1"/>
              <a:t>c</a:t>
            </a:r>
            <a:r>
              <a:rPr lang="sk-SK" i="1" dirty="0"/>
              <a:t> </a:t>
            </a:r>
            <a:r>
              <a:rPr lang="sk-SK" dirty="0"/>
              <a:t>– spalné teplo horľavej látky [</a:t>
            </a:r>
            <a:r>
              <a:rPr lang="sk-SK" dirty="0" err="1"/>
              <a:t>kJ</a:t>
            </a:r>
            <a:r>
              <a:rPr lang="sk-SK" dirty="0"/>
              <a:t>/kg],</a:t>
            </a:r>
          </a:p>
          <a:p>
            <a:pPr>
              <a:buNone/>
            </a:pPr>
            <a:r>
              <a:rPr lang="el-GR" i="1" dirty="0"/>
              <a:t>Δ</a:t>
            </a:r>
            <a:r>
              <a:rPr lang="sk-SK" i="1" dirty="0"/>
              <a:t>H</a:t>
            </a:r>
            <a:r>
              <a:rPr lang="sk-SK" i="1" baseline="-25000" dirty="0"/>
              <a:t>TNT</a:t>
            </a:r>
            <a:r>
              <a:rPr lang="sk-SK" i="1" dirty="0"/>
              <a:t> </a:t>
            </a:r>
            <a:r>
              <a:rPr lang="sk-SK" dirty="0"/>
              <a:t>– spalné teplo TNT [</a:t>
            </a:r>
            <a:r>
              <a:rPr lang="sk-SK" dirty="0" err="1"/>
              <a:t>kJ</a:t>
            </a:r>
            <a:r>
              <a:rPr lang="sk-SK" dirty="0"/>
              <a:t>/kg] (4680),</a:t>
            </a:r>
          </a:p>
          <a:p>
            <a:pPr>
              <a:buNone/>
            </a:pPr>
            <a:r>
              <a:rPr lang="el-GR" i="1" dirty="0">
                <a:latin typeface="Times New Roman" pitchFamily="18" charset="0"/>
                <a:cs typeface="Times New Roman" pitchFamily="18" charset="0"/>
              </a:rPr>
              <a:t>η</a:t>
            </a:r>
            <a:r>
              <a:rPr lang="sk-SK" dirty="0"/>
              <a:t> – koeficient premeny [-].</a:t>
            </a:r>
          </a:p>
        </p:txBody>
      </p:sp>
      <p:sp>
        <p:nvSpPr>
          <p:cNvPr id="1136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graphicFrame>
        <p:nvGraphicFramePr>
          <p:cNvPr id="113670" name="Object 6"/>
          <p:cNvGraphicFramePr>
            <a:graphicFrameLocks noChangeAspect="1"/>
          </p:cNvGraphicFramePr>
          <p:nvPr/>
        </p:nvGraphicFramePr>
        <p:xfrm>
          <a:off x="2123728" y="3119108"/>
          <a:ext cx="3337490" cy="1245996"/>
        </p:xfrm>
        <a:graphic>
          <a:graphicData uri="http://schemas.openxmlformats.org/presentationml/2006/ole">
            <mc:AlternateContent xmlns:mc="http://schemas.openxmlformats.org/markup-compatibility/2006">
              <mc:Choice xmlns:v="urn:schemas-microsoft-com:vml" Requires="v">
                <p:oleObj name="Dokument" r:id="rId2" imgW="1313853" imgH="494084" progId="Word.Document.12">
                  <p:embed/>
                </p:oleObj>
              </mc:Choice>
              <mc:Fallback>
                <p:oleObj name="Dokument" r:id="rId2" imgW="1313853" imgH="494084" progId="Word.Document.12">
                  <p:embed/>
                  <p:pic>
                    <p:nvPicPr>
                      <p:cNvPr id="113670"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3119108"/>
                        <a:ext cx="3337490" cy="1245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72000"/>
          </a:xfrm>
        </p:spPr>
        <p:txBody>
          <a:bodyPr>
            <a:normAutofit fontScale="90000"/>
          </a:bodyPr>
          <a:lstStyle/>
          <a:p>
            <a:r>
              <a:rPr lang="sk-SK" dirty="0"/>
              <a:t>Výbuch mraku plynov alebo pár </a:t>
            </a:r>
            <a:br>
              <a:rPr lang="sk-SK" dirty="0"/>
            </a:br>
            <a:r>
              <a:rPr lang="sk-SK" dirty="0"/>
              <a:t>(VCE)</a:t>
            </a:r>
          </a:p>
        </p:txBody>
      </p:sp>
      <p:sp>
        <p:nvSpPr>
          <p:cNvPr id="3" name="Zástupný symbol obsahu 2"/>
          <p:cNvSpPr>
            <a:spLocks noGrp="1"/>
          </p:cNvSpPr>
          <p:nvPr>
            <p:ph sz="quarter" idx="1"/>
          </p:nvPr>
        </p:nvSpPr>
        <p:spPr/>
        <p:txBody>
          <a:bodyPr/>
          <a:lstStyle/>
          <a:p>
            <a:pPr>
              <a:buNone/>
            </a:pPr>
            <a:r>
              <a:rPr lang="sk-SK" dirty="0"/>
              <a:t>Redukovaná vzdialenosť (pozemný výbuch):</a:t>
            </a:r>
          </a:p>
          <a:p>
            <a:pPr>
              <a:buNone/>
            </a:pPr>
            <a:endParaRPr lang="sk-SK" dirty="0"/>
          </a:p>
          <a:p>
            <a:pPr>
              <a:buNone/>
            </a:pPr>
            <a:r>
              <a:rPr lang="sk-SK" dirty="0"/>
              <a:t>						m/kg</a:t>
            </a:r>
            <a:r>
              <a:rPr lang="sk-SK" baseline="30000" dirty="0"/>
              <a:t>1/3</a:t>
            </a:r>
          </a:p>
          <a:p>
            <a:pPr>
              <a:buNone/>
            </a:pPr>
            <a:endParaRPr lang="sk-SK" dirty="0"/>
          </a:p>
          <a:p>
            <a:pPr>
              <a:buNone/>
            </a:pPr>
            <a:r>
              <a:rPr lang="sk-SK" dirty="0"/>
              <a:t>r – vzdialenosť od centra reakčnej premeny [m].</a:t>
            </a:r>
          </a:p>
          <a:p>
            <a:pPr>
              <a:buNone/>
            </a:pPr>
            <a:endParaRPr lang="sk-SK" dirty="0"/>
          </a:p>
          <a:p>
            <a:pPr marL="0" indent="0">
              <a:buNone/>
            </a:pPr>
            <a:r>
              <a:rPr lang="sk-SK" dirty="0"/>
              <a:t>Najčastejšie používaný polynóm pre pozemný výbuch:</a:t>
            </a:r>
          </a:p>
          <a:p>
            <a:pPr marL="0" indent="0">
              <a:buNone/>
            </a:pPr>
            <a:r>
              <a:rPr lang="sk-SK" dirty="0"/>
              <a:t>							kPa</a:t>
            </a:r>
          </a:p>
          <a:p>
            <a:pPr>
              <a:buNone/>
            </a:pPr>
            <a:endParaRPr lang="sk-SK" dirty="0"/>
          </a:p>
          <a:p>
            <a:pPr>
              <a:buNone/>
            </a:pPr>
            <a:r>
              <a:rPr lang="sk-SK" dirty="0"/>
              <a:t>Platí pre 2&lt;</a:t>
            </a:r>
            <a:r>
              <a:rPr lang="sk-SK" i="1" dirty="0"/>
              <a:t>R</a:t>
            </a:r>
            <a:r>
              <a:rPr lang="sk-SK" i="1" baseline="-25000" dirty="0"/>
              <a:t>0</a:t>
            </a:r>
            <a:r>
              <a:rPr lang="sk-SK" dirty="0"/>
              <a:t>&lt;300.</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43</a:t>
            </a:fld>
            <a:endParaRPr lang="sk-SK"/>
          </a:p>
        </p:txBody>
      </p:sp>
      <p:graphicFrame>
        <p:nvGraphicFramePr>
          <p:cNvPr id="121858" name="Object 2"/>
          <p:cNvGraphicFramePr>
            <a:graphicFrameLocks noChangeAspect="1"/>
          </p:cNvGraphicFramePr>
          <p:nvPr/>
        </p:nvGraphicFramePr>
        <p:xfrm>
          <a:off x="2346325" y="2430016"/>
          <a:ext cx="1874838" cy="1143000"/>
        </p:xfrm>
        <a:graphic>
          <a:graphicData uri="http://schemas.openxmlformats.org/presentationml/2006/ole">
            <mc:AlternateContent xmlns:mc="http://schemas.openxmlformats.org/markup-compatibility/2006">
              <mc:Choice xmlns:v="urn:schemas-microsoft-com:vml" Requires="v">
                <p:oleObj name="Dokument" r:id="rId2" imgW="748096" imgH="460593" progId="Word.Document.12">
                  <p:embed/>
                </p:oleObj>
              </mc:Choice>
              <mc:Fallback>
                <p:oleObj name="Dokument" r:id="rId2" imgW="748096" imgH="460593" progId="Word.Document.12">
                  <p:embed/>
                  <p:pic>
                    <p:nvPicPr>
                      <p:cNvPr id="12185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6325" y="2430016"/>
                        <a:ext cx="187483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1859" name="Object 3"/>
          <p:cNvGraphicFramePr>
            <a:graphicFrameLocks noChangeAspect="1"/>
          </p:cNvGraphicFramePr>
          <p:nvPr/>
        </p:nvGraphicFramePr>
        <p:xfrm>
          <a:off x="1691680" y="5085183"/>
          <a:ext cx="4824536" cy="648073"/>
        </p:xfrm>
        <a:graphic>
          <a:graphicData uri="http://schemas.openxmlformats.org/presentationml/2006/ole">
            <mc:AlternateContent xmlns:mc="http://schemas.openxmlformats.org/markup-compatibility/2006">
              <mc:Choice xmlns:v="urn:schemas-microsoft-com:vml" Requires="v">
                <p:oleObj name="Dokument" r:id="rId4" imgW="2356720" imgH="307182" progId="Word.Document.12">
                  <p:embed/>
                </p:oleObj>
              </mc:Choice>
              <mc:Fallback>
                <p:oleObj name="Dokument" r:id="rId4" imgW="2356720" imgH="307182" progId="Word.Document.12">
                  <p:embed/>
                  <p:pic>
                    <p:nvPicPr>
                      <p:cNvPr id="12185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5085183"/>
                        <a:ext cx="4824536" cy="648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40000"/>
          </a:xfrm>
        </p:spPr>
        <p:txBody>
          <a:bodyPr>
            <a:normAutofit/>
          </a:bodyPr>
          <a:lstStyle/>
          <a:p>
            <a:r>
              <a:rPr lang="sk-SK" sz="2700" dirty="0"/>
              <a:t>Výbuch mraku plynov alebo pár (VCE)</a:t>
            </a:r>
          </a:p>
        </p:txBody>
      </p:sp>
      <p:sp>
        <p:nvSpPr>
          <p:cNvPr id="3" name="Zástupný symbol obsahu 2"/>
          <p:cNvSpPr>
            <a:spLocks noGrp="1"/>
          </p:cNvSpPr>
          <p:nvPr>
            <p:ph sz="quarter" idx="1"/>
          </p:nvPr>
        </p:nvSpPr>
        <p:spPr>
          <a:xfrm>
            <a:off x="457200" y="1600200"/>
            <a:ext cx="7643192" cy="4873752"/>
          </a:xfrm>
        </p:spPr>
        <p:txBody>
          <a:bodyPr/>
          <a:lstStyle/>
          <a:p>
            <a:pPr marL="0" indent="0">
              <a:buNone/>
            </a:pPr>
            <a:r>
              <a:rPr lang="sk-SK" b="1" dirty="0" err="1"/>
              <a:t>Multi-Energy</a:t>
            </a:r>
            <a:r>
              <a:rPr lang="sk-SK" b="1" dirty="0"/>
              <a:t> metóda</a:t>
            </a:r>
          </a:p>
          <a:p>
            <a:pPr marL="0" indent="0">
              <a:buNone/>
            </a:pPr>
            <a:endParaRPr lang="sk-SK" dirty="0"/>
          </a:p>
          <a:p>
            <a:pPr marL="0" indent="0">
              <a:buNone/>
            </a:pPr>
            <a:r>
              <a:rPr lang="sk-SK" dirty="0"/>
              <a:t>Na rozdiel od iných metód, ktoré považujú výbuch mraku pár za jediný proces (TNT – metóda), </a:t>
            </a:r>
            <a:r>
              <a:rPr lang="sk-SK" dirty="0" err="1"/>
              <a:t>Multi-Energy</a:t>
            </a:r>
            <a:r>
              <a:rPr lang="sk-SK" dirty="0"/>
              <a:t> metóda (CPR14E) definuje výbuch mraku pár ako sériu lokálnych výbuchov zodpovedajúcich rôznym iniciačným zdrojom v mraku. Za generátory výbuchu sa považujú jednotlivé zariadenia s pravdepodobnosťou iniciácie vznietenia. Najčastejšie sa jedná o samotné zariadenia, z ktorých je realizovaný únik, a prehustené zóny.</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44</a:t>
            </a:fld>
            <a:endParaRPr lang="sk-SK"/>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99176" cy="634082"/>
          </a:xfrm>
        </p:spPr>
        <p:txBody>
          <a:bodyPr>
            <a:normAutofit/>
          </a:bodyPr>
          <a:lstStyle/>
          <a:p>
            <a:r>
              <a:rPr lang="sk-SK" sz="2700" dirty="0"/>
              <a:t>Výbuch mraku plynov alebo pár (VCE)</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45</a:t>
            </a:fld>
            <a:endParaRPr lang="sk-SK"/>
          </a:p>
        </p:txBody>
      </p:sp>
      <p:pic>
        <p:nvPicPr>
          <p:cNvPr id="111618" name="Picture 2"/>
          <p:cNvPicPr>
            <a:picLocks noGrp="1" noChangeAspect="1" noChangeArrowheads="1"/>
          </p:cNvPicPr>
          <p:nvPr>
            <p:ph sz="quarter" idx="1"/>
          </p:nvPr>
        </p:nvPicPr>
        <p:blipFill>
          <a:blip r:embed="rId2" cstate="print"/>
          <a:srcRect/>
          <a:stretch>
            <a:fillRect/>
          </a:stretch>
        </p:blipFill>
        <p:spPr bwMode="auto">
          <a:xfrm>
            <a:off x="190549" y="1052736"/>
            <a:ext cx="7909843" cy="4806855"/>
          </a:xfrm>
          <a:prstGeom prst="rect">
            <a:avLst/>
          </a:prstGeom>
          <a:noFill/>
          <a:ln w="9525">
            <a:noFill/>
            <a:miter lim="800000"/>
            <a:headEnd/>
            <a:tailEnd/>
          </a:ln>
          <a:effectLst/>
        </p:spPr>
      </p:pic>
      <p:sp>
        <p:nvSpPr>
          <p:cNvPr id="6" name="BlokTextu 5"/>
          <p:cNvSpPr txBox="1"/>
          <p:nvPr/>
        </p:nvSpPr>
        <p:spPr>
          <a:xfrm>
            <a:off x="251520" y="5949280"/>
            <a:ext cx="7704856" cy="646331"/>
          </a:xfrm>
          <a:prstGeom prst="rect">
            <a:avLst/>
          </a:prstGeom>
          <a:noFill/>
        </p:spPr>
        <p:txBody>
          <a:bodyPr wrap="square" rtlCol="0">
            <a:spAutoFit/>
          </a:bodyPr>
          <a:lstStyle/>
          <a:p>
            <a:r>
              <a:rPr lang="sk-SK" dirty="0">
                <a:latin typeface="Times New Roman" pitchFamily="18" charset="0"/>
                <a:cs typeface="Times New Roman" pitchFamily="18" charset="0"/>
              </a:rPr>
              <a:t>Výbuchové charakteristiky zmesi horľaviny so vzduchom s polomerom R</a:t>
            </a:r>
            <a:r>
              <a:rPr lang="sk-SK" baseline="-25000" dirty="0">
                <a:latin typeface="Times New Roman" pitchFamily="18" charset="0"/>
                <a:cs typeface="Times New Roman" pitchFamily="18" charset="0"/>
              </a:rPr>
              <a:t>0 </a:t>
            </a:r>
            <a:r>
              <a:rPr lang="sk-SK" dirty="0">
                <a:latin typeface="Times New Roman" pitchFamily="18" charset="0"/>
                <a:cs typeface="Times New Roman" pitchFamily="18" charset="0"/>
              </a:rPr>
              <a:t> podľa  ME metódy (CPR 14E)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04000"/>
          </a:xfrm>
        </p:spPr>
        <p:txBody>
          <a:bodyPr>
            <a:normAutofit fontScale="90000"/>
          </a:bodyPr>
          <a:lstStyle/>
          <a:p>
            <a:r>
              <a:rPr lang="sk-SK" dirty="0"/>
              <a:t>Výbuch mraku plynov alebo pár (VCE)</a:t>
            </a:r>
          </a:p>
        </p:txBody>
      </p:sp>
      <p:sp>
        <p:nvSpPr>
          <p:cNvPr id="3" name="Zástupný symbol obsahu 2"/>
          <p:cNvSpPr>
            <a:spLocks noGrp="1"/>
          </p:cNvSpPr>
          <p:nvPr>
            <p:ph sz="quarter" idx="1"/>
          </p:nvPr>
        </p:nvSpPr>
        <p:spPr/>
        <p:txBody>
          <a:bodyPr/>
          <a:lstStyle/>
          <a:p>
            <a:pPr marL="0" indent="0">
              <a:buNone/>
            </a:pPr>
            <a:r>
              <a:rPr lang="sk-SK" dirty="0"/>
              <a:t>Vzdialenosti, pri ktorých hodnota pretlaku je 0,3 </a:t>
            </a:r>
            <a:r>
              <a:rPr lang="sk-SK" dirty="0" err="1"/>
              <a:t>barg</a:t>
            </a:r>
            <a:r>
              <a:rPr lang="sk-SK" dirty="0"/>
              <a:t> (30 kPa) a 0,1 </a:t>
            </a:r>
            <a:r>
              <a:rPr lang="sk-SK" dirty="0" err="1"/>
              <a:t>barg</a:t>
            </a:r>
            <a:r>
              <a:rPr lang="sk-SK" dirty="0"/>
              <a:t> (10 kPa):</a:t>
            </a:r>
          </a:p>
          <a:p>
            <a:pPr marL="0" indent="0">
              <a:buNone/>
            </a:pPr>
            <a:endParaRPr lang="sk-SK" dirty="0"/>
          </a:p>
          <a:p>
            <a:pPr marL="0" indent="0">
              <a:buNone/>
            </a:pPr>
            <a:endParaRPr lang="sk-SK" dirty="0"/>
          </a:p>
          <a:p>
            <a:pPr marL="0" indent="0">
              <a:buNone/>
            </a:pPr>
            <a:endParaRPr lang="sk-SK" dirty="0"/>
          </a:p>
          <a:p>
            <a:pPr marL="0" indent="0">
              <a:buNone/>
            </a:pPr>
            <a:r>
              <a:rPr lang="sk-SK" dirty="0"/>
              <a:t>Resp.</a:t>
            </a:r>
          </a:p>
          <a:p>
            <a:pPr marL="0" indent="0">
              <a:buNone/>
            </a:pPr>
            <a:r>
              <a:rPr lang="sk-SK" dirty="0"/>
              <a:t> </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46</a:t>
            </a:fld>
            <a:endParaRPr lang="sk-SK"/>
          </a:p>
        </p:txBody>
      </p:sp>
      <p:graphicFrame>
        <p:nvGraphicFramePr>
          <p:cNvPr id="112642" name="Object 2"/>
          <p:cNvGraphicFramePr>
            <a:graphicFrameLocks noChangeAspect="1"/>
          </p:cNvGraphicFramePr>
          <p:nvPr/>
        </p:nvGraphicFramePr>
        <p:xfrm>
          <a:off x="1980000" y="2564902"/>
          <a:ext cx="3976410" cy="1008000"/>
        </p:xfrm>
        <a:graphic>
          <a:graphicData uri="http://schemas.openxmlformats.org/presentationml/2006/ole">
            <mc:AlternateContent xmlns:mc="http://schemas.openxmlformats.org/markup-compatibility/2006">
              <mc:Choice xmlns:v="urn:schemas-microsoft-com:vml" Requires="v">
                <p:oleObj name="Rovnica" r:id="rId2" imgW="1703397" imgH="431783" progId="Equation.3">
                  <p:embed/>
                </p:oleObj>
              </mc:Choice>
              <mc:Fallback>
                <p:oleObj name="Rovnica" r:id="rId2" imgW="1703397" imgH="431783" progId="Equation.3">
                  <p:embed/>
                  <p:pic>
                    <p:nvPicPr>
                      <p:cNvPr id="11264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0000" y="2564902"/>
                        <a:ext cx="3976410" cy="10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43" name="Object 3"/>
          <p:cNvGraphicFramePr>
            <a:graphicFrameLocks noChangeAspect="1"/>
          </p:cNvGraphicFramePr>
          <p:nvPr/>
        </p:nvGraphicFramePr>
        <p:xfrm>
          <a:off x="1980000" y="4269654"/>
          <a:ext cx="3739234" cy="1008000"/>
        </p:xfrm>
        <a:graphic>
          <a:graphicData uri="http://schemas.openxmlformats.org/presentationml/2006/ole">
            <mc:AlternateContent xmlns:mc="http://schemas.openxmlformats.org/markup-compatibility/2006">
              <mc:Choice xmlns:v="urn:schemas-microsoft-com:vml" Requires="v">
                <p:oleObj name="Rovnica" r:id="rId4" imgW="1601777" imgH="431783" progId="Equation.3">
                  <p:embed/>
                </p:oleObj>
              </mc:Choice>
              <mc:Fallback>
                <p:oleObj name="Rovnica" r:id="rId4" imgW="1601777" imgH="431783" progId="Equation.3">
                  <p:embed/>
                  <p:pic>
                    <p:nvPicPr>
                      <p:cNvPr id="11264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0000" y="4269654"/>
                        <a:ext cx="3739234" cy="10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504000"/>
          </a:xfrm>
        </p:spPr>
        <p:txBody>
          <a:bodyPr>
            <a:normAutofit fontScale="90000"/>
          </a:bodyPr>
          <a:lstStyle/>
          <a:p>
            <a:r>
              <a:rPr lang="sk-SK" dirty="0"/>
              <a:t>Výbuch mraku plynov alebo pár (VCE)</a:t>
            </a:r>
          </a:p>
        </p:txBody>
      </p:sp>
      <p:graphicFrame>
        <p:nvGraphicFramePr>
          <p:cNvPr id="5" name="Zástupný symbol obsahu 4"/>
          <p:cNvGraphicFramePr>
            <a:graphicFrameLocks noGrp="1"/>
          </p:cNvGraphicFramePr>
          <p:nvPr>
            <p:ph sz="quarter" idx="1"/>
          </p:nvPr>
        </p:nvGraphicFramePr>
        <p:xfrm>
          <a:off x="457200" y="2272888"/>
          <a:ext cx="7467600" cy="3388360"/>
        </p:xfrm>
        <a:graphic>
          <a:graphicData uri="http://schemas.openxmlformats.org/drawingml/2006/table">
            <a:tbl>
              <a:tblPr firstRow="1" bandRow="1">
                <a:tableStyleId>{5C22544A-7EE6-4342-B048-85BDC9FD1C3A}</a:tableStyleId>
              </a:tblPr>
              <a:tblGrid>
                <a:gridCol w="1450504">
                  <a:extLst>
                    <a:ext uri="{9D8B030D-6E8A-4147-A177-3AD203B41FA5}">
                      <a16:colId xmlns:a16="http://schemas.microsoft.com/office/drawing/2014/main" val="20000"/>
                    </a:ext>
                  </a:extLst>
                </a:gridCol>
                <a:gridCol w="6017096">
                  <a:extLst>
                    <a:ext uri="{9D8B030D-6E8A-4147-A177-3AD203B41FA5}">
                      <a16:colId xmlns:a16="http://schemas.microsoft.com/office/drawing/2014/main" val="20001"/>
                    </a:ext>
                  </a:extLst>
                </a:gridCol>
              </a:tblGrid>
              <a:tr h="370840">
                <a:tc>
                  <a:txBody>
                    <a:bodyPr/>
                    <a:lstStyle/>
                    <a:p>
                      <a:pPr>
                        <a:spcBef>
                          <a:spcPts val="600"/>
                        </a:spcBef>
                        <a:spcAft>
                          <a:spcPts val="0"/>
                        </a:spcAft>
                      </a:pPr>
                      <a:r>
                        <a:rPr lang="sk-SK" sz="2200" b="0" i="1" dirty="0">
                          <a:solidFill>
                            <a:schemeClr val="tx1"/>
                          </a:solidFill>
                          <a:latin typeface="+mn-lt"/>
                          <a:ea typeface="Times New Roman"/>
                        </a:rPr>
                        <a:t>R</a:t>
                      </a:r>
                      <a:r>
                        <a:rPr lang="sk-SK" sz="2200" b="0" i="1" baseline="-25000" dirty="0">
                          <a:solidFill>
                            <a:schemeClr val="tx1"/>
                          </a:solidFill>
                          <a:latin typeface="+mn-lt"/>
                          <a:ea typeface="Times New Roman"/>
                        </a:rPr>
                        <a:t>0,3 </a:t>
                      </a:r>
                      <a:r>
                        <a:rPr lang="sk-SK" sz="2200" b="0" i="1" baseline="-25000" dirty="0" err="1">
                          <a:solidFill>
                            <a:schemeClr val="tx1"/>
                          </a:solidFill>
                          <a:latin typeface="+mn-lt"/>
                          <a:ea typeface="Times New Roman"/>
                        </a:rPr>
                        <a:t>barg</a:t>
                      </a:r>
                      <a:endParaRPr lang="sk-SK" sz="2200" b="0" dirty="0">
                        <a:solidFill>
                          <a:schemeClr val="tx1"/>
                        </a:solidFill>
                        <a:latin typeface="+mn-lt"/>
                        <a:ea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342900" lvl="0" indent="-342900">
                        <a:spcBef>
                          <a:spcPts val="600"/>
                        </a:spcBef>
                        <a:spcAft>
                          <a:spcPts val="0"/>
                        </a:spcAft>
                        <a:buFont typeface="Times New Roman"/>
                        <a:buChar char="-"/>
                        <a:tabLst>
                          <a:tab pos="252095" algn="l"/>
                        </a:tabLst>
                      </a:pPr>
                      <a:r>
                        <a:rPr lang="sk-SK" sz="2200" b="0" dirty="0">
                          <a:solidFill>
                            <a:schemeClr val="tx1"/>
                          </a:solidFill>
                          <a:latin typeface="+mn-lt"/>
                          <a:ea typeface="Times New Roman"/>
                        </a:rPr>
                        <a:t>vzdialenosť, pri ktorej je dosiahnutá hodnota pretlaku 0,3 </a:t>
                      </a:r>
                      <a:r>
                        <a:rPr lang="sk-SK" sz="2200" b="0" dirty="0" err="1">
                          <a:solidFill>
                            <a:schemeClr val="tx1"/>
                          </a:solidFill>
                          <a:latin typeface="+mn-lt"/>
                          <a:ea typeface="Times New Roman"/>
                        </a:rPr>
                        <a:t>barg</a:t>
                      </a:r>
                      <a:r>
                        <a:rPr lang="sk-SK" sz="2200" b="0" dirty="0">
                          <a:solidFill>
                            <a:schemeClr val="tx1"/>
                          </a:solidFill>
                          <a:latin typeface="+mn-lt"/>
                          <a:ea typeface="Times New Roman"/>
                        </a:rPr>
                        <a:t> [m],</a:t>
                      </a: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pPr>
                        <a:spcBef>
                          <a:spcPts val="600"/>
                        </a:spcBef>
                        <a:spcAft>
                          <a:spcPts val="0"/>
                        </a:spcAft>
                      </a:pPr>
                      <a:r>
                        <a:rPr lang="sk-SK" sz="2200" b="0" i="1" dirty="0">
                          <a:solidFill>
                            <a:schemeClr val="tx1"/>
                          </a:solidFill>
                          <a:latin typeface="+mn-lt"/>
                          <a:ea typeface="Times New Roman"/>
                        </a:rPr>
                        <a:t>R</a:t>
                      </a:r>
                      <a:r>
                        <a:rPr lang="sk-SK" sz="2200" b="0" i="1" baseline="-25000" dirty="0">
                          <a:solidFill>
                            <a:schemeClr val="tx1"/>
                          </a:solidFill>
                          <a:latin typeface="+mn-lt"/>
                          <a:ea typeface="Times New Roman"/>
                        </a:rPr>
                        <a:t>0,1 </a:t>
                      </a:r>
                      <a:r>
                        <a:rPr lang="sk-SK" sz="2200" b="0" i="1" baseline="-25000" dirty="0" err="1">
                          <a:solidFill>
                            <a:schemeClr val="tx1"/>
                          </a:solidFill>
                          <a:latin typeface="+mn-lt"/>
                          <a:ea typeface="Times New Roman"/>
                        </a:rPr>
                        <a:t>barg</a:t>
                      </a:r>
                      <a:endParaRPr lang="sk-SK" sz="2200" b="0" dirty="0">
                        <a:solidFill>
                          <a:schemeClr val="tx1"/>
                        </a:solidFill>
                        <a:latin typeface="+mn-lt"/>
                        <a:ea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342900" lvl="0" indent="-342900">
                        <a:spcBef>
                          <a:spcPts val="600"/>
                        </a:spcBef>
                        <a:spcAft>
                          <a:spcPts val="0"/>
                        </a:spcAft>
                        <a:buFont typeface="Times New Roman"/>
                        <a:buChar char="-"/>
                        <a:tabLst>
                          <a:tab pos="252095" algn="l"/>
                        </a:tabLst>
                      </a:pPr>
                      <a:r>
                        <a:rPr lang="sk-SK" sz="2200" b="0" dirty="0">
                          <a:solidFill>
                            <a:schemeClr val="tx1"/>
                          </a:solidFill>
                          <a:latin typeface="+mn-lt"/>
                          <a:ea typeface="Times New Roman"/>
                        </a:rPr>
                        <a:t>vzdialenosť, pri ktorej je dosiahnutá hodnota pretlaku 0,1 </a:t>
                      </a:r>
                      <a:r>
                        <a:rPr lang="sk-SK" sz="2200" b="0" dirty="0" err="1">
                          <a:solidFill>
                            <a:schemeClr val="tx1"/>
                          </a:solidFill>
                          <a:latin typeface="+mn-lt"/>
                          <a:ea typeface="Times New Roman"/>
                        </a:rPr>
                        <a:t>barg</a:t>
                      </a:r>
                      <a:r>
                        <a:rPr lang="sk-SK" sz="2200" b="0" dirty="0">
                          <a:solidFill>
                            <a:schemeClr val="tx1"/>
                          </a:solidFill>
                          <a:latin typeface="+mn-lt"/>
                          <a:ea typeface="Times New Roman"/>
                        </a:rPr>
                        <a:t> [m],</a:t>
                      </a: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pPr>
                        <a:spcBef>
                          <a:spcPts val="600"/>
                        </a:spcBef>
                        <a:spcAft>
                          <a:spcPts val="0"/>
                        </a:spcAft>
                      </a:pPr>
                      <a:r>
                        <a:rPr lang="sk-SK" sz="2200" b="0" i="1">
                          <a:solidFill>
                            <a:schemeClr val="tx1"/>
                          </a:solidFill>
                          <a:latin typeface="+mn-lt"/>
                          <a:ea typeface="Times New Roman"/>
                        </a:rPr>
                        <a:t>E</a:t>
                      </a:r>
                      <a:endParaRPr lang="sk-SK" sz="2200" b="0">
                        <a:solidFill>
                          <a:schemeClr val="tx1"/>
                        </a:solidFill>
                        <a:latin typeface="+mn-lt"/>
                        <a:ea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342900" lvl="0" indent="-342900">
                        <a:spcBef>
                          <a:spcPts val="600"/>
                        </a:spcBef>
                        <a:spcAft>
                          <a:spcPts val="0"/>
                        </a:spcAft>
                        <a:buFont typeface="Times New Roman"/>
                        <a:buChar char="-"/>
                        <a:tabLst>
                          <a:tab pos="252095" algn="l"/>
                        </a:tabLst>
                      </a:pPr>
                      <a:r>
                        <a:rPr lang="sk-SK" sz="2200" b="0" dirty="0">
                          <a:solidFill>
                            <a:schemeClr val="tx1"/>
                          </a:solidFill>
                          <a:latin typeface="+mn-lt"/>
                          <a:ea typeface="Times New Roman"/>
                        </a:rPr>
                        <a:t>spalná energia odvodená od spalného tepla látky a uniknutého množstva [J],</a:t>
                      </a: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pPr>
                        <a:spcBef>
                          <a:spcPts val="600"/>
                        </a:spcBef>
                        <a:spcAft>
                          <a:spcPts val="0"/>
                        </a:spcAft>
                      </a:pPr>
                      <a:r>
                        <a:rPr lang="sk-SK" sz="2200" b="0" i="1">
                          <a:solidFill>
                            <a:schemeClr val="tx1"/>
                          </a:solidFill>
                          <a:latin typeface="+mn-lt"/>
                          <a:ea typeface="Times New Roman"/>
                        </a:rPr>
                        <a:t>f</a:t>
                      </a:r>
                      <a:r>
                        <a:rPr lang="sk-SK" sz="2200" b="0" i="1" baseline="-25000">
                          <a:solidFill>
                            <a:schemeClr val="tx1"/>
                          </a:solidFill>
                          <a:latin typeface="+mn-lt"/>
                          <a:ea typeface="Times New Roman"/>
                        </a:rPr>
                        <a:t>obstr</a:t>
                      </a:r>
                      <a:endParaRPr lang="sk-SK" sz="2200" b="0">
                        <a:solidFill>
                          <a:schemeClr val="tx1"/>
                        </a:solidFill>
                        <a:latin typeface="+mn-lt"/>
                        <a:ea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342900" lvl="0" indent="-342900">
                        <a:spcBef>
                          <a:spcPts val="600"/>
                        </a:spcBef>
                        <a:spcAft>
                          <a:spcPts val="0"/>
                        </a:spcAft>
                        <a:buFont typeface="Times New Roman"/>
                        <a:buChar char="-"/>
                        <a:tabLst>
                          <a:tab pos="252095" algn="l"/>
                        </a:tabLst>
                      </a:pPr>
                      <a:r>
                        <a:rPr lang="sk-SK" sz="2200" b="0" dirty="0">
                          <a:solidFill>
                            <a:schemeClr val="tx1"/>
                          </a:solidFill>
                          <a:latin typeface="+mn-lt"/>
                          <a:ea typeface="Times New Roman"/>
                        </a:rPr>
                        <a:t>podiel z množstva uniknutej látky v mraku nachádzajúci sa v zahradenom priestore [ - ] (zvyčajne 0,08),</a:t>
                      </a: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pPr>
                        <a:spcBef>
                          <a:spcPts val="600"/>
                        </a:spcBef>
                        <a:spcAft>
                          <a:spcPts val="0"/>
                        </a:spcAft>
                      </a:pPr>
                      <a:r>
                        <a:rPr lang="sk-SK" sz="2200" b="0" i="1">
                          <a:solidFill>
                            <a:schemeClr val="tx1"/>
                          </a:solidFill>
                          <a:latin typeface="+mn-lt"/>
                          <a:ea typeface="Times New Roman"/>
                        </a:rPr>
                        <a:t>P</a:t>
                      </a:r>
                      <a:r>
                        <a:rPr lang="sk-SK" sz="2200" b="0" i="1" baseline="-25000">
                          <a:solidFill>
                            <a:schemeClr val="tx1"/>
                          </a:solidFill>
                          <a:latin typeface="+mn-lt"/>
                          <a:ea typeface="Times New Roman"/>
                        </a:rPr>
                        <a:t>a</a:t>
                      </a:r>
                      <a:r>
                        <a:rPr lang="sk-SK" sz="2200" b="0" i="1">
                          <a:solidFill>
                            <a:schemeClr val="tx1"/>
                          </a:solidFill>
                          <a:latin typeface="+mn-lt"/>
                          <a:ea typeface="Times New Roman"/>
                        </a:rPr>
                        <a:t>	</a:t>
                      </a:r>
                      <a:endParaRPr lang="sk-SK" sz="2200" b="0">
                        <a:solidFill>
                          <a:schemeClr val="tx1"/>
                        </a:solidFill>
                        <a:latin typeface="+mn-lt"/>
                        <a:ea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342900" lvl="0" indent="-342900">
                        <a:spcBef>
                          <a:spcPts val="600"/>
                        </a:spcBef>
                        <a:spcAft>
                          <a:spcPts val="0"/>
                        </a:spcAft>
                        <a:buFont typeface="Times New Roman"/>
                        <a:buChar char="-"/>
                        <a:tabLst>
                          <a:tab pos="252095" algn="l"/>
                        </a:tabLst>
                      </a:pPr>
                      <a:r>
                        <a:rPr lang="sk-SK" sz="2200" b="0" dirty="0" err="1">
                          <a:solidFill>
                            <a:schemeClr val="tx1"/>
                          </a:solidFill>
                          <a:latin typeface="+mn-lt"/>
                          <a:ea typeface="Times New Roman"/>
                        </a:rPr>
                        <a:t>atmosferický</a:t>
                      </a:r>
                      <a:r>
                        <a:rPr lang="sk-SK" sz="2200" b="0" dirty="0">
                          <a:solidFill>
                            <a:schemeClr val="tx1"/>
                          </a:solidFill>
                          <a:latin typeface="+mn-lt"/>
                          <a:ea typeface="Times New Roman"/>
                        </a:rPr>
                        <a:t> tlak [</a:t>
                      </a:r>
                      <a:r>
                        <a:rPr lang="sk-SK" sz="2200" b="0" dirty="0" err="1">
                          <a:solidFill>
                            <a:schemeClr val="tx1"/>
                          </a:solidFill>
                          <a:latin typeface="+mn-lt"/>
                          <a:ea typeface="Times New Roman"/>
                        </a:rPr>
                        <a:t>Pa</a:t>
                      </a:r>
                      <a:r>
                        <a:rPr lang="sk-SK" sz="2200" b="0" dirty="0">
                          <a:solidFill>
                            <a:schemeClr val="tx1"/>
                          </a:solidFill>
                          <a:latin typeface="+mn-lt"/>
                          <a:ea typeface="Times New Roman"/>
                        </a:rPr>
                        <a:t>].</a:t>
                      </a: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47</a:t>
            </a:fld>
            <a:endParaRPr lang="sk-SK"/>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490066"/>
          </a:xfrm>
        </p:spPr>
        <p:txBody>
          <a:bodyPr>
            <a:normAutofit fontScale="90000"/>
          </a:bodyPr>
          <a:lstStyle/>
          <a:p>
            <a:r>
              <a:rPr lang="sk-SK" dirty="0"/>
              <a:t>Výbuch mraku plynov alebo pár (VCE)</a:t>
            </a:r>
          </a:p>
        </p:txBody>
      </p:sp>
      <p:graphicFrame>
        <p:nvGraphicFramePr>
          <p:cNvPr id="5" name="Zástupný symbol obsahu 4"/>
          <p:cNvGraphicFramePr>
            <a:graphicFrameLocks noGrp="1"/>
          </p:cNvGraphicFramePr>
          <p:nvPr>
            <p:ph sz="quarter" idx="1"/>
            <p:extLst>
              <p:ext uri="{D42A27DB-BD31-4B8C-83A1-F6EECF244321}">
                <p14:modId xmlns:p14="http://schemas.microsoft.com/office/powerpoint/2010/main" val="1363762971"/>
              </p:ext>
            </p:extLst>
          </p:nvPr>
        </p:nvGraphicFramePr>
        <p:xfrm>
          <a:off x="632792" y="980400"/>
          <a:ext cx="7467600" cy="5328920"/>
        </p:xfrm>
        <a:graphic>
          <a:graphicData uri="http://schemas.openxmlformats.org/drawingml/2006/table">
            <a:tbl>
              <a:tblPr firstRow="1" bandRow="1">
                <a:tableStyleId>{5C22544A-7EE6-4342-B048-85BDC9FD1C3A}</a:tableStyleId>
              </a:tblPr>
              <a:tblGrid>
                <a:gridCol w="1778968">
                  <a:extLst>
                    <a:ext uri="{9D8B030D-6E8A-4147-A177-3AD203B41FA5}">
                      <a16:colId xmlns:a16="http://schemas.microsoft.com/office/drawing/2014/main" val="20000"/>
                    </a:ext>
                  </a:extLst>
                </a:gridCol>
                <a:gridCol w="5688632">
                  <a:extLst>
                    <a:ext uri="{9D8B030D-6E8A-4147-A177-3AD203B41FA5}">
                      <a16:colId xmlns:a16="http://schemas.microsoft.com/office/drawing/2014/main" val="20001"/>
                    </a:ext>
                  </a:extLst>
                </a:gridCol>
              </a:tblGrid>
              <a:tr h="370840">
                <a:tc>
                  <a:txBody>
                    <a:bodyPr/>
                    <a:lstStyle/>
                    <a:p>
                      <a:r>
                        <a:rPr lang="el-GR" sz="1800" u="none" strike="noStrike" dirty="0"/>
                        <a:t>Δ</a:t>
                      </a:r>
                      <a:r>
                        <a:rPr lang="sk-SK" sz="1800" u="none" strike="noStrike" dirty="0"/>
                        <a:t>p </a:t>
                      </a:r>
                      <a:endParaRPr lang="sk-SK" b="1" dirty="0">
                        <a:solidFill>
                          <a:sysClr val="windowText" lastClr="000000"/>
                        </a:solidFill>
                        <a:latin typeface="+mn-lt"/>
                      </a:endParaRPr>
                    </a:p>
                  </a:txBody>
                  <a:tcPr/>
                </a:tc>
                <a:tc>
                  <a:txBody>
                    <a:bodyPr/>
                    <a:lstStyle/>
                    <a:p>
                      <a:r>
                        <a:rPr lang="sk-SK" dirty="0"/>
                        <a:t>Popis účinku</a:t>
                      </a:r>
                      <a:endParaRPr lang="sk-SK" dirty="0">
                        <a:solidFill>
                          <a:sysClr val="windowText" lastClr="000000"/>
                        </a:solidFill>
                      </a:endParaRPr>
                    </a:p>
                  </a:txBody>
                  <a:tcPr/>
                </a:tc>
                <a:extLst>
                  <a:ext uri="{0D108BD9-81ED-4DB2-BD59-A6C34878D82A}">
                    <a16:rowId xmlns:a16="http://schemas.microsoft.com/office/drawing/2014/main" val="10000"/>
                  </a:ext>
                </a:extLst>
              </a:tr>
              <a:tr h="370840">
                <a:tc>
                  <a:txBody>
                    <a:bodyPr/>
                    <a:lstStyle/>
                    <a:p>
                      <a:pPr algn="l" fontAlgn="t"/>
                      <a:r>
                        <a:rPr lang="sk-SK" sz="1800" u="none" strike="noStrike" dirty="0"/>
                        <a:t>200 - 300 kPa </a:t>
                      </a:r>
                      <a:endParaRPr lang="sk-SK" sz="1800" b="0" i="0" u="none" strike="noStrike" dirty="0">
                        <a:latin typeface="+mn-lt"/>
                      </a:endParaRPr>
                    </a:p>
                  </a:txBody>
                  <a:tcPr/>
                </a:tc>
                <a:tc>
                  <a:txBody>
                    <a:bodyPr/>
                    <a:lstStyle/>
                    <a:p>
                      <a:pPr algn="l" fontAlgn="t"/>
                      <a:r>
                        <a:rPr lang="sk-SK" sz="1800" u="none" strike="noStrike" dirty="0"/>
                        <a:t>rozrušenie oceľových mostov</a:t>
                      </a:r>
                      <a:endParaRPr lang="sk-SK" sz="1800" b="0" i="0" u="none" strike="noStrike" dirty="0">
                        <a:latin typeface="+mn-lt"/>
                      </a:endParaRPr>
                    </a:p>
                  </a:txBody>
                  <a:tcPr/>
                </a:tc>
                <a:extLst>
                  <a:ext uri="{0D108BD9-81ED-4DB2-BD59-A6C34878D82A}">
                    <a16:rowId xmlns:a16="http://schemas.microsoft.com/office/drawing/2014/main" val="10001"/>
                  </a:ext>
                </a:extLst>
              </a:tr>
              <a:tr h="370840">
                <a:tc>
                  <a:txBody>
                    <a:bodyPr/>
                    <a:lstStyle/>
                    <a:p>
                      <a:pPr algn="l" fontAlgn="t"/>
                      <a:r>
                        <a:rPr lang="sk-SK" sz="1800" u="none" strike="noStrike" dirty="0"/>
                        <a:t>100 kPa </a:t>
                      </a:r>
                      <a:endParaRPr lang="sk-SK" sz="1800" b="0" i="0" u="none" strike="noStrike" dirty="0">
                        <a:latin typeface="+mn-lt"/>
                      </a:endParaRPr>
                    </a:p>
                  </a:txBody>
                  <a:tcPr/>
                </a:tc>
                <a:tc>
                  <a:txBody>
                    <a:bodyPr/>
                    <a:lstStyle/>
                    <a:p>
                      <a:pPr algn="l" fontAlgn="t"/>
                      <a:r>
                        <a:rPr lang="sk-SK" sz="1800" u="none" strike="noStrike" dirty="0"/>
                        <a:t>úplné rozbitie stavieb; smrť priemerného organizmu človeka</a:t>
                      </a:r>
                      <a:endParaRPr lang="sk-SK" sz="1800" b="0" i="0" u="none" strike="noStrike" dirty="0">
                        <a:latin typeface="+mn-lt"/>
                      </a:endParaRPr>
                    </a:p>
                  </a:txBody>
                  <a:tcPr/>
                </a:tc>
                <a:extLst>
                  <a:ext uri="{0D108BD9-81ED-4DB2-BD59-A6C34878D82A}">
                    <a16:rowId xmlns:a16="http://schemas.microsoft.com/office/drawing/2014/main" val="10002"/>
                  </a:ext>
                </a:extLst>
              </a:tr>
              <a:tr h="370840">
                <a:tc>
                  <a:txBody>
                    <a:bodyPr/>
                    <a:lstStyle/>
                    <a:p>
                      <a:pPr algn="l" fontAlgn="t"/>
                      <a:r>
                        <a:rPr lang="sk-SK" sz="1800" u="none" strike="noStrike" dirty="0"/>
                        <a:t>60 - 70 kPa </a:t>
                      </a:r>
                      <a:endParaRPr lang="sk-SK" sz="1800" b="0" i="0" u="none" strike="noStrike" dirty="0">
                        <a:latin typeface="+mn-lt"/>
                      </a:endParaRPr>
                    </a:p>
                  </a:txBody>
                  <a:tcPr/>
                </a:tc>
                <a:tc>
                  <a:txBody>
                    <a:bodyPr/>
                    <a:lstStyle/>
                    <a:p>
                      <a:pPr algn="l" fontAlgn="t"/>
                      <a:r>
                        <a:rPr lang="sk-SK" sz="1800" u="none" strike="noStrike" dirty="0"/>
                        <a:t>rozrušenie ľahkých železobetónových stavieb)</a:t>
                      </a:r>
                      <a:endParaRPr lang="sk-SK" sz="1800" b="0" i="0" u="none" strike="noStrike" dirty="0">
                        <a:latin typeface="+mn-lt"/>
                      </a:endParaRPr>
                    </a:p>
                  </a:txBody>
                  <a:tcPr/>
                </a:tc>
                <a:extLst>
                  <a:ext uri="{0D108BD9-81ED-4DB2-BD59-A6C34878D82A}">
                    <a16:rowId xmlns:a16="http://schemas.microsoft.com/office/drawing/2014/main" val="10003"/>
                  </a:ext>
                </a:extLst>
              </a:tr>
              <a:tr h="370840">
                <a:tc>
                  <a:txBody>
                    <a:bodyPr/>
                    <a:lstStyle/>
                    <a:p>
                      <a:pPr algn="l" fontAlgn="t"/>
                      <a:r>
                        <a:rPr lang="sk-SK" sz="1800" u="none" strike="noStrike" dirty="0"/>
                        <a:t>48 - 55 kPa </a:t>
                      </a:r>
                      <a:br>
                        <a:rPr lang="sk-SK" sz="1800" u="none" strike="noStrike" dirty="0"/>
                      </a:br>
                      <a:endParaRPr lang="sk-SK" sz="1800" b="0" i="0" u="none" strike="noStrike" dirty="0">
                        <a:latin typeface="+mn-lt"/>
                      </a:endParaRPr>
                    </a:p>
                  </a:txBody>
                  <a:tcPr/>
                </a:tc>
                <a:tc>
                  <a:txBody>
                    <a:bodyPr/>
                    <a:lstStyle/>
                    <a:p>
                      <a:pPr algn="l" fontAlgn="t"/>
                      <a:r>
                        <a:rPr lang="sk-SK" sz="1800" u="none" strike="noStrike" dirty="0" err="1"/>
                        <a:t>zbortenie</a:t>
                      </a:r>
                      <a:r>
                        <a:rPr lang="sk-SK" sz="1800" u="none" strike="noStrike" dirty="0"/>
                        <a:t> menej odolných kamenných, tehlových a drevených budov; prevrátenie železničných vozňov; poškodenie elektrickej siete</a:t>
                      </a:r>
                      <a:endParaRPr lang="sk-SK" sz="1800" b="0" i="0" u="none" strike="noStrike" dirty="0">
                        <a:latin typeface="+mn-lt"/>
                      </a:endParaRPr>
                    </a:p>
                  </a:txBody>
                  <a:tcPr/>
                </a:tc>
                <a:extLst>
                  <a:ext uri="{0D108BD9-81ED-4DB2-BD59-A6C34878D82A}">
                    <a16:rowId xmlns:a16="http://schemas.microsoft.com/office/drawing/2014/main" val="10004"/>
                  </a:ext>
                </a:extLst>
              </a:tr>
              <a:tr h="370840">
                <a:tc>
                  <a:txBody>
                    <a:bodyPr/>
                    <a:lstStyle/>
                    <a:p>
                      <a:pPr algn="l" fontAlgn="t"/>
                      <a:r>
                        <a:rPr lang="sk-SK" sz="1800" u="none" strike="noStrike" dirty="0"/>
                        <a:t>34 kPa </a:t>
                      </a:r>
                      <a:endParaRPr lang="sk-SK" sz="1800" b="0" i="0" u="none" strike="noStrike" dirty="0">
                        <a:latin typeface="+mn-lt"/>
                      </a:endParaRPr>
                    </a:p>
                  </a:txBody>
                  <a:tcPr/>
                </a:tc>
                <a:tc>
                  <a:txBody>
                    <a:bodyPr/>
                    <a:lstStyle/>
                    <a:p>
                      <a:pPr algn="l" fontAlgn="t"/>
                      <a:r>
                        <a:rPr lang="sk-SK" sz="1800" u="none" strike="noStrike" dirty="0"/>
                        <a:t>prasknutie ušných bubienkov</a:t>
                      </a:r>
                      <a:endParaRPr lang="sk-SK" sz="1800" b="0" i="0" u="none" strike="noStrike" dirty="0">
                        <a:latin typeface="+mn-lt"/>
                      </a:endParaRPr>
                    </a:p>
                  </a:txBody>
                  <a:tcPr/>
                </a:tc>
                <a:extLst>
                  <a:ext uri="{0D108BD9-81ED-4DB2-BD59-A6C34878D82A}">
                    <a16:rowId xmlns:a16="http://schemas.microsoft.com/office/drawing/2014/main" val="10005"/>
                  </a:ext>
                </a:extLst>
              </a:tr>
              <a:tr h="370840">
                <a:tc>
                  <a:txBody>
                    <a:bodyPr/>
                    <a:lstStyle/>
                    <a:p>
                      <a:pPr algn="l" fontAlgn="t"/>
                      <a:r>
                        <a:rPr lang="sk-SK" sz="1800" u="none" strike="noStrike" dirty="0"/>
                        <a:t>30 kPa</a:t>
                      </a:r>
                      <a:endParaRPr lang="sk-SK" sz="1800" b="0" i="0" u="none" strike="noStrike" dirty="0">
                        <a:latin typeface="+mn-lt"/>
                      </a:endParaRPr>
                    </a:p>
                  </a:txBody>
                  <a:tcPr/>
                </a:tc>
                <a:tc>
                  <a:txBody>
                    <a:bodyPr/>
                    <a:lstStyle/>
                    <a:p>
                      <a:pPr algn="l" fontAlgn="t"/>
                      <a:r>
                        <a:rPr lang="sk-SK" sz="1800" u="none" strike="noStrike" dirty="0"/>
                        <a:t>limitná hodnota podľa CPR 18E pre úmrtie vo vnútri aj mimo budov</a:t>
                      </a:r>
                      <a:endParaRPr lang="sk-SK" sz="1800" b="0" i="0" u="none" strike="noStrike" dirty="0">
                        <a:latin typeface="+mn-lt"/>
                      </a:endParaRPr>
                    </a:p>
                  </a:txBody>
                  <a:tcPr/>
                </a:tc>
                <a:extLst>
                  <a:ext uri="{0D108BD9-81ED-4DB2-BD59-A6C34878D82A}">
                    <a16:rowId xmlns:a16="http://schemas.microsoft.com/office/drawing/2014/main" val="10006"/>
                  </a:ext>
                </a:extLst>
              </a:tr>
              <a:tr h="370840">
                <a:tc>
                  <a:txBody>
                    <a:bodyPr/>
                    <a:lstStyle/>
                    <a:p>
                      <a:pPr algn="l" fontAlgn="t"/>
                      <a:r>
                        <a:rPr lang="sk-SK" sz="1800" u="none" strike="noStrike" dirty="0"/>
                        <a:t>14 kPa</a:t>
                      </a:r>
                      <a:endParaRPr lang="sk-SK" sz="1800" b="0" i="0" u="none" strike="noStrike" dirty="0">
                        <a:latin typeface="+mn-lt"/>
                      </a:endParaRPr>
                    </a:p>
                  </a:txBody>
                  <a:tcPr/>
                </a:tc>
                <a:tc>
                  <a:txBody>
                    <a:bodyPr/>
                    <a:lstStyle/>
                    <a:p>
                      <a:pPr algn="l" fontAlgn="t"/>
                      <a:r>
                        <a:rPr lang="sk-SK" sz="1800" u="none" strike="noStrike" dirty="0"/>
                        <a:t>začiatok možného </a:t>
                      </a:r>
                      <a:r>
                        <a:rPr lang="sk-SK" sz="1800" u="none" strike="noStrike" dirty="0" err="1"/>
                        <a:t>domino-efektu</a:t>
                      </a:r>
                      <a:r>
                        <a:rPr lang="sk-SK" sz="1800" u="none" strike="noStrike" dirty="0"/>
                        <a:t> podľa ARAMIS</a:t>
                      </a:r>
                      <a:endParaRPr lang="sk-SK" sz="1800" b="0" i="0" u="none" strike="noStrike" dirty="0">
                        <a:latin typeface="+mn-lt"/>
                      </a:endParaRPr>
                    </a:p>
                  </a:txBody>
                  <a:tcPr/>
                </a:tc>
                <a:extLst>
                  <a:ext uri="{0D108BD9-81ED-4DB2-BD59-A6C34878D82A}">
                    <a16:rowId xmlns:a16="http://schemas.microsoft.com/office/drawing/2014/main" val="10007"/>
                  </a:ext>
                </a:extLst>
              </a:tr>
              <a:tr h="370840">
                <a:tc>
                  <a:txBody>
                    <a:bodyPr/>
                    <a:lstStyle/>
                    <a:p>
                      <a:pPr algn="l" fontAlgn="t"/>
                      <a:r>
                        <a:rPr lang="sk-SK" sz="1800" u="none" strike="noStrike" dirty="0"/>
                        <a:t>10 kPa </a:t>
                      </a:r>
                      <a:endParaRPr lang="sk-SK" sz="1800" b="0" i="0" u="none" strike="noStrike" dirty="0">
                        <a:latin typeface="+mn-lt"/>
                      </a:endParaRPr>
                    </a:p>
                  </a:txBody>
                  <a:tcPr/>
                </a:tc>
                <a:tc>
                  <a:txBody>
                    <a:bodyPr/>
                    <a:lstStyle/>
                    <a:p>
                      <a:pPr algn="l" fontAlgn="t"/>
                      <a:r>
                        <a:rPr lang="sk-SK" sz="1800" u="none" strike="noStrike" dirty="0"/>
                        <a:t>limitná hodnota podľa CPR 18E pre možné úmrtie vo vnútri budov</a:t>
                      </a:r>
                      <a:endParaRPr lang="sk-SK" sz="1800" b="0" i="0" u="none" strike="noStrike" dirty="0">
                        <a:latin typeface="+mn-lt"/>
                      </a:endParaRPr>
                    </a:p>
                  </a:txBody>
                  <a:tcPr/>
                </a:tc>
                <a:extLst>
                  <a:ext uri="{0D108BD9-81ED-4DB2-BD59-A6C34878D82A}">
                    <a16:rowId xmlns:a16="http://schemas.microsoft.com/office/drawing/2014/main" val="10008"/>
                  </a:ext>
                </a:extLst>
              </a:tr>
              <a:tr h="370840">
                <a:tc>
                  <a:txBody>
                    <a:bodyPr/>
                    <a:lstStyle/>
                    <a:p>
                      <a:pPr algn="l" fontAlgn="t"/>
                      <a:r>
                        <a:rPr lang="sk-SK" sz="1800" u="none" strike="noStrike" dirty="0"/>
                        <a:t>5 - 20 kPa </a:t>
                      </a:r>
                      <a:br>
                        <a:rPr lang="sk-SK" sz="1800" u="none" strike="noStrike" dirty="0"/>
                      </a:br>
                      <a:endParaRPr lang="sk-SK" sz="1800" b="0" i="0" u="none" strike="noStrike" dirty="0">
                        <a:latin typeface="+mn-lt"/>
                      </a:endParaRPr>
                    </a:p>
                  </a:txBody>
                  <a:tcPr/>
                </a:tc>
                <a:tc>
                  <a:txBody>
                    <a:bodyPr/>
                    <a:lstStyle/>
                    <a:p>
                      <a:pPr algn="l" fontAlgn="t"/>
                      <a:r>
                        <a:rPr lang="sk-SK" sz="1800" u="none" strike="noStrike" dirty="0"/>
                        <a:t>zničenie okien, poškodenie stavieb, poranenie osôb sklom</a:t>
                      </a:r>
                      <a:endParaRPr lang="sk-SK" sz="1800" b="0" i="0" u="none" strike="noStrike" dirty="0">
                        <a:latin typeface="+mn-lt"/>
                      </a:endParaRPr>
                    </a:p>
                  </a:txBody>
                  <a:tcPr/>
                </a:tc>
                <a:extLst>
                  <a:ext uri="{0D108BD9-81ED-4DB2-BD59-A6C34878D82A}">
                    <a16:rowId xmlns:a16="http://schemas.microsoft.com/office/drawing/2014/main" val="10009"/>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48</a:t>
            </a:fld>
            <a:endParaRPr lang="sk-SK"/>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00000"/>
          </a:xfrm>
        </p:spPr>
        <p:txBody>
          <a:bodyPr>
            <a:normAutofit fontScale="90000"/>
          </a:bodyPr>
          <a:lstStyle/>
          <a:p>
            <a:r>
              <a:rPr lang="sk-SK" dirty="0"/>
              <a:t>Schéma posúdenia dôsledkov tlakov generovaných pri VCE podľa CPR 18E </a:t>
            </a:r>
          </a:p>
        </p:txBody>
      </p:sp>
      <p:sp>
        <p:nvSpPr>
          <p:cNvPr id="3" name="Zástupný symbol obsahu 2"/>
          <p:cNvSpPr>
            <a:spLocks noGrp="1"/>
          </p:cNvSpPr>
          <p:nvPr>
            <p:ph sz="quarter" idx="1"/>
          </p:nvPr>
        </p:nvSpPr>
        <p:spPr/>
        <p:txBody>
          <a:bodyPr/>
          <a:lstStyle/>
          <a:p>
            <a:pPr>
              <a:buNone/>
            </a:pPr>
            <a:r>
              <a:rPr lang="sk-SK" dirty="0"/>
              <a:t> </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49</a:t>
            </a:fld>
            <a:endParaRPr lang="sk-SK"/>
          </a:p>
        </p:txBody>
      </p:sp>
      <p:graphicFrame>
        <p:nvGraphicFramePr>
          <p:cNvPr id="54276" name="Object 4"/>
          <p:cNvGraphicFramePr>
            <a:graphicFrameLocks noChangeAspect="1"/>
          </p:cNvGraphicFramePr>
          <p:nvPr/>
        </p:nvGraphicFramePr>
        <p:xfrm>
          <a:off x="644525" y="1708150"/>
          <a:ext cx="7554913" cy="4527550"/>
        </p:xfrm>
        <a:graphic>
          <a:graphicData uri="http://schemas.openxmlformats.org/presentationml/2006/ole">
            <mc:AlternateContent xmlns:mc="http://schemas.openxmlformats.org/markup-compatibility/2006">
              <mc:Choice xmlns:v="urn:schemas-microsoft-com:vml" Requires="v">
                <p:oleObj name="Dokument" r:id="rId2" imgW="5812161" imgH="3477356" progId="Word.Document.12">
                  <p:embed/>
                </p:oleObj>
              </mc:Choice>
              <mc:Fallback>
                <p:oleObj name="Dokument" r:id="rId2" imgW="5812161" imgH="3477356" progId="Word.Document.12">
                  <p:embed/>
                  <p:pic>
                    <p:nvPicPr>
                      <p:cNvPr id="54276"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 y="1708150"/>
                        <a:ext cx="7554913" cy="45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700" dirty="0"/>
              <a:t>Kvapalné nebezpečné látky</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a:t>
            </a:fld>
            <a:endParaRPr lang="sk-SK"/>
          </a:p>
        </p:txBody>
      </p:sp>
      <p:graphicFrame>
        <p:nvGraphicFramePr>
          <p:cNvPr id="51202" name="Object 2"/>
          <p:cNvGraphicFramePr>
            <a:graphicFrameLocks noGrp="1" noChangeAspect="1"/>
          </p:cNvGraphicFramePr>
          <p:nvPr>
            <p:ph sz="quarter" idx="1"/>
          </p:nvPr>
        </p:nvGraphicFramePr>
        <p:xfrm>
          <a:off x="134315" y="2214554"/>
          <a:ext cx="8554416" cy="3143272"/>
        </p:xfrm>
        <a:graphic>
          <a:graphicData uri="http://schemas.openxmlformats.org/presentationml/2006/ole">
            <mc:AlternateContent xmlns:mc="http://schemas.openxmlformats.org/markup-compatibility/2006">
              <mc:Choice xmlns:v="urn:schemas-microsoft-com:vml" Requires="v">
                <p:oleObj name="Dokument" r:id="rId2" imgW="5987653" imgH="1422096" progId="Word.Document.12">
                  <p:embed/>
                </p:oleObj>
              </mc:Choice>
              <mc:Fallback>
                <p:oleObj name="Dokument" r:id="rId2" imgW="5987653" imgH="1422096" progId="Word.Document.12">
                  <p:embed/>
                  <p:pic>
                    <p:nvPicPr>
                      <p:cNvPr id="5120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15" y="2214554"/>
                        <a:ext cx="8554416" cy="3143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64000"/>
          </a:xfrm>
        </p:spPr>
        <p:txBody>
          <a:bodyPr>
            <a:normAutofit fontScale="90000"/>
          </a:bodyPr>
          <a:lstStyle/>
          <a:p>
            <a:r>
              <a:rPr lang="sk-SK" dirty="0"/>
              <a:t>Schéma posúdenia dôsledkov tlakov generovaných pri VCE podľa ARAMIS</a:t>
            </a:r>
          </a:p>
        </p:txBody>
      </p:sp>
      <p:graphicFrame>
        <p:nvGraphicFramePr>
          <p:cNvPr id="5" name="Zástupný symbol obsahu 4"/>
          <p:cNvGraphicFramePr>
            <a:graphicFrameLocks noGrp="1"/>
          </p:cNvGraphicFramePr>
          <p:nvPr>
            <p:ph sz="quarter" idx="1"/>
          </p:nvPr>
        </p:nvGraphicFramePr>
        <p:xfrm>
          <a:off x="395536" y="2132856"/>
          <a:ext cx="7776865" cy="3088080"/>
        </p:xfrm>
        <a:graphic>
          <a:graphicData uri="http://schemas.openxmlformats.org/drawingml/2006/table">
            <a:tbl>
              <a:tblPr firstRow="1" bandRow="1">
                <a:tableStyleId>{5C22544A-7EE6-4342-B048-85BDC9FD1C3A}</a:tableStyleId>
              </a:tblPr>
              <a:tblGrid>
                <a:gridCol w="1274833">
                  <a:extLst>
                    <a:ext uri="{9D8B030D-6E8A-4147-A177-3AD203B41FA5}">
                      <a16:colId xmlns:a16="http://schemas.microsoft.com/office/drawing/2014/main" val="20000"/>
                    </a:ext>
                  </a:extLst>
                </a:gridCol>
                <a:gridCol w="2260477">
                  <a:extLst>
                    <a:ext uri="{9D8B030D-6E8A-4147-A177-3AD203B41FA5}">
                      <a16:colId xmlns:a16="http://schemas.microsoft.com/office/drawing/2014/main" val="20001"/>
                    </a:ext>
                  </a:extLst>
                </a:gridCol>
                <a:gridCol w="4241555">
                  <a:extLst>
                    <a:ext uri="{9D8B030D-6E8A-4147-A177-3AD203B41FA5}">
                      <a16:colId xmlns:a16="http://schemas.microsoft.com/office/drawing/2014/main" val="20002"/>
                    </a:ext>
                  </a:extLst>
                </a:gridCol>
              </a:tblGrid>
              <a:tr h="635688">
                <a:tc>
                  <a:txBody>
                    <a:bodyPr/>
                    <a:lstStyle/>
                    <a:p>
                      <a:pPr algn="ctr"/>
                      <a:r>
                        <a:rPr lang="sk-SK" dirty="0">
                          <a:solidFill>
                            <a:schemeClr val="tx1"/>
                          </a:solidFill>
                        </a:rPr>
                        <a:t>Úroveň účinku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Pretlak</a:t>
                      </a:r>
                      <a:endParaRPr lang="sk-SK" baseline="30000" dirty="0">
                        <a:solidFill>
                          <a:schemeClr val="tx1"/>
                        </a:solidFill>
                      </a:endParaRPr>
                    </a:p>
                    <a:p>
                      <a:pPr algn="ctr"/>
                      <a:r>
                        <a:rPr lang="sk-SK" dirty="0">
                          <a:solidFill>
                            <a:schemeClr val="tx1"/>
                          </a:solidFill>
                        </a:rPr>
                        <a:t>[kPa]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solidFill>
                            <a:schemeClr val="tx1"/>
                          </a:solidFill>
                        </a:rPr>
                        <a:t>Popis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12000">
                <a:tc>
                  <a:txBody>
                    <a:bodyPr/>
                    <a:lstStyle/>
                    <a:p>
                      <a:pPr algn="ctr"/>
                      <a:r>
                        <a:rPr lang="sk-SK" b="1"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&lt; 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Malý alebo žiadny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2000">
                <a:tc>
                  <a:txBody>
                    <a:bodyPr/>
                    <a:lstStyle/>
                    <a:p>
                      <a:pPr algn="ctr"/>
                      <a:r>
                        <a:rPr lang="sk-SK" b="1"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3 – 5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Reverzibilný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12000">
                <a:tc>
                  <a:txBody>
                    <a:bodyPr/>
                    <a:lstStyle/>
                    <a:p>
                      <a:pPr algn="ctr"/>
                      <a:r>
                        <a:rPr lang="sk-SK" b="1"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5 – 14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Ireverzibilný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12000">
                <a:tc>
                  <a:txBody>
                    <a:bodyPr/>
                    <a:lstStyle/>
                    <a:p>
                      <a:pPr algn="ctr"/>
                      <a:r>
                        <a:rPr lang="sk-SK" b="1"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 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Začiatok letality a/alebo domino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50</a:t>
            </a:fld>
            <a:endParaRPr lang="sk-SK"/>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00000"/>
          </a:xfrm>
        </p:spPr>
        <p:txBody>
          <a:bodyPr>
            <a:normAutofit fontScale="90000"/>
          </a:bodyPr>
          <a:lstStyle/>
          <a:p>
            <a:r>
              <a:rPr lang="sk-SK" b="1" dirty="0"/>
              <a:t>Modelovanie rozptylu vo vonkajšom prostredí (ALOHA)</a:t>
            </a:r>
            <a:endParaRPr lang="sk-SK" dirty="0"/>
          </a:p>
        </p:txBody>
      </p:sp>
      <p:sp>
        <p:nvSpPr>
          <p:cNvPr id="3" name="Zástupný symbol obsahu 2"/>
          <p:cNvSpPr>
            <a:spLocks noGrp="1"/>
          </p:cNvSpPr>
          <p:nvPr>
            <p:ph sz="quarter" idx="1"/>
          </p:nvPr>
        </p:nvSpPr>
        <p:spPr/>
        <p:txBody>
          <a:bodyPr>
            <a:normAutofit fontScale="92500" lnSpcReduction="20000"/>
          </a:bodyPr>
          <a:lstStyle/>
          <a:p>
            <a:pPr marL="0" indent="0">
              <a:buNone/>
            </a:pPr>
            <a:r>
              <a:rPr lang="sk-SK" dirty="0"/>
              <a:t>Vymedzenie územia zasiahnutého rozptylom uniknutej látky v prípade plynu ľahšieho ako vzduch možno realizovať pomocou programu ALOHA v.5.4 s využitím </a:t>
            </a:r>
            <a:r>
              <a:rPr lang="sk-SK" dirty="0" err="1"/>
              <a:t>Gaussovského</a:t>
            </a:r>
            <a:r>
              <a:rPr lang="sk-SK" dirty="0"/>
              <a:t> modelu rozptylu podľa rovnice:</a:t>
            </a:r>
          </a:p>
          <a:p>
            <a:pPr marL="0" indent="0">
              <a:buNone/>
            </a:pPr>
            <a:endParaRPr lang="sk-SK" dirty="0"/>
          </a:p>
          <a:p>
            <a:pPr marL="0" indent="0">
              <a:buNone/>
            </a:pPr>
            <a:r>
              <a:rPr lang="sk-SK" dirty="0"/>
              <a:t>							(13)	</a:t>
            </a:r>
          </a:p>
          <a:p>
            <a:pPr marL="0" indent="0">
              <a:buNone/>
            </a:pPr>
            <a:r>
              <a:rPr lang="sk-SK" dirty="0"/>
              <a:t>kde:</a:t>
            </a:r>
          </a:p>
          <a:p>
            <a:pPr marL="0" indent="0">
              <a:buNone/>
              <a:tabLst>
                <a:tab pos="900113" algn="l"/>
              </a:tabLst>
            </a:pPr>
            <a:r>
              <a:rPr lang="sk-SK" i="1" dirty="0"/>
              <a:t>c(</a:t>
            </a:r>
            <a:r>
              <a:rPr lang="sk-SK" i="1" dirty="0" err="1"/>
              <a:t>x,y,z</a:t>
            </a:r>
            <a:r>
              <a:rPr lang="sk-SK" i="1" dirty="0"/>
              <a:t>)	</a:t>
            </a:r>
            <a:r>
              <a:rPr lang="sk-SK" dirty="0"/>
              <a:t>koncentrácia v bode </a:t>
            </a:r>
            <a:r>
              <a:rPr lang="sk-SK" i="1" dirty="0"/>
              <a:t>(</a:t>
            </a:r>
            <a:r>
              <a:rPr lang="sk-SK" i="1" dirty="0" err="1"/>
              <a:t>x,y,z</a:t>
            </a:r>
            <a:r>
              <a:rPr lang="sk-SK" i="1" dirty="0"/>
              <a:t>)</a:t>
            </a:r>
            <a:r>
              <a:rPr lang="sk-SK" dirty="0"/>
              <a:t> [ kg.m</a:t>
            </a:r>
            <a:r>
              <a:rPr lang="sk-SK" baseline="30000" dirty="0"/>
              <a:t>-3</a:t>
            </a:r>
            <a:r>
              <a:rPr lang="sk-SK" dirty="0"/>
              <a:t> ],</a:t>
            </a:r>
          </a:p>
          <a:p>
            <a:pPr marL="0" indent="0">
              <a:buNone/>
              <a:tabLst>
                <a:tab pos="900113" algn="l"/>
              </a:tabLst>
            </a:pPr>
            <a:r>
              <a:rPr lang="sk-SK" i="1" dirty="0"/>
              <a:t>q	</a:t>
            </a:r>
            <a:r>
              <a:rPr lang="sk-SK" dirty="0"/>
              <a:t>hmotnostný tok látky (rýchlosť úniku) [kg.s</a:t>
            </a:r>
            <a:r>
              <a:rPr lang="sk-SK" baseline="30000" dirty="0"/>
              <a:t>-1</a:t>
            </a:r>
            <a:r>
              <a:rPr lang="sk-SK" dirty="0"/>
              <a:t>],</a:t>
            </a:r>
          </a:p>
          <a:p>
            <a:pPr marL="0" indent="0">
              <a:buNone/>
              <a:tabLst>
                <a:tab pos="900113" algn="l"/>
              </a:tabLst>
            </a:pPr>
            <a:r>
              <a:rPr lang="sk-SK" i="1" dirty="0" err="1"/>
              <a:t>u</a:t>
            </a:r>
            <a:r>
              <a:rPr lang="sk-SK" i="1" baseline="-25000" dirty="0" err="1"/>
              <a:t>a</a:t>
            </a:r>
            <a:r>
              <a:rPr lang="sk-SK" i="1" baseline="-25000" dirty="0"/>
              <a:t>	</a:t>
            </a:r>
            <a:r>
              <a:rPr lang="sk-SK" dirty="0"/>
              <a:t>rýchlosť prúdenia vzduchu (vetra) [m.s-</a:t>
            </a:r>
            <a:r>
              <a:rPr lang="sk-SK" baseline="30000" dirty="0"/>
              <a:t>1</a:t>
            </a:r>
            <a:r>
              <a:rPr lang="sk-SK" dirty="0"/>
              <a:t>],</a:t>
            </a:r>
          </a:p>
          <a:p>
            <a:pPr marL="0" indent="0">
              <a:buNone/>
            </a:pPr>
            <a:r>
              <a:rPr lang="sk-SK" i="1" dirty="0" err="1"/>
              <a:t>σ</a:t>
            </a:r>
            <a:r>
              <a:rPr lang="sk-SK" i="1" baseline="-25000" dirty="0" err="1"/>
              <a:t>y</a:t>
            </a:r>
            <a:r>
              <a:rPr lang="sk-SK" i="1" dirty="0"/>
              <a:t>, </a:t>
            </a:r>
            <a:r>
              <a:rPr lang="sk-SK" i="1" dirty="0" err="1"/>
              <a:t>σ</a:t>
            </a:r>
            <a:r>
              <a:rPr lang="sk-SK" i="1" baseline="-25000" dirty="0" err="1"/>
              <a:t>z</a:t>
            </a:r>
            <a:r>
              <a:rPr lang="sk-SK" i="1" baseline="-25000" dirty="0"/>
              <a:t>	</a:t>
            </a:r>
            <a:r>
              <a:rPr lang="sk-SK" dirty="0"/>
              <a:t>rozptylové charakteristiky [m],</a:t>
            </a:r>
          </a:p>
          <a:p>
            <a:pPr marL="0" indent="0">
              <a:buNone/>
            </a:pPr>
            <a:r>
              <a:rPr lang="sk-SK" i="1" dirty="0"/>
              <a:t>h	</a:t>
            </a:r>
            <a:r>
              <a:rPr lang="sk-SK" dirty="0"/>
              <a:t>výška mraku [m],</a:t>
            </a:r>
          </a:p>
          <a:p>
            <a:pPr marL="0" indent="0">
              <a:buNone/>
            </a:pPr>
            <a:r>
              <a:rPr lang="sk-SK" i="1" dirty="0"/>
              <a:t>z	</a:t>
            </a:r>
            <a:r>
              <a:rPr lang="sk-SK" dirty="0"/>
              <a:t>vertikálna súradnica [m].</a:t>
            </a:r>
          </a:p>
          <a:p>
            <a:pPr marL="0" indent="0">
              <a:buNone/>
            </a:pPr>
            <a:endParaRPr lang="sk-SK" dirty="0"/>
          </a:p>
          <a:p>
            <a:pPr marL="0" indent="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51</a:t>
            </a:fld>
            <a:endParaRPr lang="sk-SK"/>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k-SK"/>
          </a:p>
        </p:txBody>
      </p:sp>
      <p:pic>
        <p:nvPicPr>
          <p:cNvPr id="3891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5786" y="2928934"/>
            <a:ext cx="5839280" cy="71438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28000"/>
          </a:xfrm>
        </p:spPr>
        <p:txBody>
          <a:bodyPr>
            <a:normAutofit fontScale="90000"/>
          </a:bodyPr>
          <a:lstStyle/>
          <a:p>
            <a:r>
              <a:rPr lang="sk-SK" dirty="0"/>
              <a:t>ALOHA</a:t>
            </a:r>
            <a:br>
              <a:rPr lang="sk-SK" dirty="0"/>
            </a:br>
            <a:r>
              <a:rPr lang="sk-SK" sz="2000" dirty="0"/>
              <a:t>(</a:t>
            </a:r>
            <a:r>
              <a:rPr lang="sk-SK" sz="2000" dirty="0" err="1"/>
              <a:t>Area</a:t>
            </a:r>
            <a:r>
              <a:rPr lang="sk-SK" sz="2000" dirty="0"/>
              <a:t> </a:t>
            </a:r>
            <a:r>
              <a:rPr lang="sk-SK" sz="2000" dirty="0" err="1"/>
              <a:t>Location</a:t>
            </a:r>
            <a:r>
              <a:rPr lang="sk-SK" sz="2000" dirty="0"/>
              <a:t> </a:t>
            </a:r>
            <a:r>
              <a:rPr lang="sk-SK" sz="2000" dirty="0" err="1"/>
              <a:t>of</a:t>
            </a:r>
            <a:r>
              <a:rPr lang="sk-SK" sz="2000" dirty="0"/>
              <a:t> </a:t>
            </a:r>
            <a:r>
              <a:rPr lang="sk-SK" sz="2000" dirty="0" err="1"/>
              <a:t>Hazardous</a:t>
            </a:r>
            <a:r>
              <a:rPr lang="sk-SK" sz="2000" dirty="0"/>
              <a:t> </a:t>
            </a:r>
            <a:r>
              <a:rPr lang="sk-SK" sz="2000" dirty="0" err="1"/>
              <a:t>Atmospheres</a:t>
            </a:r>
            <a:r>
              <a:rPr lang="sk-SK" sz="2000" dirty="0"/>
              <a:t>)</a:t>
            </a:r>
            <a:endParaRPr lang="sk-SK" dirty="0"/>
          </a:p>
        </p:txBody>
      </p:sp>
      <p:sp>
        <p:nvSpPr>
          <p:cNvPr id="3" name="Zástupný symbol obsahu 2"/>
          <p:cNvSpPr>
            <a:spLocks noGrp="1"/>
          </p:cNvSpPr>
          <p:nvPr>
            <p:ph sz="quarter" idx="1"/>
          </p:nvPr>
        </p:nvSpPr>
        <p:spPr/>
        <p:txBody>
          <a:bodyPr/>
          <a:lstStyle/>
          <a:p>
            <a:pPr marL="0" indent="0">
              <a:buNone/>
            </a:pPr>
            <a:r>
              <a:rPr lang="sk-SK" dirty="0"/>
              <a:t>Počítačový program vyvinutý pre havarijné plánovanie únikov chemických látok a prípravkov. </a:t>
            </a:r>
          </a:p>
          <a:p>
            <a:pPr marL="0" indent="0">
              <a:buNone/>
            </a:pPr>
            <a:endParaRPr lang="sk-SK" dirty="0"/>
          </a:p>
          <a:p>
            <a:pPr marL="0" indent="0">
              <a:buNone/>
            </a:pPr>
            <a:r>
              <a:rPr lang="sk-SK" dirty="0"/>
              <a:t>Slúži na modelovanie:</a:t>
            </a:r>
          </a:p>
          <a:p>
            <a:pPr marL="0" indent="0">
              <a:buNone/>
            </a:pPr>
            <a:endParaRPr lang="sk-SK" dirty="0"/>
          </a:p>
          <a:p>
            <a:pPr marL="252000" indent="-252000"/>
            <a:r>
              <a:rPr lang="sk-SK" dirty="0"/>
              <a:t>rozptylu plynov a pár v atmosfére,</a:t>
            </a:r>
          </a:p>
          <a:p>
            <a:pPr marL="252000" indent="-252000"/>
            <a:r>
              <a:rPr lang="sk-SK" dirty="0"/>
              <a:t>dosahu tepelných tokov pri požiari (BLEVE, požiar mláky, tryskový požiar),</a:t>
            </a:r>
          </a:p>
          <a:p>
            <a:pPr marL="252000" indent="-252000"/>
            <a:r>
              <a:rPr lang="sk-SK" dirty="0"/>
              <a:t>dosahu výbuchových pretlakov pri explózii plynov a pár</a:t>
            </a:r>
          </a:p>
          <a:p>
            <a:pPr marL="108000" indent="-360000"/>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52</a:t>
            </a:fld>
            <a:endParaRPr lang="sk-SK"/>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64000"/>
          </a:xfrm>
        </p:spPr>
        <p:txBody>
          <a:bodyPr>
            <a:normAutofit fontScale="90000"/>
          </a:bodyPr>
          <a:lstStyle/>
          <a:p>
            <a:r>
              <a:rPr lang="sk-SK" dirty="0"/>
              <a:t>Schéma posúdenia dôsledkov toxicity podľa CPR 18E </a:t>
            </a:r>
          </a:p>
        </p:txBody>
      </p:sp>
      <p:sp>
        <p:nvSpPr>
          <p:cNvPr id="3" name="Zástupný symbol obsahu 2"/>
          <p:cNvSpPr>
            <a:spLocks noGrp="1"/>
          </p:cNvSpPr>
          <p:nvPr>
            <p:ph sz="quarter" idx="1"/>
          </p:nvPr>
        </p:nvSpPr>
        <p:spPr>
          <a:xfrm>
            <a:off x="457200" y="1600200"/>
            <a:ext cx="7715200" cy="4873752"/>
          </a:xfrm>
        </p:spPr>
        <p:txBody>
          <a:bodyPr/>
          <a:lstStyle/>
          <a:p>
            <a:pPr>
              <a:buNone/>
            </a:pPr>
            <a:r>
              <a:rPr lang="sk-SK" dirty="0" err="1"/>
              <a:t>Probitová</a:t>
            </a:r>
            <a:r>
              <a:rPr lang="sk-SK" dirty="0"/>
              <a:t> funkcia:</a:t>
            </a:r>
          </a:p>
          <a:p>
            <a:pPr>
              <a:buNone/>
            </a:pPr>
            <a:endParaRPr lang="sk-SK" dirty="0"/>
          </a:p>
          <a:p>
            <a:pPr>
              <a:buNone/>
            </a:pPr>
            <a:endParaRPr lang="sk-SK" dirty="0"/>
          </a:p>
          <a:p>
            <a:pPr>
              <a:buNone/>
            </a:pPr>
            <a:endParaRPr lang="sk-SK" dirty="0"/>
          </a:p>
          <a:p>
            <a:pPr marL="0" indent="0">
              <a:buNone/>
            </a:pPr>
            <a:r>
              <a:rPr lang="sk-SK" i="1" dirty="0" err="1"/>
              <a:t>Pr</a:t>
            </a:r>
            <a:r>
              <a:rPr lang="sk-SK" dirty="0"/>
              <a:t> – hodnota </a:t>
            </a:r>
            <a:r>
              <a:rPr lang="sk-SK" dirty="0" err="1"/>
              <a:t>probitu</a:t>
            </a:r>
            <a:r>
              <a:rPr lang="sk-SK" dirty="0"/>
              <a:t> korešpondujúca s pravdepodobnosťou úmrtia,</a:t>
            </a:r>
          </a:p>
          <a:p>
            <a:pPr marL="0" indent="0">
              <a:buNone/>
            </a:pPr>
            <a:r>
              <a:rPr lang="sk-SK" i="1" dirty="0"/>
              <a:t>a, b, n </a:t>
            </a:r>
            <a:r>
              <a:rPr lang="sk-SK" dirty="0"/>
              <a:t>– koeficienty popisujúce toxicitu látky [-],</a:t>
            </a:r>
          </a:p>
          <a:p>
            <a:pPr>
              <a:buNone/>
            </a:pPr>
            <a:r>
              <a:rPr lang="sk-SK" i="1" dirty="0"/>
              <a:t>C</a:t>
            </a:r>
            <a:r>
              <a:rPr lang="sk-SK" dirty="0"/>
              <a:t> – tepelný tok [mg.m</a:t>
            </a:r>
            <a:r>
              <a:rPr lang="sk-SK" baseline="30000" dirty="0"/>
              <a:t>-3</a:t>
            </a:r>
            <a:r>
              <a:rPr lang="sk-SK" dirty="0"/>
              <a:t>],</a:t>
            </a:r>
          </a:p>
          <a:p>
            <a:pPr>
              <a:buNone/>
            </a:pPr>
            <a:r>
              <a:rPr lang="sk-SK" i="1" dirty="0"/>
              <a:t>t</a:t>
            </a:r>
            <a:r>
              <a:rPr lang="sk-SK" dirty="0"/>
              <a:t> – trvanie expozície [min] (max. 30 min.).</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53</a:t>
            </a:fld>
            <a:endParaRPr lang="sk-SK"/>
          </a:p>
        </p:txBody>
      </p:sp>
      <p:graphicFrame>
        <p:nvGraphicFramePr>
          <p:cNvPr id="131075" name="Object 3"/>
          <p:cNvGraphicFramePr>
            <a:graphicFrameLocks noChangeAspect="1"/>
          </p:cNvGraphicFramePr>
          <p:nvPr/>
        </p:nvGraphicFramePr>
        <p:xfrm>
          <a:off x="2051720" y="2276872"/>
          <a:ext cx="2880320" cy="545745"/>
        </p:xfrm>
        <a:graphic>
          <a:graphicData uri="http://schemas.openxmlformats.org/presentationml/2006/ole">
            <mc:AlternateContent xmlns:mc="http://schemas.openxmlformats.org/markup-compatibility/2006">
              <mc:Choice xmlns:v="urn:schemas-microsoft-com:vml" Requires="v">
                <p:oleObj name="Rovnica" r:id="rId2" imgW="1206360" imgH="228600" progId="Equation.3">
                  <p:embed/>
                </p:oleObj>
              </mc:Choice>
              <mc:Fallback>
                <p:oleObj name="Rovnica" r:id="rId2" imgW="1206360" imgH="228600" progId="Equation.3">
                  <p:embed/>
                  <p:pic>
                    <p:nvPicPr>
                      <p:cNvPr id="131075"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276872"/>
                        <a:ext cx="2880320" cy="54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64000"/>
          </a:xfrm>
        </p:spPr>
        <p:txBody>
          <a:bodyPr>
            <a:normAutofit fontScale="90000"/>
          </a:bodyPr>
          <a:lstStyle/>
          <a:p>
            <a:r>
              <a:rPr lang="sk-SK" dirty="0"/>
              <a:t>Schéma posúdenia dôsledkov toxicity podľa CPR 18E </a:t>
            </a:r>
          </a:p>
        </p:txBody>
      </p:sp>
      <p:sp>
        <p:nvSpPr>
          <p:cNvPr id="3" name="Zástupný symbol obsahu 2"/>
          <p:cNvSpPr>
            <a:spLocks noGrp="1"/>
          </p:cNvSpPr>
          <p:nvPr>
            <p:ph sz="quarter" idx="1"/>
          </p:nvPr>
        </p:nvSpPr>
        <p:spPr/>
        <p:txBody>
          <a:bodyPr/>
          <a:lstStyle/>
          <a:p>
            <a:pPr>
              <a:buNone/>
            </a:pPr>
            <a:r>
              <a:rPr lang="sk-SK" dirty="0"/>
              <a:t> </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54</a:t>
            </a:fld>
            <a:endParaRPr lang="sk-SK"/>
          </a:p>
        </p:txBody>
      </p:sp>
      <p:graphicFrame>
        <p:nvGraphicFramePr>
          <p:cNvPr id="55298" name="Object 2"/>
          <p:cNvGraphicFramePr>
            <a:graphicFrameLocks noChangeAspect="1"/>
          </p:cNvGraphicFramePr>
          <p:nvPr/>
        </p:nvGraphicFramePr>
        <p:xfrm>
          <a:off x="495300" y="1649412"/>
          <a:ext cx="7862914" cy="2922596"/>
        </p:xfrm>
        <a:graphic>
          <a:graphicData uri="http://schemas.openxmlformats.org/presentationml/2006/ole">
            <mc:AlternateContent xmlns:mc="http://schemas.openxmlformats.org/markup-compatibility/2006">
              <mc:Choice xmlns:v="urn:schemas-microsoft-com:vml" Requires="v">
                <p:oleObj name="Dokument" r:id="rId2" imgW="6054319" imgH="1920683" progId="Word.Document.12">
                  <p:embed/>
                </p:oleObj>
              </mc:Choice>
              <mc:Fallback>
                <p:oleObj name="Dokument" r:id="rId2" imgW="6054319" imgH="1920683" progId="Word.Document.12">
                  <p:embed/>
                  <p:pic>
                    <p:nvPicPr>
                      <p:cNvPr id="5529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 y="1649412"/>
                        <a:ext cx="7862914" cy="292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00000"/>
          </a:xfrm>
        </p:spPr>
        <p:txBody>
          <a:bodyPr>
            <a:normAutofit fontScale="90000"/>
          </a:bodyPr>
          <a:lstStyle/>
          <a:p>
            <a:r>
              <a:rPr lang="sk-SK" dirty="0"/>
              <a:t>Schéma posúdenia dôsledkov toxicity podľa ARAMIS</a:t>
            </a:r>
          </a:p>
        </p:txBody>
      </p:sp>
      <p:graphicFrame>
        <p:nvGraphicFramePr>
          <p:cNvPr id="5" name="Zástupný symbol obsahu 4"/>
          <p:cNvGraphicFramePr>
            <a:graphicFrameLocks noGrp="1"/>
          </p:cNvGraphicFramePr>
          <p:nvPr>
            <p:ph sz="quarter" idx="1"/>
          </p:nvPr>
        </p:nvGraphicFramePr>
        <p:xfrm>
          <a:off x="457200" y="1600200"/>
          <a:ext cx="7859216" cy="3600786"/>
        </p:xfrm>
        <a:graphic>
          <a:graphicData uri="http://schemas.openxmlformats.org/drawingml/2006/table">
            <a:tbl>
              <a:tblPr firstRow="1" bandRow="1">
                <a:tableStyleId>{5C22544A-7EE6-4342-B048-85BDC9FD1C3A}</a:tableStyleId>
              </a:tblPr>
              <a:tblGrid>
                <a:gridCol w="1375003">
                  <a:extLst>
                    <a:ext uri="{9D8B030D-6E8A-4147-A177-3AD203B41FA5}">
                      <a16:colId xmlns:a16="http://schemas.microsoft.com/office/drawing/2014/main" val="20000"/>
                    </a:ext>
                  </a:extLst>
                </a:gridCol>
                <a:gridCol w="2197743">
                  <a:extLst>
                    <a:ext uri="{9D8B030D-6E8A-4147-A177-3AD203B41FA5}">
                      <a16:colId xmlns:a16="http://schemas.microsoft.com/office/drawing/2014/main" val="20001"/>
                    </a:ext>
                  </a:extLst>
                </a:gridCol>
                <a:gridCol w="4286470">
                  <a:extLst>
                    <a:ext uri="{9D8B030D-6E8A-4147-A177-3AD203B41FA5}">
                      <a16:colId xmlns:a16="http://schemas.microsoft.com/office/drawing/2014/main" val="20002"/>
                    </a:ext>
                  </a:extLst>
                </a:gridCol>
              </a:tblGrid>
              <a:tr h="720393">
                <a:tc>
                  <a:txBody>
                    <a:bodyPr/>
                    <a:lstStyle/>
                    <a:p>
                      <a:pPr algn="ctr"/>
                      <a:r>
                        <a:rPr lang="sk-SK" dirty="0">
                          <a:solidFill>
                            <a:schemeClr val="tx1"/>
                          </a:solidFill>
                        </a:rPr>
                        <a:t>Úroveň účinku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solidFill>
                            <a:schemeClr val="tx1"/>
                          </a:solidFill>
                        </a:rPr>
                        <a:t>Toxický účinok</a:t>
                      </a:r>
                      <a:endParaRPr lang="sk-SK" baseline="30000" dirty="0">
                        <a:solidFill>
                          <a:schemeClr val="tx1"/>
                        </a:solidFill>
                      </a:endParaRPr>
                    </a:p>
                    <a:p>
                      <a:pPr algn="ctr"/>
                      <a:r>
                        <a:rPr lang="sk-SK" dirty="0">
                          <a:solidFill>
                            <a:schemeClr val="tx1"/>
                          </a:solidFill>
                        </a:rPr>
                        <a:t>(t = 1 hod.)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solidFill>
                            <a:schemeClr val="tx1"/>
                          </a:solidFill>
                        </a:rPr>
                        <a:t>Popis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720000">
                <a:tc>
                  <a:txBody>
                    <a:bodyPr/>
                    <a:lstStyle/>
                    <a:p>
                      <a:pPr algn="ctr"/>
                      <a:r>
                        <a:rPr lang="sk-SK" b="1"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0 – TEEL1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Malý alebo žiadny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20000">
                <a:tc>
                  <a:txBody>
                    <a:bodyPr/>
                    <a:lstStyle/>
                    <a:p>
                      <a:pPr algn="ctr"/>
                      <a:r>
                        <a:rPr lang="sk-SK" b="1"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TEEL1 – TEEL2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Reverzibilný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20000">
                <a:tc>
                  <a:txBody>
                    <a:bodyPr/>
                    <a:lstStyle/>
                    <a:p>
                      <a:pPr algn="ctr"/>
                      <a:r>
                        <a:rPr lang="sk-SK" b="1"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TEEL2 – TEEL3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Ireverzibilný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720393">
                <a:tc>
                  <a:txBody>
                    <a:bodyPr/>
                    <a:lstStyle/>
                    <a:p>
                      <a:pPr algn="ctr"/>
                      <a:r>
                        <a:rPr lang="sk-SK" b="1"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sk-SK" dirty="0"/>
                        <a:t>&gt; TEEL3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dirty="0"/>
                        <a:t>Začiatok letality a/alebo domino efekt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Zástupný symbol čísla snímky 3"/>
          <p:cNvSpPr>
            <a:spLocks noGrp="1"/>
          </p:cNvSpPr>
          <p:nvPr>
            <p:ph type="sldNum" sz="quarter" idx="15"/>
          </p:nvPr>
        </p:nvSpPr>
        <p:spPr/>
        <p:txBody>
          <a:bodyPr/>
          <a:lstStyle/>
          <a:p>
            <a:fld id="{F59559E1-66D5-4E61-B897-FEC19B5D1549}" type="slidenum">
              <a:rPr lang="sk-SK" smtClean="0"/>
              <a:pPr/>
              <a:t>55</a:t>
            </a:fld>
            <a:endParaRPr lang="sk-SK"/>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64000"/>
          </a:xfrm>
        </p:spPr>
        <p:txBody>
          <a:bodyPr>
            <a:normAutofit fontScale="90000"/>
          </a:bodyPr>
          <a:lstStyle/>
          <a:p>
            <a:r>
              <a:rPr lang="sk-SK" dirty="0"/>
              <a:t>Limitné koncentrácie – TEEL</a:t>
            </a:r>
            <a:br>
              <a:rPr lang="sk-SK" dirty="0"/>
            </a:br>
            <a:r>
              <a:rPr lang="sk-SK" sz="2000" dirty="0" err="1"/>
              <a:t>Temporary</a:t>
            </a:r>
            <a:r>
              <a:rPr lang="sk-SK" sz="2000" dirty="0"/>
              <a:t> </a:t>
            </a:r>
            <a:r>
              <a:rPr lang="sk-SK" sz="2200" dirty="0" err="1"/>
              <a:t>Emergency</a:t>
            </a:r>
            <a:r>
              <a:rPr lang="sk-SK" sz="2200" dirty="0"/>
              <a:t> </a:t>
            </a:r>
            <a:r>
              <a:rPr lang="sk-SK" sz="2200" dirty="0" err="1"/>
              <a:t>Exposure</a:t>
            </a:r>
            <a:r>
              <a:rPr lang="sk-SK" sz="2200" dirty="0"/>
              <a:t> Limit</a:t>
            </a:r>
          </a:p>
        </p:txBody>
      </p:sp>
      <p:sp>
        <p:nvSpPr>
          <p:cNvPr id="3" name="Zástupný symbol obsahu 2"/>
          <p:cNvSpPr>
            <a:spLocks noGrp="1"/>
          </p:cNvSpPr>
          <p:nvPr>
            <p:ph sz="quarter" idx="1"/>
          </p:nvPr>
        </p:nvSpPr>
        <p:spPr/>
        <p:txBody>
          <a:bodyPr>
            <a:normAutofit/>
          </a:bodyPr>
          <a:lstStyle/>
          <a:p>
            <a:pPr marL="0" indent="0">
              <a:buNone/>
            </a:pPr>
            <a:r>
              <a:rPr lang="sk-SK" dirty="0"/>
              <a:t>Limitné koncentrácie podľa US </a:t>
            </a:r>
            <a:r>
              <a:rPr lang="sk-SK" dirty="0" err="1"/>
              <a:t>DoE</a:t>
            </a:r>
            <a:r>
              <a:rPr lang="sk-SK" dirty="0"/>
              <a:t> (Ministerstvo energetiky).</a:t>
            </a:r>
          </a:p>
          <a:p>
            <a:r>
              <a:rPr lang="sk-SK" b="1" dirty="0"/>
              <a:t>TEEL-1</a:t>
            </a:r>
            <a:r>
              <a:rPr lang="sk-SK" dirty="0"/>
              <a:t> je maximálna koncentrácia vo vzduchu, ktorú človek vydrží po dobu jednej hodiny bez výrazných zdravotných zmien.</a:t>
            </a:r>
          </a:p>
          <a:p>
            <a:r>
              <a:rPr lang="sk-SK" b="1" dirty="0"/>
              <a:t>TEEL-2</a:t>
            </a:r>
            <a:r>
              <a:rPr lang="sk-SK" dirty="0"/>
              <a:t> je maximálna koncentrácia vo vzduchu, ktorú človek vydrží po dobu jednej hodiny bez spôsobenia nevratných zdravotných zmien alebo poškodenia imunity.</a:t>
            </a:r>
          </a:p>
          <a:p>
            <a:r>
              <a:rPr lang="sk-SK" b="1" dirty="0"/>
              <a:t>TEEL-3</a:t>
            </a:r>
            <a:r>
              <a:rPr lang="sk-SK" dirty="0"/>
              <a:t> je maximálna koncentrácia vo vzduchu, ktorú človek vydrží po dobu jednej hodiny bez toho, aby bol smrteľne ohrozený.</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56</a:t>
            </a:fld>
            <a:endParaRPr lang="sk-SK"/>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792000"/>
          </a:xfrm>
        </p:spPr>
        <p:txBody>
          <a:bodyPr>
            <a:normAutofit fontScale="90000"/>
          </a:bodyPr>
          <a:lstStyle/>
          <a:p>
            <a:r>
              <a:rPr lang="sk-SK" dirty="0"/>
              <a:t>Limitné koncentrácie – ERPG</a:t>
            </a:r>
            <a:br>
              <a:rPr lang="sk-SK" dirty="0"/>
            </a:br>
            <a:r>
              <a:rPr lang="sk-SK" sz="2200" dirty="0" err="1"/>
              <a:t>Emergency</a:t>
            </a:r>
            <a:r>
              <a:rPr lang="sk-SK" sz="2200" dirty="0"/>
              <a:t> </a:t>
            </a:r>
            <a:r>
              <a:rPr lang="sk-SK" sz="2200" dirty="0" err="1"/>
              <a:t>Response</a:t>
            </a:r>
            <a:r>
              <a:rPr lang="sk-SK" sz="2200" dirty="0"/>
              <a:t> </a:t>
            </a:r>
            <a:r>
              <a:rPr lang="sk-SK" sz="2200" dirty="0" err="1"/>
              <a:t>Planning</a:t>
            </a:r>
            <a:r>
              <a:rPr lang="sk-SK" sz="2200" dirty="0"/>
              <a:t> </a:t>
            </a:r>
            <a:r>
              <a:rPr lang="sk-SK" sz="2200" dirty="0" err="1"/>
              <a:t>Guidelines</a:t>
            </a:r>
            <a:endParaRPr lang="sk-SK" sz="2200" dirty="0"/>
          </a:p>
        </p:txBody>
      </p:sp>
      <p:sp>
        <p:nvSpPr>
          <p:cNvPr id="3" name="Zástupný symbol obsahu 2"/>
          <p:cNvSpPr>
            <a:spLocks noGrp="1"/>
          </p:cNvSpPr>
          <p:nvPr>
            <p:ph sz="quarter" idx="1"/>
          </p:nvPr>
        </p:nvSpPr>
        <p:spPr>
          <a:xfrm>
            <a:off x="457200" y="1412776"/>
            <a:ext cx="7467600" cy="5061176"/>
          </a:xfrm>
        </p:spPr>
        <p:txBody>
          <a:bodyPr>
            <a:normAutofit lnSpcReduction="10000"/>
          </a:bodyPr>
          <a:lstStyle/>
          <a:p>
            <a:pPr marL="0" indent="0">
              <a:buNone/>
            </a:pPr>
            <a:r>
              <a:rPr lang="sk-SK" dirty="0"/>
              <a:t>Limitné koncentrácie podľa AIHA.</a:t>
            </a:r>
          </a:p>
          <a:p>
            <a:r>
              <a:rPr lang="sk-SK" b="1" dirty="0"/>
              <a:t>ERPG-1</a:t>
            </a:r>
            <a:r>
              <a:rPr lang="sk-SK" dirty="0"/>
              <a:t> je maximálna koncentrácia vo vzduchu, ktorú človek vydrží po dobu jednej hodiny bez výrazných zdravotných zmien.</a:t>
            </a:r>
          </a:p>
          <a:p>
            <a:r>
              <a:rPr lang="sk-SK" b="1" dirty="0"/>
              <a:t>ERPG-2</a:t>
            </a:r>
            <a:r>
              <a:rPr lang="sk-SK" dirty="0"/>
              <a:t> je maximálna koncentrácia vo vzduchu, ktorú človek vydrží po dobu jednej hodiny bez spôsobenia nevratných zdravotných zmien alebo poškodenia imunity.</a:t>
            </a:r>
          </a:p>
          <a:p>
            <a:r>
              <a:rPr lang="sk-SK" b="1" dirty="0"/>
              <a:t>ERPG-3</a:t>
            </a:r>
            <a:r>
              <a:rPr lang="sk-SK" dirty="0"/>
              <a:t> je maximálna koncentrácia vo vzduchu, ktorú človek vydrží po dobu jednej hodiny bez toho, aby bol smrteľne ohrozený.</a:t>
            </a:r>
          </a:p>
          <a:p>
            <a:pPr marL="0" indent="0">
              <a:buNone/>
            </a:pPr>
            <a:r>
              <a:rPr lang="sk-SK" dirty="0"/>
              <a:t>Hodnoty ERPG sú stanovené s ohľadom na citlivú časť populácie (deti, nemocní atd.).</a:t>
            </a:r>
          </a:p>
          <a:p>
            <a:pPr marL="0" indent="0">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57</a:t>
            </a:fld>
            <a:endParaRPr lang="sk-SK"/>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864000"/>
          </a:xfrm>
        </p:spPr>
        <p:txBody>
          <a:bodyPr>
            <a:normAutofit fontScale="90000"/>
          </a:bodyPr>
          <a:lstStyle/>
          <a:p>
            <a:r>
              <a:rPr lang="sk-SK" dirty="0"/>
              <a:t>Limitné koncentrácie – IDLH</a:t>
            </a:r>
            <a:br>
              <a:rPr lang="sk-SK" dirty="0"/>
            </a:br>
            <a:r>
              <a:rPr lang="sk-SK" sz="2200" dirty="0" err="1"/>
              <a:t>The</a:t>
            </a:r>
            <a:r>
              <a:rPr lang="sk-SK" sz="2200" dirty="0"/>
              <a:t> </a:t>
            </a:r>
            <a:r>
              <a:rPr lang="sk-SK" sz="2200" dirty="0" err="1"/>
              <a:t>Immediately</a:t>
            </a:r>
            <a:r>
              <a:rPr lang="sk-SK" sz="2200" dirty="0"/>
              <a:t> </a:t>
            </a:r>
            <a:r>
              <a:rPr lang="sk-SK" sz="2200" dirty="0" err="1"/>
              <a:t>Dangerous</a:t>
            </a:r>
            <a:r>
              <a:rPr lang="sk-SK" sz="2200" dirty="0"/>
              <a:t> to </a:t>
            </a:r>
            <a:r>
              <a:rPr lang="sk-SK" sz="2200" dirty="0" err="1"/>
              <a:t>Life</a:t>
            </a:r>
            <a:r>
              <a:rPr lang="sk-SK" sz="2200" dirty="0"/>
              <a:t> or </a:t>
            </a:r>
            <a:r>
              <a:rPr lang="sk-SK" sz="2200" dirty="0" err="1"/>
              <a:t>Health</a:t>
            </a:r>
            <a:endParaRPr lang="sk-SK" sz="2200" dirty="0"/>
          </a:p>
        </p:txBody>
      </p:sp>
      <p:sp>
        <p:nvSpPr>
          <p:cNvPr id="3" name="Zástupný symbol obsahu 2"/>
          <p:cNvSpPr>
            <a:spLocks noGrp="1"/>
          </p:cNvSpPr>
          <p:nvPr>
            <p:ph sz="quarter" idx="1"/>
          </p:nvPr>
        </p:nvSpPr>
        <p:spPr>
          <a:xfrm>
            <a:off x="457200" y="1600200"/>
            <a:ext cx="7859216" cy="4873752"/>
          </a:xfrm>
        </p:spPr>
        <p:txBody>
          <a:bodyPr/>
          <a:lstStyle/>
          <a:p>
            <a:pPr marL="0" indent="0">
              <a:buNone/>
            </a:pPr>
            <a:r>
              <a:rPr lang="sk-SK" dirty="0"/>
              <a:t>Úroveň koncentrácie definujúca okamžité nebezpečenstvo pre  život alebo zdravie, podľa NIOSH.</a:t>
            </a:r>
          </a:p>
          <a:p>
            <a:pPr marL="0" indent="0">
              <a:spcBef>
                <a:spcPts val="1200"/>
              </a:spcBef>
              <a:buNone/>
            </a:pPr>
            <a:r>
              <a:rPr lang="sk-SK" b="1" dirty="0"/>
              <a:t>IDLH</a:t>
            </a:r>
            <a:r>
              <a:rPr lang="sk-SK" dirty="0"/>
              <a:t> je koncentrácia znesiteľná počas tridsiatich minút pre najviac exponovaných ľudí bez vážnych  symptómov alebo nezvratných (ireverzibilných) účinkov pre ich zdravie. </a:t>
            </a:r>
          </a:p>
          <a:p>
            <a:pPr marL="0" indent="0">
              <a:spcBef>
                <a:spcPts val="1200"/>
              </a:spcBef>
              <a:buNone/>
            </a:pPr>
            <a:r>
              <a:rPr lang="sk-SK" dirty="0"/>
              <a:t>Pôvodne bola táto koncentrácia hraničnou koncentráciou pre použitie respirátorov v pracovnom prostredí. </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58</a:t>
            </a:fld>
            <a:endParaRPr lang="sk-SK"/>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700" dirty="0"/>
              <a:t>Fyzikálne prejavy jednotlivých typov ZPH</a:t>
            </a:r>
          </a:p>
        </p:txBody>
      </p:sp>
      <p:sp>
        <p:nvSpPr>
          <p:cNvPr id="3" name="Zástupný symbol obsahu 2"/>
          <p:cNvSpPr>
            <a:spLocks noGrp="1"/>
          </p:cNvSpPr>
          <p:nvPr>
            <p:ph sz="quarter" idx="1"/>
          </p:nvPr>
        </p:nvSpPr>
        <p:spPr>
          <a:xfrm>
            <a:off x="457200" y="1988840"/>
            <a:ext cx="7467600" cy="4485112"/>
          </a:xfrm>
        </p:spPr>
        <p:txBody>
          <a:bodyPr/>
          <a:lstStyle/>
          <a:p>
            <a:pPr>
              <a:spcBef>
                <a:spcPts val="1200"/>
              </a:spcBef>
            </a:pPr>
            <a:r>
              <a:rPr lang="sk-SK" dirty="0"/>
              <a:t>Tepelný tok (</a:t>
            </a:r>
            <a:r>
              <a:rPr lang="sk-SK" dirty="0" err="1"/>
              <a:t>fireball</a:t>
            </a:r>
            <a:r>
              <a:rPr lang="sk-SK" dirty="0"/>
              <a:t>, BLEVE, </a:t>
            </a:r>
            <a:r>
              <a:rPr lang="sk-SK" dirty="0" err="1"/>
              <a:t>flash</a:t>
            </a:r>
            <a:r>
              <a:rPr lang="sk-SK" dirty="0"/>
              <a:t> </a:t>
            </a:r>
            <a:r>
              <a:rPr lang="sk-SK" dirty="0" err="1"/>
              <a:t>fire</a:t>
            </a:r>
            <a:r>
              <a:rPr lang="sk-SK" dirty="0"/>
              <a:t>, </a:t>
            </a:r>
            <a:r>
              <a:rPr lang="sk-SK" dirty="0" err="1"/>
              <a:t>jet</a:t>
            </a:r>
            <a:r>
              <a:rPr lang="sk-SK" dirty="0"/>
              <a:t> </a:t>
            </a:r>
            <a:r>
              <a:rPr lang="sk-SK" dirty="0" err="1"/>
              <a:t>fire</a:t>
            </a:r>
            <a:r>
              <a:rPr lang="sk-SK" dirty="0"/>
              <a:t>, požiar mláky, </a:t>
            </a:r>
            <a:r>
              <a:rPr lang="sk-SK" dirty="0" err="1"/>
              <a:t>boilover</a:t>
            </a:r>
            <a:r>
              <a:rPr lang="sk-SK" dirty="0"/>
              <a:t>)</a:t>
            </a:r>
          </a:p>
          <a:p>
            <a:pPr>
              <a:spcBef>
                <a:spcPts val="1200"/>
              </a:spcBef>
            </a:pPr>
            <a:r>
              <a:rPr lang="sk-SK" dirty="0"/>
              <a:t>Tlakový prejav (VCE, výbuch)</a:t>
            </a:r>
          </a:p>
          <a:p>
            <a:pPr>
              <a:spcBef>
                <a:spcPts val="1200"/>
              </a:spcBef>
            </a:pPr>
            <a:r>
              <a:rPr lang="sk-SK" dirty="0"/>
              <a:t>Disperzia plynu alebo pár v okolitom ovzduší (toxický rozptyl, tvorba výbušnej atmosféry)</a:t>
            </a:r>
          </a:p>
          <a:p>
            <a:pPr>
              <a:buNone/>
            </a:pPr>
            <a:endParaRPr lang="sk-SK" dirty="0"/>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6</a:t>
            </a:fld>
            <a:endParaRPr lang="sk-SK"/>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332656"/>
            <a:ext cx="7467600" cy="792088"/>
          </a:xfrm>
        </p:spPr>
        <p:txBody>
          <a:bodyPr>
            <a:normAutofit/>
          </a:bodyPr>
          <a:lstStyle/>
          <a:p>
            <a:r>
              <a:rPr lang="sk-SK" sz="2700" dirty="0"/>
              <a:t> ZPH s tepelným prejavom</a:t>
            </a:r>
          </a:p>
        </p:txBody>
      </p:sp>
      <p:sp>
        <p:nvSpPr>
          <p:cNvPr id="4" name="Zástupný symbol čísla snímky 3"/>
          <p:cNvSpPr>
            <a:spLocks noGrp="1"/>
          </p:cNvSpPr>
          <p:nvPr>
            <p:ph type="sldNum" sz="quarter" idx="15"/>
          </p:nvPr>
        </p:nvSpPr>
        <p:spPr/>
        <p:txBody>
          <a:bodyPr/>
          <a:lstStyle/>
          <a:p>
            <a:fld id="{F59559E1-66D5-4E61-B897-FEC19B5D1549}" type="slidenum">
              <a:rPr lang="sk-SK" smtClean="0"/>
              <a:pPr/>
              <a:t>7</a:t>
            </a:fld>
            <a:endParaRPr lang="sk-SK"/>
          </a:p>
        </p:txBody>
      </p:sp>
      <p:pic>
        <p:nvPicPr>
          <p:cNvPr id="132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556792"/>
            <a:ext cx="8953242"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8656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2D210B0-D298-4352-8D1B-A9C704523893}"/>
              </a:ext>
            </a:extLst>
          </p:cNvPr>
          <p:cNvSpPr>
            <a:spLocks noGrp="1"/>
          </p:cNvSpPr>
          <p:nvPr>
            <p:ph type="title"/>
          </p:nvPr>
        </p:nvSpPr>
        <p:spPr>
          <a:xfrm>
            <a:off x="457200" y="274638"/>
            <a:ext cx="7467600" cy="540000"/>
          </a:xfrm>
        </p:spPr>
        <p:txBody>
          <a:bodyPr>
            <a:normAutofit/>
          </a:bodyPr>
          <a:lstStyle/>
          <a:p>
            <a:r>
              <a:rPr lang="sk-SK" sz="2700" dirty="0"/>
              <a:t>Pravdepodobnosť okamžitej iniciácie</a:t>
            </a:r>
          </a:p>
        </p:txBody>
      </p:sp>
      <p:sp>
        <p:nvSpPr>
          <p:cNvPr id="3" name="Zástupný objekt pre obsah 2">
            <a:extLst>
              <a:ext uri="{FF2B5EF4-FFF2-40B4-BE49-F238E27FC236}">
                <a16:creationId xmlns:a16="http://schemas.microsoft.com/office/drawing/2014/main" id="{7B32D593-93A1-413A-9C9C-888871676E89}"/>
              </a:ext>
            </a:extLst>
          </p:cNvPr>
          <p:cNvSpPr>
            <a:spLocks noGrp="1"/>
          </p:cNvSpPr>
          <p:nvPr>
            <p:ph sz="quarter" idx="1"/>
          </p:nvPr>
        </p:nvSpPr>
        <p:spPr>
          <a:xfrm>
            <a:off x="457200" y="1340768"/>
            <a:ext cx="8003232" cy="4248472"/>
          </a:xfrm>
        </p:spPr>
        <p:txBody>
          <a:bodyPr>
            <a:normAutofit/>
          </a:bodyPr>
          <a:lstStyle/>
          <a:p>
            <a:pPr marL="0" indent="0">
              <a:buNone/>
            </a:pPr>
            <a:r>
              <a:rPr lang="sk-SK" sz="1800" b="1" i="1" dirty="0"/>
              <a:t>Pravdepodobnosť okamžitej iniciácie pre stacionárne zariadenia, </a:t>
            </a:r>
            <a:r>
              <a:rPr lang="sk-SK" sz="1800" b="1" i="1" dirty="0" err="1"/>
              <a:t>Bevi</a:t>
            </a:r>
            <a:endParaRPr lang="sk-SK" sz="1800" dirty="0"/>
          </a:p>
          <a:p>
            <a:pPr marL="0" indent="0">
              <a:buNone/>
            </a:pPr>
            <a:endParaRPr lang="sk-SK" sz="1800" b="1" i="1" dirty="0"/>
          </a:p>
        </p:txBody>
      </p:sp>
      <p:sp>
        <p:nvSpPr>
          <p:cNvPr id="4" name="Zástupný objekt pre číslo snímky 3">
            <a:extLst>
              <a:ext uri="{FF2B5EF4-FFF2-40B4-BE49-F238E27FC236}">
                <a16:creationId xmlns:a16="http://schemas.microsoft.com/office/drawing/2014/main" id="{D3E70B3D-2278-41C6-A9B1-57FC47CD83EF}"/>
              </a:ext>
            </a:extLst>
          </p:cNvPr>
          <p:cNvSpPr>
            <a:spLocks noGrp="1"/>
          </p:cNvSpPr>
          <p:nvPr>
            <p:ph type="sldNum" sz="quarter" idx="15"/>
          </p:nvPr>
        </p:nvSpPr>
        <p:spPr/>
        <p:txBody>
          <a:bodyPr/>
          <a:lstStyle/>
          <a:p>
            <a:fld id="{F59559E1-66D5-4E61-B897-FEC19B5D1549}" type="slidenum">
              <a:rPr lang="sk-SK" smtClean="0"/>
              <a:pPr/>
              <a:t>8</a:t>
            </a:fld>
            <a:endParaRPr lang="sk-SK"/>
          </a:p>
        </p:txBody>
      </p:sp>
      <p:graphicFrame>
        <p:nvGraphicFramePr>
          <p:cNvPr id="5" name="Tabuľka 4">
            <a:extLst>
              <a:ext uri="{FF2B5EF4-FFF2-40B4-BE49-F238E27FC236}">
                <a16:creationId xmlns:a16="http://schemas.microsoft.com/office/drawing/2014/main" id="{9242E2E7-B884-4C09-8857-2871769C702A}"/>
              </a:ext>
            </a:extLst>
          </p:cNvPr>
          <p:cNvGraphicFramePr>
            <a:graphicFrameLocks noGrp="1"/>
          </p:cNvGraphicFramePr>
          <p:nvPr>
            <p:extLst>
              <p:ext uri="{D42A27DB-BD31-4B8C-83A1-F6EECF244321}">
                <p14:modId xmlns:p14="http://schemas.microsoft.com/office/powerpoint/2010/main" val="3860342273"/>
              </p:ext>
            </p:extLst>
          </p:nvPr>
        </p:nvGraphicFramePr>
        <p:xfrm>
          <a:off x="611560" y="2060848"/>
          <a:ext cx="7416823" cy="3110160"/>
        </p:xfrm>
        <a:graphic>
          <a:graphicData uri="http://schemas.openxmlformats.org/drawingml/2006/table">
            <a:tbl>
              <a:tblPr firstRow="1" bandRow="1">
                <a:tableStyleId>{5940675A-B579-460E-94D1-54222C63F5DA}</a:tableStyleId>
              </a:tblPr>
              <a:tblGrid>
                <a:gridCol w="2376264">
                  <a:extLst>
                    <a:ext uri="{9D8B030D-6E8A-4147-A177-3AD203B41FA5}">
                      <a16:colId xmlns:a16="http://schemas.microsoft.com/office/drawing/2014/main" val="1941918656"/>
                    </a:ext>
                  </a:extLst>
                </a:gridCol>
                <a:gridCol w="1440160">
                  <a:extLst>
                    <a:ext uri="{9D8B030D-6E8A-4147-A177-3AD203B41FA5}">
                      <a16:colId xmlns:a16="http://schemas.microsoft.com/office/drawing/2014/main" val="1242423496"/>
                    </a:ext>
                  </a:extLst>
                </a:gridCol>
                <a:gridCol w="1800200">
                  <a:extLst>
                    <a:ext uri="{9D8B030D-6E8A-4147-A177-3AD203B41FA5}">
                      <a16:colId xmlns:a16="http://schemas.microsoft.com/office/drawing/2014/main" val="3742850840"/>
                    </a:ext>
                  </a:extLst>
                </a:gridCol>
                <a:gridCol w="1800199">
                  <a:extLst>
                    <a:ext uri="{9D8B030D-6E8A-4147-A177-3AD203B41FA5}">
                      <a16:colId xmlns:a16="http://schemas.microsoft.com/office/drawing/2014/main" val="2781031932"/>
                    </a:ext>
                  </a:extLst>
                </a:gridCol>
              </a:tblGrid>
              <a:tr h="370840">
                <a:tc>
                  <a:txBody>
                    <a:bodyPr/>
                    <a:lstStyle/>
                    <a:p>
                      <a:r>
                        <a:rPr lang="sk-SK" sz="1400" b="1" i="1" dirty="0">
                          <a:latin typeface="Arial" panose="020B0604020202020204" pitchFamily="34" charset="0"/>
                          <a:cs typeface="Arial" panose="020B0604020202020204" pitchFamily="34" charset="0"/>
                        </a:rPr>
                        <a:t>Kategória NL</a:t>
                      </a:r>
                    </a:p>
                  </a:txBody>
                  <a:tcPr>
                    <a:solidFill>
                      <a:schemeClr val="bg1">
                        <a:lumMod val="85000"/>
                      </a:schemeClr>
                    </a:solidFill>
                  </a:tcPr>
                </a:tc>
                <a:tc>
                  <a:txBody>
                    <a:bodyPr/>
                    <a:lstStyle/>
                    <a:p>
                      <a:pPr algn="ctr"/>
                      <a:r>
                        <a:rPr lang="sk-SK" sz="1400" b="1" i="1" dirty="0">
                          <a:latin typeface="Arial" panose="020B0604020202020204" pitchFamily="34" charset="0"/>
                          <a:cs typeface="Arial" panose="020B0604020202020204" pitchFamily="34" charset="0"/>
                        </a:rPr>
                        <a:t>Kontinuálny únik</a:t>
                      </a:r>
                    </a:p>
                  </a:txBody>
                  <a:tcPr>
                    <a:solidFill>
                      <a:schemeClr val="bg1">
                        <a:lumMod val="85000"/>
                      </a:schemeClr>
                    </a:solidFill>
                  </a:tcPr>
                </a:tc>
                <a:tc>
                  <a:txBody>
                    <a:bodyPr/>
                    <a:lstStyle/>
                    <a:p>
                      <a:pPr algn="ctr"/>
                      <a:r>
                        <a:rPr lang="sk-SK" sz="1400" b="1" i="1" dirty="0">
                          <a:latin typeface="Arial" panose="020B0604020202020204" pitchFamily="34" charset="0"/>
                          <a:cs typeface="Arial" panose="020B0604020202020204" pitchFamily="34" charset="0"/>
                        </a:rPr>
                        <a:t>Okamžitý únik</a:t>
                      </a:r>
                    </a:p>
                  </a:txBody>
                  <a:tcPr>
                    <a:solidFill>
                      <a:schemeClr val="bg1">
                        <a:lumMod val="85000"/>
                      </a:schemeClr>
                    </a:solidFill>
                  </a:tcPr>
                </a:tc>
                <a:tc>
                  <a:txBody>
                    <a:bodyPr/>
                    <a:lstStyle/>
                    <a:p>
                      <a:pPr algn="ctr"/>
                      <a:r>
                        <a:rPr lang="sk-SK" sz="1400" b="1" i="1" dirty="0">
                          <a:latin typeface="Arial" panose="020B0604020202020204" pitchFamily="34" charset="0"/>
                          <a:cs typeface="Arial" panose="020B0604020202020204" pitchFamily="34" charset="0"/>
                        </a:rPr>
                        <a:t>Pravdepodobnosť okamžitej iniciácie</a:t>
                      </a:r>
                    </a:p>
                  </a:txBody>
                  <a:tcPr>
                    <a:solidFill>
                      <a:schemeClr val="bg1">
                        <a:lumMod val="85000"/>
                      </a:schemeClr>
                    </a:solidFill>
                  </a:tcPr>
                </a:tc>
                <a:extLst>
                  <a:ext uri="{0D108BD9-81ED-4DB2-BD59-A6C34878D82A}">
                    <a16:rowId xmlns:a16="http://schemas.microsoft.com/office/drawing/2014/main" val="774901877"/>
                  </a:ext>
                </a:extLst>
              </a:tr>
              <a:tr h="756000">
                <a:tc>
                  <a:txBody>
                    <a:bodyPr/>
                    <a:lstStyle/>
                    <a:p>
                      <a:r>
                        <a:rPr lang="sk-SK" sz="1400" dirty="0">
                          <a:latin typeface="Arial" panose="020B0604020202020204" pitchFamily="34" charset="0"/>
                          <a:cs typeface="Arial" panose="020B0604020202020204" pitchFamily="34" charset="0"/>
                        </a:rPr>
                        <a:t>Kategória 0</a:t>
                      </a:r>
                    </a:p>
                    <a:p>
                      <a:r>
                        <a:rPr lang="sk-SK" sz="1400" dirty="0">
                          <a:latin typeface="Arial" panose="020B0604020202020204" pitchFamily="34" charset="0"/>
                          <a:cs typeface="Arial" panose="020B0604020202020204" pitchFamily="34" charset="0"/>
                        </a:rPr>
                        <a:t>Priemerná/vysoká reaktivita</a:t>
                      </a:r>
                    </a:p>
                  </a:txBody>
                  <a:tcPr/>
                </a:tc>
                <a:tc>
                  <a:txBody>
                    <a:bodyPr/>
                    <a:lstStyle/>
                    <a:p>
                      <a:pPr algn="ctr"/>
                      <a:r>
                        <a:rPr lang="sk-SK" sz="1400" dirty="0">
                          <a:latin typeface="Arial" panose="020B0604020202020204" pitchFamily="34" charset="0"/>
                          <a:cs typeface="Arial" panose="020B0604020202020204" pitchFamily="34" charset="0"/>
                        </a:rPr>
                        <a:t>&lt; 10 kg/s</a:t>
                      </a:r>
                    </a:p>
                    <a:p>
                      <a:pPr algn="ctr"/>
                      <a:r>
                        <a:rPr lang="sk-SK" sz="1400" dirty="0">
                          <a:latin typeface="Arial" panose="020B0604020202020204" pitchFamily="34" charset="0"/>
                          <a:cs typeface="Arial" panose="020B0604020202020204" pitchFamily="34" charset="0"/>
                        </a:rPr>
                        <a:t>10 – 100 kg/s</a:t>
                      </a:r>
                    </a:p>
                    <a:p>
                      <a:pPr algn="ctr"/>
                      <a:r>
                        <a:rPr lang="sk-SK" sz="1400" dirty="0">
                          <a:latin typeface="Arial" panose="020B0604020202020204" pitchFamily="34" charset="0"/>
                          <a:cs typeface="Arial" panose="020B0604020202020204" pitchFamily="34" charset="0"/>
                        </a:rPr>
                        <a:t>&gt; 100 kg/s</a:t>
                      </a:r>
                    </a:p>
                  </a:txBody>
                  <a:tcPr/>
                </a:tc>
                <a:tc>
                  <a:txBody>
                    <a:bodyPr/>
                    <a:lstStyle/>
                    <a:p>
                      <a:pPr algn="ctr"/>
                      <a:r>
                        <a:rPr lang="sk-SK" sz="1400" dirty="0">
                          <a:latin typeface="Arial" panose="020B0604020202020204" pitchFamily="34" charset="0"/>
                          <a:cs typeface="Arial" panose="020B0604020202020204" pitchFamily="34" charset="0"/>
                        </a:rPr>
                        <a:t>&lt; 1 000 kg</a:t>
                      </a:r>
                    </a:p>
                    <a:p>
                      <a:pPr algn="ctr"/>
                      <a:r>
                        <a:rPr lang="sk-SK" sz="1400" dirty="0">
                          <a:latin typeface="Arial" panose="020B0604020202020204" pitchFamily="34" charset="0"/>
                          <a:cs typeface="Arial" panose="020B0604020202020204" pitchFamily="34" charset="0"/>
                        </a:rPr>
                        <a:t>1 000  – 10 000 kg</a:t>
                      </a:r>
                    </a:p>
                    <a:p>
                      <a:pPr algn="ctr"/>
                      <a:r>
                        <a:rPr lang="sk-SK" sz="1400" dirty="0">
                          <a:latin typeface="Arial" panose="020B0604020202020204" pitchFamily="34" charset="0"/>
                          <a:cs typeface="Arial" panose="020B0604020202020204" pitchFamily="34" charset="0"/>
                        </a:rPr>
                        <a:t>&gt; 10 000 kg</a:t>
                      </a:r>
                    </a:p>
                  </a:txBody>
                  <a:tcPr/>
                </a:tc>
                <a:tc>
                  <a:txBody>
                    <a:bodyPr/>
                    <a:lstStyle/>
                    <a:p>
                      <a:pPr algn="ctr"/>
                      <a:r>
                        <a:rPr lang="sk-SK" sz="1400" dirty="0">
                          <a:latin typeface="Arial" panose="020B0604020202020204" pitchFamily="34" charset="0"/>
                          <a:cs typeface="Arial" panose="020B0604020202020204" pitchFamily="34" charset="0"/>
                        </a:rPr>
                        <a:t>0,2</a:t>
                      </a:r>
                    </a:p>
                    <a:p>
                      <a:pPr algn="ctr"/>
                      <a:r>
                        <a:rPr lang="sk-SK" sz="1400" dirty="0">
                          <a:latin typeface="Arial" panose="020B0604020202020204" pitchFamily="34" charset="0"/>
                          <a:cs typeface="Arial" panose="020B0604020202020204" pitchFamily="34" charset="0"/>
                        </a:rPr>
                        <a:t>0,5</a:t>
                      </a:r>
                    </a:p>
                    <a:p>
                      <a:pPr algn="ctr"/>
                      <a:r>
                        <a:rPr lang="sk-SK" sz="1400" dirty="0">
                          <a:latin typeface="Arial" panose="020B0604020202020204" pitchFamily="34" charset="0"/>
                          <a:cs typeface="Arial" panose="020B0604020202020204" pitchFamily="34" charset="0"/>
                        </a:rPr>
                        <a:t>0,7</a:t>
                      </a:r>
                    </a:p>
                  </a:txBody>
                  <a:tcPr/>
                </a:tc>
                <a:extLst>
                  <a:ext uri="{0D108BD9-81ED-4DB2-BD59-A6C34878D82A}">
                    <a16:rowId xmlns:a16="http://schemas.microsoft.com/office/drawing/2014/main" val="3256651343"/>
                  </a:ext>
                </a:extLst>
              </a:tr>
              <a:tr h="756000">
                <a:tc>
                  <a:txBody>
                    <a:bodyPr/>
                    <a:lstStyle/>
                    <a:p>
                      <a:r>
                        <a:rPr lang="sk-SK" sz="1400" dirty="0">
                          <a:latin typeface="Arial" panose="020B0604020202020204" pitchFamily="34" charset="0"/>
                          <a:cs typeface="Arial" panose="020B0604020202020204" pitchFamily="34" charset="0"/>
                        </a:rPr>
                        <a:t>Kategória 0</a:t>
                      </a:r>
                    </a:p>
                    <a:p>
                      <a:r>
                        <a:rPr lang="sk-SK" sz="1400" dirty="0">
                          <a:latin typeface="Arial" panose="020B0604020202020204" pitchFamily="34" charset="0"/>
                          <a:cs typeface="Arial" panose="020B0604020202020204" pitchFamily="34" charset="0"/>
                        </a:rPr>
                        <a:t>Nízka reaktivita</a:t>
                      </a:r>
                    </a:p>
                  </a:txBody>
                  <a:tcPr/>
                </a:tc>
                <a:tc>
                  <a:txBody>
                    <a:bodyPr/>
                    <a:lstStyle/>
                    <a:p>
                      <a:pPr algn="ctr"/>
                      <a:r>
                        <a:rPr lang="sk-SK" sz="1400" dirty="0">
                          <a:latin typeface="Arial" panose="020B0604020202020204" pitchFamily="34" charset="0"/>
                          <a:cs typeface="Arial" panose="020B0604020202020204" pitchFamily="34" charset="0"/>
                        </a:rPr>
                        <a:t>&lt; 10 kg/s</a:t>
                      </a:r>
                    </a:p>
                    <a:p>
                      <a:pPr algn="ctr"/>
                      <a:r>
                        <a:rPr lang="sk-SK" sz="1400" dirty="0">
                          <a:latin typeface="Arial" panose="020B0604020202020204" pitchFamily="34" charset="0"/>
                          <a:cs typeface="Arial" panose="020B0604020202020204" pitchFamily="34" charset="0"/>
                        </a:rPr>
                        <a:t>10 – 100 kg/s</a:t>
                      </a:r>
                    </a:p>
                    <a:p>
                      <a:pPr algn="ctr"/>
                      <a:r>
                        <a:rPr lang="sk-SK" sz="1400" dirty="0">
                          <a:latin typeface="Arial" panose="020B0604020202020204" pitchFamily="34" charset="0"/>
                          <a:cs typeface="Arial" panose="020B0604020202020204" pitchFamily="34" charset="0"/>
                        </a:rPr>
                        <a:t>&gt; 100 kg/s</a:t>
                      </a:r>
                    </a:p>
                  </a:txBody>
                  <a:tcPr/>
                </a:tc>
                <a:tc>
                  <a:txBody>
                    <a:bodyPr/>
                    <a:lstStyle/>
                    <a:p>
                      <a:pPr algn="ctr"/>
                      <a:r>
                        <a:rPr lang="sk-SK" sz="1400" dirty="0">
                          <a:latin typeface="Arial" panose="020B0604020202020204" pitchFamily="34" charset="0"/>
                          <a:cs typeface="Arial" panose="020B0604020202020204" pitchFamily="34" charset="0"/>
                        </a:rPr>
                        <a:t>&lt; 1 000 kg</a:t>
                      </a:r>
                    </a:p>
                    <a:p>
                      <a:pPr algn="ctr"/>
                      <a:r>
                        <a:rPr lang="sk-SK" sz="1400" dirty="0">
                          <a:latin typeface="Arial" panose="020B0604020202020204" pitchFamily="34" charset="0"/>
                          <a:cs typeface="Arial" panose="020B0604020202020204" pitchFamily="34" charset="0"/>
                        </a:rPr>
                        <a:t>1 000  – 10 000 kg</a:t>
                      </a:r>
                    </a:p>
                    <a:p>
                      <a:pPr algn="ctr"/>
                      <a:r>
                        <a:rPr lang="sk-SK" sz="1400" dirty="0">
                          <a:latin typeface="Arial" panose="020B0604020202020204" pitchFamily="34" charset="0"/>
                          <a:cs typeface="Arial" panose="020B0604020202020204" pitchFamily="34" charset="0"/>
                        </a:rPr>
                        <a:t>&gt; 10 000 kg</a:t>
                      </a:r>
                    </a:p>
                  </a:txBody>
                  <a:tcPr/>
                </a:tc>
                <a:tc>
                  <a:txBody>
                    <a:bodyPr/>
                    <a:lstStyle/>
                    <a:p>
                      <a:pPr algn="ctr"/>
                      <a:r>
                        <a:rPr lang="sk-SK" sz="1400" dirty="0">
                          <a:latin typeface="Arial" panose="020B0604020202020204" pitchFamily="34" charset="0"/>
                          <a:cs typeface="Arial" panose="020B0604020202020204" pitchFamily="34" charset="0"/>
                        </a:rPr>
                        <a:t>0,02</a:t>
                      </a:r>
                    </a:p>
                    <a:p>
                      <a:pPr algn="ctr"/>
                      <a:r>
                        <a:rPr lang="sk-SK" sz="1400" dirty="0">
                          <a:latin typeface="Arial" panose="020B0604020202020204" pitchFamily="34" charset="0"/>
                          <a:cs typeface="Arial" panose="020B0604020202020204" pitchFamily="34" charset="0"/>
                        </a:rPr>
                        <a:t>0,05</a:t>
                      </a:r>
                    </a:p>
                    <a:p>
                      <a:pPr algn="ctr"/>
                      <a:r>
                        <a:rPr lang="sk-SK" sz="1400" dirty="0">
                          <a:latin typeface="Arial" panose="020B0604020202020204" pitchFamily="34" charset="0"/>
                          <a:cs typeface="Arial" panose="020B0604020202020204" pitchFamily="34" charset="0"/>
                        </a:rPr>
                        <a:t>0,07</a:t>
                      </a:r>
                    </a:p>
                  </a:txBody>
                  <a:tcPr/>
                </a:tc>
                <a:extLst>
                  <a:ext uri="{0D108BD9-81ED-4DB2-BD59-A6C34878D82A}">
                    <a16:rowId xmlns:a16="http://schemas.microsoft.com/office/drawing/2014/main" val="3252487844"/>
                  </a:ext>
                </a:extLst>
              </a:tr>
              <a:tr h="360000">
                <a:tc>
                  <a:txBody>
                    <a:bodyPr/>
                    <a:lstStyle/>
                    <a:p>
                      <a:r>
                        <a:rPr lang="sk-SK" sz="1400" dirty="0">
                          <a:latin typeface="Arial" panose="020B0604020202020204" pitchFamily="34" charset="0"/>
                          <a:cs typeface="Arial" panose="020B0604020202020204" pitchFamily="34" charset="0"/>
                        </a:rPr>
                        <a:t>Kategória 1</a:t>
                      </a:r>
                    </a:p>
                  </a:txBody>
                  <a:tcPr/>
                </a:tc>
                <a:tc>
                  <a:txBody>
                    <a:bodyPr/>
                    <a:lstStyle/>
                    <a:p>
                      <a:pPr algn="ctr"/>
                      <a:r>
                        <a:rPr lang="sk-SK" sz="1400" dirty="0">
                          <a:latin typeface="Arial" panose="020B0604020202020204" pitchFamily="34" charset="0"/>
                          <a:cs typeface="Arial" panose="020B0604020202020204" pitchFamily="34" charset="0"/>
                        </a:rPr>
                        <a:t>Všetky hm. toky</a:t>
                      </a:r>
                    </a:p>
                  </a:txBody>
                  <a:tcPr/>
                </a:tc>
                <a:tc>
                  <a:txBody>
                    <a:bodyPr/>
                    <a:lstStyle/>
                    <a:p>
                      <a:pPr algn="ctr"/>
                      <a:r>
                        <a:rPr lang="sk-SK" sz="1400" dirty="0">
                          <a:latin typeface="Arial" panose="020B0604020202020204" pitchFamily="34" charset="0"/>
                          <a:cs typeface="Arial" panose="020B0604020202020204" pitchFamily="34" charset="0"/>
                        </a:rPr>
                        <a:t>Všetky množstvá</a:t>
                      </a:r>
                    </a:p>
                  </a:txBody>
                  <a:tcPr/>
                </a:tc>
                <a:tc>
                  <a:txBody>
                    <a:bodyPr/>
                    <a:lstStyle/>
                    <a:p>
                      <a:pPr algn="ctr"/>
                      <a:r>
                        <a:rPr lang="sk-SK" sz="1400" dirty="0">
                          <a:latin typeface="Arial" panose="020B0604020202020204" pitchFamily="34" charset="0"/>
                          <a:cs typeface="Arial" panose="020B0604020202020204" pitchFamily="34" charset="0"/>
                        </a:rPr>
                        <a:t>0,065</a:t>
                      </a:r>
                    </a:p>
                  </a:txBody>
                  <a:tcPr/>
                </a:tc>
                <a:extLst>
                  <a:ext uri="{0D108BD9-81ED-4DB2-BD59-A6C34878D82A}">
                    <a16:rowId xmlns:a16="http://schemas.microsoft.com/office/drawing/2014/main" val="583281471"/>
                  </a:ext>
                </a:extLst>
              </a:tr>
              <a:tr h="360000">
                <a:tc>
                  <a:txBody>
                    <a:bodyPr/>
                    <a:lstStyle/>
                    <a:p>
                      <a:r>
                        <a:rPr lang="sk-SK" sz="1400" dirty="0">
                          <a:latin typeface="Arial" panose="020B0604020202020204" pitchFamily="34" charset="0"/>
                          <a:cs typeface="Arial" panose="020B0604020202020204" pitchFamily="34" charset="0"/>
                        </a:rPr>
                        <a:t>Kategória 2</a:t>
                      </a:r>
                    </a:p>
                  </a:txBody>
                  <a:tcPr/>
                </a:tc>
                <a:tc>
                  <a:txBody>
                    <a:bodyPr/>
                    <a:lstStyle/>
                    <a:p>
                      <a:pPr algn="ctr"/>
                      <a:r>
                        <a:rPr lang="sk-SK" sz="1400" dirty="0">
                          <a:latin typeface="Arial" panose="020B0604020202020204" pitchFamily="34" charset="0"/>
                          <a:cs typeface="Arial" panose="020B0604020202020204" pitchFamily="34" charset="0"/>
                        </a:rPr>
                        <a:t>Všetky hm. toky</a:t>
                      </a:r>
                    </a:p>
                  </a:txBody>
                  <a:tcPr/>
                </a:tc>
                <a:tc>
                  <a:txBody>
                    <a:bodyPr/>
                    <a:lstStyle/>
                    <a:p>
                      <a:pPr algn="ctr"/>
                      <a:r>
                        <a:rPr lang="sk-SK" sz="1400" dirty="0">
                          <a:latin typeface="Arial" panose="020B0604020202020204" pitchFamily="34" charset="0"/>
                          <a:cs typeface="Arial" panose="020B0604020202020204" pitchFamily="34" charset="0"/>
                        </a:rPr>
                        <a:t>Všetky množstvá</a:t>
                      </a:r>
                    </a:p>
                  </a:txBody>
                  <a:tcPr/>
                </a:tc>
                <a:tc>
                  <a:txBody>
                    <a:bodyPr/>
                    <a:lstStyle/>
                    <a:p>
                      <a:pPr algn="ctr"/>
                      <a:r>
                        <a:rPr lang="sk-SK" sz="1400" dirty="0">
                          <a:latin typeface="Arial" panose="020B0604020202020204" pitchFamily="34" charset="0"/>
                          <a:cs typeface="Arial" panose="020B0604020202020204" pitchFamily="34" charset="0"/>
                        </a:rPr>
                        <a:t>0,01</a:t>
                      </a:r>
                    </a:p>
                  </a:txBody>
                  <a:tcPr/>
                </a:tc>
                <a:extLst>
                  <a:ext uri="{0D108BD9-81ED-4DB2-BD59-A6C34878D82A}">
                    <a16:rowId xmlns:a16="http://schemas.microsoft.com/office/drawing/2014/main" val="4013277541"/>
                  </a:ext>
                </a:extLst>
              </a:tr>
              <a:tr h="360000">
                <a:tc>
                  <a:txBody>
                    <a:bodyPr/>
                    <a:lstStyle/>
                    <a:p>
                      <a:r>
                        <a:rPr lang="sk-SK" sz="1400" dirty="0">
                          <a:latin typeface="Arial" panose="020B0604020202020204" pitchFamily="34" charset="0"/>
                          <a:cs typeface="Arial" panose="020B0604020202020204" pitchFamily="34" charset="0"/>
                        </a:rPr>
                        <a:t>Kategória 3, 4</a:t>
                      </a:r>
                    </a:p>
                  </a:txBody>
                  <a:tcPr/>
                </a:tc>
                <a:tc>
                  <a:txBody>
                    <a:bodyPr/>
                    <a:lstStyle/>
                    <a:p>
                      <a:pPr algn="ctr"/>
                      <a:r>
                        <a:rPr lang="sk-SK" sz="1400" dirty="0">
                          <a:latin typeface="Arial" panose="020B0604020202020204" pitchFamily="34" charset="0"/>
                          <a:cs typeface="Arial" panose="020B0604020202020204" pitchFamily="34" charset="0"/>
                        </a:rPr>
                        <a:t>Všetky hm. toky</a:t>
                      </a:r>
                    </a:p>
                  </a:txBody>
                  <a:tcPr/>
                </a:tc>
                <a:tc>
                  <a:txBody>
                    <a:bodyPr/>
                    <a:lstStyle/>
                    <a:p>
                      <a:pPr algn="ctr"/>
                      <a:r>
                        <a:rPr lang="sk-SK" sz="1400" dirty="0">
                          <a:latin typeface="Arial" panose="020B0604020202020204" pitchFamily="34" charset="0"/>
                          <a:cs typeface="Arial" panose="020B0604020202020204" pitchFamily="34" charset="0"/>
                        </a:rPr>
                        <a:t>Všetky množstvá</a:t>
                      </a:r>
                    </a:p>
                  </a:txBody>
                  <a:tcPr/>
                </a:tc>
                <a:tc>
                  <a:txBody>
                    <a:bodyPr/>
                    <a:lstStyle/>
                    <a:p>
                      <a:pPr algn="ctr"/>
                      <a:r>
                        <a:rPr lang="sk-SK" sz="14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64733436"/>
                  </a:ext>
                </a:extLst>
              </a:tr>
            </a:tbl>
          </a:graphicData>
        </a:graphic>
      </p:graphicFrame>
    </p:spTree>
    <p:extLst>
      <p:ext uri="{BB962C8B-B14F-4D97-AF65-F5344CB8AC3E}">
        <p14:creationId xmlns:p14="http://schemas.microsoft.com/office/powerpoint/2010/main" val="865350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D21B6C4-49CA-4336-854F-B73907E7F139}"/>
              </a:ext>
            </a:extLst>
          </p:cNvPr>
          <p:cNvSpPr>
            <a:spLocks noGrp="1"/>
          </p:cNvSpPr>
          <p:nvPr>
            <p:ph type="title"/>
          </p:nvPr>
        </p:nvSpPr>
        <p:spPr>
          <a:xfrm>
            <a:off x="457200" y="274638"/>
            <a:ext cx="7467600" cy="504000"/>
          </a:xfrm>
        </p:spPr>
        <p:txBody>
          <a:bodyPr>
            <a:normAutofit fontScale="90000"/>
          </a:bodyPr>
          <a:lstStyle/>
          <a:p>
            <a:r>
              <a:rPr lang="sk-SK" sz="3200" dirty="0"/>
              <a:t>Pravdepodobnosť okamžitej iniciácie</a:t>
            </a:r>
            <a:endParaRPr lang="sk-SK" dirty="0"/>
          </a:p>
        </p:txBody>
      </p:sp>
      <p:sp>
        <p:nvSpPr>
          <p:cNvPr id="4" name="Zástupný objekt pre číslo snímky 3">
            <a:extLst>
              <a:ext uri="{FF2B5EF4-FFF2-40B4-BE49-F238E27FC236}">
                <a16:creationId xmlns:a16="http://schemas.microsoft.com/office/drawing/2014/main" id="{3DFFFD64-042C-4A29-92BB-10F5703BC412}"/>
              </a:ext>
            </a:extLst>
          </p:cNvPr>
          <p:cNvSpPr>
            <a:spLocks noGrp="1"/>
          </p:cNvSpPr>
          <p:nvPr>
            <p:ph type="sldNum" sz="quarter" idx="15"/>
          </p:nvPr>
        </p:nvSpPr>
        <p:spPr/>
        <p:txBody>
          <a:bodyPr/>
          <a:lstStyle/>
          <a:p>
            <a:fld id="{F59559E1-66D5-4E61-B897-FEC19B5D1549}" type="slidenum">
              <a:rPr lang="sk-SK" smtClean="0"/>
              <a:pPr/>
              <a:t>9</a:t>
            </a:fld>
            <a:endParaRPr lang="sk-SK"/>
          </a:p>
        </p:txBody>
      </p:sp>
      <p:sp>
        <p:nvSpPr>
          <p:cNvPr id="5" name="Zástupný objekt pre obsah 2">
            <a:extLst>
              <a:ext uri="{FF2B5EF4-FFF2-40B4-BE49-F238E27FC236}">
                <a16:creationId xmlns:a16="http://schemas.microsoft.com/office/drawing/2014/main" id="{79E9ABF3-D12A-4DCC-AD13-220A1C56646F}"/>
              </a:ext>
            </a:extLst>
          </p:cNvPr>
          <p:cNvSpPr>
            <a:spLocks noGrp="1"/>
          </p:cNvSpPr>
          <p:nvPr>
            <p:ph sz="quarter" idx="1"/>
          </p:nvPr>
        </p:nvSpPr>
        <p:spPr>
          <a:xfrm>
            <a:off x="539552" y="1366950"/>
            <a:ext cx="7920880" cy="4873752"/>
          </a:xfrm>
        </p:spPr>
        <p:txBody>
          <a:bodyPr>
            <a:normAutofit/>
          </a:bodyPr>
          <a:lstStyle/>
          <a:p>
            <a:pPr marL="0" indent="0">
              <a:buNone/>
            </a:pPr>
            <a:r>
              <a:rPr lang="sk-SK" sz="1800" b="1" i="1" dirty="0"/>
              <a:t>Pravdepodobnosť okamžitej iniciácie pre transportné jednotky prítomné v podniku, </a:t>
            </a:r>
            <a:r>
              <a:rPr lang="sk-SK" sz="1800" b="1" i="1" dirty="0" err="1"/>
              <a:t>Bevi</a:t>
            </a:r>
            <a:endParaRPr lang="sk-SK" sz="1800" dirty="0"/>
          </a:p>
          <a:p>
            <a:pPr marL="0" indent="0">
              <a:buNone/>
            </a:pPr>
            <a:endParaRPr lang="sk-SK" sz="1800" b="1" i="1" dirty="0"/>
          </a:p>
        </p:txBody>
      </p:sp>
      <p:graphicFrame>
        <p:nvGraphicFramePr>
          <p:cNvPr id="6" name="Tabuľka 5">
            <a:extLst>
              <a:ext uri="{FF2B5EF4-FFF2-40B4-BE49-F238E27FC236}">
                <a16:creationId xmlns:a16="http://schemas.microsoft.com/office/drawing/2014/main" id="{3D31AF85-CF39-4385-82C3-7903A18958BD}"/>
              </a:ext>
            </a:extLst>
          </p:cNvPr>
          <p:cNvGraphicFramePr>
            <a:graphicFrameLocks noGrp="1"/>
          </p:cNvGraphicFramePr>
          <p:nvPr>
            <p:extLst>
              <p:ext uri="{D42A27DB-BD31-4B8C-83A1-F6EECF244321}">
                <p14:modId xmlns:p14="http://schemas.microsoft.com/office/powerpoint/2010/main" val="1409177080"/>
              </p:ext>
            </p:extLst>
          </p:nvPr>
        </p:nvGraphicFramePr>
        <p:xfrm>
          <a:off x="647564" y="2061894"/>
          <a:ext cx="7704856" cy="3657600"/>
        </p:xfrm>
        <a:graphic>
          <a:graphicData uri="http://schemas.openxmlformats.org/drawingml/2006/table">
            <a:tbl>
              <a:tblPr firstRow="1" bandRow="1">
                <a:tableStyleId>{5940675A-B579-460E-94D1-54222C63F5DA}</a:tableStyleId>
              </a:tblPr>
              <a:tblGrid>
                <a:gridCol w="1368152">
                  <a:extLst>
                    <a:ext uri="{9D8B030D-6E8A-4147-A177-3AD203B41FA5}">
                      <a16:colId xmlns:a16="http://schemas.microsoft.com/office/drawing/2014/main" val="2523474896"/>
                    </a:ext>
                  </a:extLst>
                </a:gridCol>
                <a:gridCol w="2484276">
                  <a:extLst>
                    <a:ext uri="{9D8B030D-6E8A-4147-A177-3AD203B41FA5}">
                      <a16:colId xmlns:a16="http://schemas.microsoft.com/office/drawing/2014/main" val="1228962456"/>
                    </a:ext>
                  </a:extLst>
                </a:gridCol>
                <a:gridCol w="1926214">
                  <a:extLst>
                    <a:ext uri="{9D8B030D-6E8A-4147-A177-3AD203B41FA5}">
                      <a16:colId xmlns:a16="http://schemas.microsoft.com/office/drawing/2014/main" val="1116281262"/>
                    </a:ext>
                  </a:extLst>
                </a:gridCol>
                <a:gridCol w="1926214">
                  <a:extLst>
                    <a:ext uri="{9D8B030D-6E8A-4147-A177-3AD203B41FA5}">
                      <a16:colId xmlns:a16="http://schemas.microsoft.com/office/drawing/2014/main" val="1564769531"/>
                    </a:ext>
                  </a:extLst>
                </a:gridCol>
              </a:tblGrid>
              <a:tr h="370840">
                <a:tc>
                  <a:txBody>
                    <a:bodyPr/>
                    <a:lstStyle/>
                    <a:p>
                      <a:r>
                        <a:rPr lang="sk-SK" sz="1400" b="1" i="1" dirty="0">
                          <a:latin typeface="Arial" panose="020B0604020202020204" pitchFamily="34" charset="0"/>
                          <a:cs typeface="Arial" panose="020B0604020202020204" pitchFamily="34" charset="0"/>
                        </a:rPr>
                        <a:t>Kategória NL</a:t>
                      </a:r>
                    </a:p>
                  </a:txBody>
                  <a:tcPr>
                    <a:solidFill>
                      <a:schemeClr val="bg1">
                        <a:lumMod val="85000"/>
                      </a:schemeClr>
                    </a:solidFill>
                  </a:tcPr>
                </a:tc>
                <a:tc>
                  <a:txBody>
                    <a:bodyPr/>
                    <a:lstStyle/>
                    <a:p>
                      <a:r>
                        <a:rPr lang="sk-SK" sz="1400" b="1" i="1" dirty="0">
                          <a:latin typeface="Arial" panose="020B0604020202020204" pitchFamily="34" charset="0"/>
                          <a:cs typeface="Arial" panose="020B0604020202020204" pitchFamily="34" charset="0"/>
                        </a:rPr>
                        <a:t>Transportná jednotka</a:t>
                      </a:r>
                    </a:p>
                  </a:txBody>
                  <a:tcPr>
                    <a:solidFill>
                      <a:schemeClr val="bg1">
                        <a:lumMod val="85000"/>
                      </a:schemeClr>
                    </a:solidFill>
                  </a:tcPr>
                </a:tc>
                <a:tc>
                  <a:txBody>
                    <a:bodyPr/>
                    <a:lstStyle/>
                    <a:p>
                      <a:r>
                        <a:rPr lang="sk-SK" sz="1400" b="1" i="1" dirty="0">
                          <a:latin typeface="Arial" panose="020B0604020202020204" pitchFamily="34" charset="0"/>
                          <a:cs typeface="Arial" panose="020B0604020202020204" pitchFamily="34" charset="0"/>
                        </a:rPr>
                        <a:t>Scenár (únik)</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b="1" i="1" dirty="0">
                          <a:latin typeface="Arial" panose="020B0604020202020204" pitchFamily="34" charset="0"/>
                          <a:cs typeface="Arial" panose="020B0604020202020204" pitchFamily="34" charset="0"/>
                        </a:rPr>
                        <a:t>Pravdepodobnosť okamžitej iniciácie</a:t>
                      </a:r>
                    </a:p>
                  </a:txBody>
                  <a:tcPr>
                    <a:solidFill>
                      <a:schemeClr val="bg1">
                        <a:lumMod val="85000"/>
                      </a:schemeClr>
                    </a:solidFill>
                  </a:tcPr>
                </a:tc>
                <a:extLst>
                  <a:ext uri="{0D108BD9-81ED-4DB2-BD59-A6C34878D82A}">
                    <a16:rowId xmlns:a16="http://schemas.microsoft.com/office/drawing/2014/main" val="3480461738"/>
                  </a:ext>
                </a:extLst>
              </a:tr>
              <a:tr h="370840">
                <a:tc>
                  <a:txBody>
                    <a:bodyPr/>
                    <a:lstStyle/>
                    <a:p>
                      <a:r>
                        <a:rPr lang="sk-SK" sz="1400" dirty="0">
                          <a:latin typeface="Arial" panose="020B0604020202020204" pitchFamily="34" charset="0"/>
                          <a:cs typeface="Arial" panose="020B0604020202020204" pitchFamily="34" charset="0"/>
                        </a:rPr>
                        <a:t>Kategória 0</a:t>
                      </a:r>
                    </a:p>
                  </a:txBody>
                  <a:tcPr/>
                </a:tc>
                <a:tc>
                  <a:txBody>
                    <a:bodyPr/>
                    <a:lstStyle/>
                    <a:p>
                      <a:r>
                        <a:rPr lang="sk-SK" sz="1400" dirty="0">
                          <a:latin typeface="Arial" panose="020B0604020202020204" pitchFamily="34" charset="0"/>
                          <a:cs typeface="Arial" panose="020B0604020202020204" pitchFamily="34" charset="0"/>
                        </a:rPr>
                        <a:t>Automobilová cisterna</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Automobilová cisterna</a:t>
                      </a:r>
                    </a:p>
                    <a:p>
                      <a:r>
                        <a:rPr lang="sk-SK" sz="1400" dirty="0">
                          <a:latin typeface="Arial" panose="020B0604020202020204" pitchFamily="34" charset="0"/>
                          <a:cs typeface="Arial" panose="020B0604020202020204" pitchFamily="34" charset="0"/>
                        </a:rPr>
                        <a:t>Železničná cisterna</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Železničná cisterna</a:t>
                      </a:r>
                    </a:p>
                    <a:p>
                      <a:r>
                        <a:rPr lang="sk-SK" sz="1400" dirty="0">
                          <a:latin typeface="Arial" panose="020B0604020202020204" pitchFamily="34" charset="0"/>
                          <a:cs typeface="Arial" panose="020B0604020202020204" pitchFamily="34" charset="0"/>
                        </a:rPr>
                        <a:t>Loď – plynový tanker</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Loď – plynový tanker</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Loď – </a:t>
                      </a:r>
                      <a:r>
                        <a:rPr lang="sk-SK" sz="1400" dirty="0" err="1">
                          <a:latin typeface="Arial" panose="020B0604020202020204" pitchFamily="34" charset="0"/>
                          <a:cs typeface="Arial" panose="020B0604020202020204" pitchFamily="34" charset="0"/>
                        </a:rPr>
                        <a:t>semi</a:t>
                      </a:r>
                      <a:r>
                        <a:rPr lang="sk-SK" sz="1400" dirty="0">
                          <a:latin typeface="Arial" panose="020B0604020202020204" pitchFamily="34" charset="0"/>
                          <a:cs typeface="Arial" panose="020B0604020202020204" pitchFamily="34" charset="0"/>
                        </a:rPr>
                        <a:t>-plynový tanker</a:t>
                      </a:r>
                    </a:p>
                  </a:txBody>
                  <a:tcPr/>
                </a:tc>
                <a:tc>
                  <a:txBody>
                    <a:bodyPr/>
                    <a:lstStyle/>
                    <a:p>
                      <a:r>
                        <a:rPr lang="sk-SK" sz="1400" dirty="0">
                          <a:latin typeface="Arial" panose="020B0604020202020204" pitchFamily="34" charset="0"/>
                          <a:cs typeface="Arial" panose="020B0604020202020204" pitchFamily="34" charset="0"/>
                        </a:rPr>
                        <a:t>Kontinuálny</a:t>
                      </a:r>
                    </a:p>
                    <a:p>
                      <a:r>
                        <a:rPr lang="sk-SK" sz="1400" dirty="0">
                          <a:latin typeface="Arial" panose="020B0604020202020204" pitchFamily="34" charset="0"/>
                          <a:cs typeface="Arial" panose="020B0604020202020204" pitchFamily="34" charset="0"/>
                        </a:rPr>
                        <a:t>Okamžitý</a:t>
                      </a:r>
                    </a:p>
                    <a:p>
                      <a:r>
                        <a:rPr lang="sk-SK" sz="1400" dirty="0">
                          <a:latin typeface="Arial" panose="020B0604020202020204" pitchFamily="34" charset="0"/>
                          <a:cs typeface="Arial" panose="020B0604020202020204" pitchFamily="34" charset="0"/>
                        </a:rPr>
                        <a:t>Kontinuálny</a:t>
                      </a:r>
                    </a:p>
                    <a:p>
                      <a:r>
                        <a:rPr lang="sk-SK" sz="1400" dirty="0">
                          <a:latin typeface="Arial" panose="020B0604020202020204" pitchFamily="34" charset="0"/>
                          <a:cs typeface="Arial" panose="020B0604020202020204" pitchFamily="34" charset="0"/>
                        </a:rPr>
                        <a:t>Okamžitý</a:t>
                      </a:r>
                    </a:p>
                    <a:p>
                      <a:r>
                        <a:rPr lang="sk-SK" sz="1400" dirty="0">
                          <a:latin typeface="Arial" panose="020B0604020202020204" pitchFamily="34" charset="0"/>
                          <a:cs typeface="Arial" panose="020B0604020202020204" pitchFamily="34" charset="0"/>
                        </a:rPr>
                        <a:t>Kontinuálny 180 m</a:t>
                      </a:r>
                      <a:r>
                        <a:rPr lang="sk-SK" sz="1400" baseline="30000" dirty="0">
                          <a:latin typeface="Arial" panose="020B0604020202020204" pitchFamily="34" charset="0"/>
                          <a:cs typeface="Arial" panose="020B0604020202020204" pitchFamily="34" charset="0"/>
                        </a:rPr>
                        <a:t>3</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Kontinuálny 90 m</a:t>
                      </a:r>
                      <a:r>
                        <a:rPr lang="sk-SK" sz="1400" baseline="30000" dirty="0">
                          <a:latin typeface="Arial" panose="020B0604020202020204" pitchFamily="34" charset="0"/>
                          <a:cs typeface="Arial" panose="020B0604020202020204" pitchFamily="34" charset="0"/>
                        </a:rPr>
                        <a:t>3</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Kontinuálny</a:t>
                      </a:r>
                      <a:endParaRPr lang="sk-SK" sz="1400" baseline="30000" dirty="0">
                        <a:latin typeface="Arial" panose="020B0604020202020204" pitchFamily="34" charset="0"/>
                        <a:cs typeface="Arial" panose="020B0604020202020204" pitchFamily="34" charset="0"/>
                      </a:endParaRPr>
                    </a:p>
                  </a:txBody>
                  <a:tcPr/>
                </a:tc>
                <a:tc>
                  <a:txBody>
                    <a:bodyPr/>
                    <a:lstStyle/>
                    <a:p>
                      <a:pPr algn="ctr"/>
                      <a:r>
                        <a:rPr lang="sk-SK" sz="1400" dirty="0">
                          <a:latin typeface="Arial" panose="020B0604020202020204" pitchFamily="34" charset="0"/>
                          <a:cs typeface="Arial" panose="020B0604020202020204" pitchFamily="34" charset="0"/>
                        </a:rPr>
                        <a:t>0,1</a:t>
                      </a:r>
                    </a:p>
                    <a:p>
                      <a:pPr algn="ctr"/>
                      <a:r>
                        <a:rPr lang="sk-SK" sz="1400" dirty="0">
                          <a:latin typeface="Arial" panose="020B0604020202020204" pitchFamily="34" charset="0"/>
                          <a:cs typeface="Arial" panose="020B0604020202020204" pitchFamily="34" charset="0"/>
                        </a:rPr>
                        <a:t>0,4</a:t>
                      </a:r>
                    </a:p>
                    <a:p>
                      <a:pPr algn="ctr"/>
                      <a:r>
                        <a:rPr lang="sk-SK" sz="1400" dirty="0">
                          <a:latin typeface="Arial" panose="020B0604020202020204" pitchFamily="34" charset="0"/>
                          <a:cs typeface="Arial" panose="020B0604020202020204" pitchFamily="34" charset="0"/>
                        </a:rPr>
                        <a:t>0,1</a:t>
                      </a:r>
                    </a:p>
                    <a:p>
                      <a:pPr algn="ctr"/>
                      <a:r>
                        <a:rPr lang="sk-SK" sz="1400" dirty="0">
                          <a:latin typeface="Arial" panose="020B0604020202020204" pitchFamily="34" charset="0"/>
                          <a:cs typeface="Arial" panose="020B0604020202020204" pitchFamily="34" charset="0"/>
                        </a:rPr>
                        <a:t>0,8</a:t>
                      </a:r>
                    </a:p>
                    <a:p>
                      <a:pPr algn="ctr"/>
                      <a:r>
                        <a:rPr lang="sk-SK" sz="1400" dirty="0">
                          <a:latin typeface="Arial" panose="020B0604020202020204" pitchFamily="34" charset="0"/>
                          <a:cs typeface="Arial" panose="020B0604020202020204" pitchFamily="34" charset="0"/>
                        </a:rPr>
                        <a:t>0,7</a:t>
                      </a:r>
                    </a:p>
                    <a:p>
                      <a:pPr algn="ctr"/>
                      <a:r>
                        <a:rPr lang="sk-SK" sz="1400" dirty="0">
                          <a:latin typeface="Arial" panose="020B0604020202020204" pitchFamily="34" charset="0"/>
                          <a:cs typeface="Arial" panose="020B0604020202020204" pitchFamily="34" charset="0"/>
                        </a:rPr>
                        <a:t>0,5</a:t>
                      </a:r>
                    </a:p>
                    <a:p>
                      <a:pPr algn="ctr"/>
                      <a:r>
                        <a:rPr lang="sk-SK" sz="1400" dirty="0">
                          <a:latin typeface="Arial" panose="020B0604020202020204" pitchFamily="34" charset="0"/>
                          <a:cs typeface="Arial" panose="020B0604020202020204" pitchFamily="34" charset="0"/>
                        </a:rPr>
                        <a:t>0,2</a:t>
                      </a:r>
                    </a:p>
                  </a:txBody>
                  <a:tcPr/>
                </a:tc>
                <a:extLst>
                  <a:ext uri="{0D108BD9-81ED-4DB2-BD59-A6C34878D82A}">
                    <a16:rowId xmlns:a16="http://schemas.microsoft.com/office/drawing/2014/main" val="60085174"/>
                  </a:ext>
                </a:extLst>
              </a:tr>
              <a:tr h="370840">
                <a:tc>
                  <a:txBody>
                    <a:bodyPr/>
                    <a:lstStyle/>
                    <a:p>
                      <a:r>
                        <a:rPr lang="sk-SK" sz="1400" dirty="0">
                          <a:latin typeface="Arial" panose="020B0604020202020204" pitchFamily="34" charset="0"/>
                          <a:cs typeface="Arial" panose="020B0604020202020204" pitchFamily="34" charset="0"/>
                        </a:rPr>
                        <a:t>Kategória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Automobilová cisterna, železničná cisterna, loď</a:t>
                      </a:r>
                    </a:p>
                  </a:txBody>
                  <a:tcPr/>
                </a:tc>
                <a:tc>
                  <a:txBody>
                    <a:bodyPr/>
                    <a:lstStyle/>
                    <a:p>
                      <a:r>
                        <a:rPr lang="sk-SK" sz="1400" dirty="0">
                          <a:latin typeface="Arial" panose="020B0604020202020204" pitchFamily="34" charset="0"/>
                          <a:cs typeface="Arial" panose="020B0604020202020204" pitchFamily="34" charset="0"/>
                        </a:rPr>
                        <a:t>Kontinuálny, okamžitý</a:t>
                      </a:r>
                    </a:p>
                    <a:p>
                      <a:endParaRPr lang="sk-SK" sz="1400" dirty="0">
                        <a:latin typeface="Arial" panose="020B0604020202020204" pitchFamily="34" charset="0"/>
                        <a:cs typeface="Arial" panose="020B0604020202020204" pitchFamily="34" charset="0"/>
                      </a:endParaRPr>
                    </a:p>
                  </a:txBody>
                  <a:tcPr/>
                </a:tc>
                <a:tc>
                  <a:txBody>
                    <a:bodyPr/>
                    <a:lstStyle/>
                    <a:p>
                      <a:pPr algn="ctr"/>
                      <a:r>
                        <a:rPr lang="sk-SK" sz="1400" dirty="0">
                          <a:latin typeface="Arial" panose="020B0604020202020204" pitchFamily="34" charset="0"/>
                          <a:cs typeface="Arial" panose="020B0604020202020204" pitchFamily="34" charset="0"/>
                        </a:rPr>
                        <a:t>0,065</a:t>
                      </a:r>
                    </a:p>
                  </a:txBody>
                  <a:tcPr/>
                </a:tc>
                <a:extLst>
                  <a:ext uri="{0D108BD9-81ED-4DB2-BD59-A6C34878D82A}">
                    <a16:rowId xmlns:a16="http://schemas.microsoft.com/office/drawing/2014/main" val="2398127671"/>
                  </a:ext>
                </a:extLst>
              </a:tr>
              <a:tr h="370840">
                <a:tc>
                  <a:txBody>
                    <a:bodyPr/>
                    <a:lstStyle/>
                    <a:p>
                      <a:r>
                        <a:rPr lang="sk-SK" sz="1400" dirty="0">
                          <a:latin typeface="Arial" panose="020B0604020202020204" pitchFamily="34" charset="0"/>
                          <a:cs typeface="Arial" panose="020B0604020202020204" pitchFamily="34" charset="0"/>
                        </a:rPr>
                        <a:t>Kategória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Automobilová cisterna, železničná cisterna, loď</a:t>
                      </a:r>
                    </a:p>
                  </a:txBody>
                  <a:tcPr/>
                </a:tc>
                <a:tc>
                  <a:txBody>
                    <a:bodyPr/>
                    <a:lstStyle/>
                    <a:p>
                      <a:r>
                        <a:rPr lang="sk-SK" sz="1400" dirty="0">
                          <a:latin typeface="Arial" panose="020B0604020202020204" pitchFamily="34" charset="0"/>
                          <a:cs typeface="Arial" panose="020B0604020202020204" pitchFamily="34" charset="0"/>
                        </a:rPr>
                        <a:t>Kontinuálny, okamžitý</a:t>
                      </a:r>
                    </a:p>
                    <a:p>
                      <a:endParaRPr lang="sk-SK" sz="1400" dirty="0">
                        <a:latin typeface="Arial" panose="020B0604020202020204" pitchFamily="34" charset="0"/>
                        <a:cs typeface="Arial" panose="020B0604020202020204" pitchFamily="34" charset="0"/>
                      </a:endParaRPr>
                    </a:p>
                  </a:txBody>
                  <a:tcPr/>
                </a:tc>
                <a:tc>
                  <a:txBody>
                    <a:bodyPr/>
                    <a:lstStyle/>
                    <a:p>
                      <a:pPr algn="ctr"/>
                      <a:r>
                        <a:rPr lang="sk-SK" sz="1400" dirty="0">
                          <a:latin typeface="Arial" panose="020B0604020202020204" pitchFamily="34" charset="0"/>
                          <a:cs typeface="Arial" panose="020B0604020202020204" pitchFamily="34" charset="0"/>
                        </a:rPr>
                        <a:t>0,01</a:t>
                      </a:r>
                    </a:p>
                  </a:txBody>
                  <a:tcPr/>
                </a:tc>
                <a:extLst>
                  <a:ext uri="{0D108BD9-81ED-4DB2-BD59-A6C34878D82A}">
                    <a16:rowId xmlns:a16="http://schemas.microsoft.com/office/drawing/2014/main" val="4113163885"/>
                  </a:ext>
                </a:extLst>
              </a:tr>
              <a:tr h="370840">
                <a:tc>
                  <a:txBody>
                    <a:bodyPr/>
                    <a:lstStyle/>
                    <a:p>
                      <a:r>
                        <a:rPr lang="sk-SK" sz="1400" dirty="0">
                          <a:latin typeface="Arial" panose="020B0604020202020204" pitchFamily="34" charset="0"/>
                          <a:cs typeface="Arial" panose="020B0604020202020204" pitchFamily="34" charset="0"/>
                        </a:rPr>
                        <a:t>Kategória 3, 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latin typeface="Arial" panose="020B0604020202020204" pitchFamily="34" charset="0"/>
                          <a:cs typeface="Arial" panose="020B0604020202020204" pitchFamily="34" charset="0"/>
                        </a:rPr>
                        <a:t>Automobilová cisterna, železničná cisterna, loď</a:t>
                      </a:r>
                    </a:p>
                  </a:txBody>
                  <a:tcPr/>
                </a:tc>
                <a:tc>
                  <a:txBody>
                    <a:bodyPr/>
                    <a:lstStyle/>
                    <a:p>
                      <a:r>
                        <a:rPr lang="sk-SK" sz="1400" dirty="0">
                          <a:latin typeface="Arial" panose="020B0604020202020204" pitchFamily="34" charset="0"/>
                          <a:cs typeface="Arial" panose="020B0604020202020204" pitchFamily="34" charset="0"/>
                        </a:rPr>
                        <a:t>Kontinuálny, okamžitý</a:t>
                      </a:r>
                    </a:p>
                    <a:p>
                      <a:endParaRPr lang="sk-SK" sz="1400" dirty="0">
                        <a:latin typeface="Arial" panose="020B0604020202020204" pitchFamily="34" charset="0"/>
                        <a:cs typeface="Arial" panose="020B0604020202020204" pitchFamily="34" charset="0"/>
                      </a:endParaRPr>
                    </a:p>
                  </a:txBody>
                  <a:tcPr/>
                </a:tc>
                <a:tc>
                  <a:txBody>
                    <a:bodyPr/>
                    <a:lstStyle/>
                    <a:p>
                      <a:pPr algn="ctr"/>
                      <a:r>
                        <a:rPr lang="sk-SK" sz="14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719761341"/>
                  </a:ext>
                </a:extLst>
              </a:tr>
            </a:tbl>
          </a:graphicData>
        </a:graphic>
      </p:graphicFrame>
    </p:spTree>
    <p:extLst>
      <p:ext uri="{BB962C8B-B14F-4D97-AF65-F5344CB8AC3E}">
        <p14:creationId xmlns:p14="http://schemas.microsoft.com/office/powerpoint/2010/main" val="25561424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káda">
  <a:themeElements>
    <a:clrScheme name="Arkád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rkád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echnický">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1316</TotalTime>
  <Words>3019</Words>
  <Application>Microsoft Office PowerPoint</Application>
  <PresentationFormat>Prezentácia na obrazovke (4:3)</PresentationFormat>
  <Paragraphs>582</Paragraphs>
  <Slides>58</Slides>
  <Notes>1</Notes>
  <HiddenSlides>0</HiddenSlides>
  <MMClips>0</MMClips>
  <ScaleCrop>false</ScaleCrop>
  <HeadingPairs>
    <vt:vector size="8" baseType="variant">
      <vt:variant>
        <vt:lpstr>Použité písma</vt:lpstr>
      </vt:variant>
      <vt:variant>
        <vt:i4>6</vt:i4>
      </vt:variant>
      <vt:variant>
        <vt:lpstr>Motív</vt:lpstr>
      </vt:variant>
      <vt:variant>
        <vt:i4>1</vt:i4>
      </vt:variant>
      <vt:variant>
        <vt:lpstr>Vložené servery OLE</vt:lpstr>
      </vt:variant>
      <vt:variant>
        <vt:i4>2</vt:i4>
      </vt:variant>
      <vt:variant>
        <vt:lpstr>Nadpisy snímok</vt:lpstr>
      </vt:variant>
      <vt:variant>
        <vt:i4>58</vt:i4>
      </vt:variant>
    </vt:vector>
  </HeadingPairs>
  <TitlesOfParts>
    <vt:vector size="67" baseType="lpstr">
      <vt:lpstr>Arial</vt:lpstr>
      <vt:lpstr>Calibri</vt:lpstr>
      <vt:lpstr>Century Schoolbook</vt:lpstr>
      <vt:lpstr>Times New Roman</vt:lpstr>
      <vt:lpstr>Wingdings</vt:lpstr>
      <vt:lpstr>Wingdings 2</vt:lpstr>
      <vt:lpstr>Arkáda</vt:lpstr>
      <vt:lpstr>Dokument</vt:lpstr>
      <vt:lpstr>Rovnica</vt:lpstr>
      <vt:lpstr>Výpočty dosahu dôsledkov ZPH </vt:lpstr>
      <vt:lpstr>Možný rozvoj udalostí po úniku NL</vt:lpstr>
      <vt:lpstr>Plynné nebezpečné látky</vt:lpstr>
      <vt:lpstr>Plynné nebezpečné látky</vt:lpstr>
      <vt:lpstr>Kvapalné nebezpečné látky</vt:lpstr>
      <vt:lpstr>Fyzikálne prejavy jednotlivých typov ZPH</vt:lpstr>
      <vt:lpstr> ZPH s tepelným prejavom</vt:lpstr>
      <vt:lpstr>Pravdepodobnosť okamžitej iniciácie</vt:lpstr>
      <vt:lpstr>Pravdepodobnosť okamžitej iniciácie</vt:lpstr>
      <vt:lpstr>Pravdepodobnosť okamžitej iniciácie</vt:lpstr>
      <vt:lpstr>BLEVE – výbuch expandovaných pár vriacej kvapaliny</vt:lpstr>
      <vt:lpstr>BLEVE</vt:lpstr>
      <vt:lpstr>BLEVE</vt:lpstr>
      <vt:lpstr>BLEVE</vt:lpstr>
      <vt:lpstr>BLEVE</vt:lpstr>
      <vt:lpstr>BLEVE</vt:lpstr>
      <vt:lpstr>BLEVE</vt:lpstr>
      <vt:lpstr>BLEVE</vt:lpstr>
      <vt:lpstr>Tryskový požiar (jet fire)</vt:lpstr>
      <vt:lpstr>Jet fire</vt:lpstr>
      <vt:lpstr>Jet fire</vt:lpstr>
      <vt:lpstr>Jet fire</vt:lpstr>
      <vt:lpstr>Jet fire</vt:lpstr>
      <vt:lpstr>Požiar mláky (pool fire)</vt:lpstr>
      <vt:lpstr>Požiar mláky</vt:lpstr>
      <vt:lpstr>Požiar mláky</vt:lpstr>
      <vt:lpstr>Požiar mláky</vt:lpstr>
      <vt:lpstr>Požiar mláky</vt:lpstr>
      <vt:lpstr>Požiar mláky</vt:lpstr>
      <vt:lpstr>Dôsledky tepelného toku</vt:lpstr>
      <vt:lpstr>Schéma posúdenia dôsledkov tepelného toku podľa CPR 18E </vt:lpstr>
      <vt:lpstr>Schéma posúdenia dôsledkov tepelného toku podľa CPR 18E</vt:lpstr>
      <vt:lpstr>Schéma posúdenia dôsledkov tepelného toku podľa CPR 18E </vt:lpstr>
      <vt:lpstr>Schéma posúdenia dôsledkov tepelného toku podľa ARAMIS  (Accidental Risk Assessment Methodology for IndustrieS)</vt:lpstr>
      <vt:lpstr>Bleskový požiar (flash fire)</vt:lpstr>
      <vt:lpstr>Schéma posúdenia dôsledkov bleskového požiaru podľa CPR 18E </vt:lpstr>
      <vt:lpstr>Schéma posúdenia dôsledkov Bleskového požiaru podľa ARAMIS</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Výbuch mraku plynov alebo pár (VCE)</vt:lpstr>
      <vt:lpstr>Schéma posúdenia dôsledkov tlakov generovaných pri VCE podľa CPR 18E </vt:lpstr>
      <vt:lpstr>Schéma posúdenia dôsledkov tlakov generovaných pri VCE podľa ARAMIS</vt:lpstr>
      <vt:lpstr>Modelovanie rozptylu vo vonkajšom prostredí (ALOHA)</vt:lpstr>
      <vt:lpstr>ALOHA (Area Location of Hazardous Atmospheres)</vt:lpstr>
      <vt:lpstr>Schéma posúdenia dôsledkov toxicity podľa CPR 18E </vt:lpstr>
      <vt:lpstr>Schéma posúdenia dôsledkov toxicity podľa CPR 18E </vt:lpstr>
      <vt:lpstr>Schéma posúdenia dôsledkov toxicity podľa ARAMIS</vt:lpstr>
      <vt:lpstr>Limitné koncentrácie – TEEL Temporary Emergency Exposure Limit</vt:lpstr>
      <vt:lpstr>Limitné koncentrácie – ERPG Emergency Response Planning Guidelines</vt:lpstr>
      <vt:lpstr>Limitné koncentrácie – IDLH The Immediately Dangerous to Life or Health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Vybraná problematika výpočtu dosahu dôsledkov ZPH</dc:title>
  <dc:creator>Laco</dc:creator>
  <cp:lastModifiedBy>Ing. Ladislav Čáky</cp:lastModifiedBy>
  <cp:revision>149</cp:revision>
  <dcterms:created xsi:type="dcterms:W3CDTF">2007-11-26T09:20:14Z</dcterms:created>
  <dcterms:modified xsi:type="dcterms:W3CDTF">2021-02-14T08:06:50Z</dcterms:modified>
</cp:coreProperties>
</file>