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9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30" r:id="rId19"/>
    <p:sldId id="358" r:id="rId20"/>
    <p:sldId id="331" r:id="rId21"/>
    <p:sldId id="332" r:id="rId22"/>
    <p:sldId id="333" r:id="rId23"/>
    <p:sldId id="334" r:id="rId24"/>
    <p:sldId id="335" r:id="rId25"/>
    <p:sldId id="336" r:id="rId26"/>
    <p:sldId id="359" r:id="rId27"/>
    <p:sldId id="337" r:id="rId28"/>
    <p:sldId id="338" r:id="rId29"/>
    <p:sldId id="360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8DB950A9-47C3-437C-A1E0-F0CAF5CDB644}">
          <p14:sldIdLst>
            <p14:sldId id="29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30"/>
            <p14:sldId id="358"/>
            <p14:sldId id="331"/>
            <p14:sldId id="332"/>
            <p14:sldId id="333"/>
            <p14:sldId id="334"/>
            <p14:sldId id="335"/>
            <p14:sldId id="336"/>
            <p14:sldId id="359"/>
          </p14:sldIdLst>
        </p14:section>
        <p14:section name="Sekcia bez názvu" id="{25946F6E-729C-4785-95D6-6905B79E3234}">
          <p14:sldIdLst>
            <p14:sldId id="337"/>
            <p14:sldId id="338"/>
            <p14:sldId id="360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660"/>
  </p:normalViewPr>
  <p:slideViewPr>
    <p:cSldViewPr>
      <p:cViewPr varScale="1">
        <p:scale>
          <a:sx n="108" d="100"/>
          <a:sy n="108" d="100"/>
        </p:scale>
        <p:origin x="13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C1B88-2DAB-4D52-9D79-6AA6762E38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43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B5532-59C5-4E1A-AEFE-AF2D65F16D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88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BE89-AB94-4AA8-917C-2B55DBB2C2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4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7581-B85D-443D-9894-7C8DFF46C1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806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92AE-D310-491C-80B8-1E044C87FC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31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D2862-26C6-40CE-83F3-8887C6AA30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31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8951-A82F-4B04-98ED-B2CA6AC8B4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60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D03F-B706-4137-807F-4155C1C28D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06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AC0D5-2738-4533-92AD-99414630A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A7F15-32FC-4323-8706-D17A5EF03B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51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45B32-54C3-48AE-8AA4-97FE9763B1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7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E0F0-0046-4C47-A8B6-D102CAE2D7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34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štýly predlohy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Tretia úroveň</a:t>
            </a:r>
          </a:p>
          <a:p>
            <a:pPr lvl="3"/>
            <a:r>
              <a:rPr lang="cs-CZ" altLang="sk-SK" smtClean="0"/>
              <a:t>Štvrtá úroveň</a:t>
            </a:r>
          </a:p>
          <a:p>
            <a:pPr lvl="4"/>
            <a:r>
              <a:rPr lang="cs-CZ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F7D559-7A70-4F83-9A17-1E0995CCE4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w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wm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4" Type="http://schemas.openxmlformats.org/officeDocument/2006/relationships/image" Target="../media/image23.png"/><Relationship Id="rId9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.wmf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1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1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2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1.wmf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1.wmf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k-SK" sz="2400" smtClean="0"/>
              <a:t>Predn</a:t>
            </a:r>
            <a:r>
              <a:rPr lang="sk-SK" altLang="sk-SK" sz="2400" smtClean="0"/>
              <a:t>áška č.4</a:t>
            </a:r>
            <a:r>
              <a:rPr lang="cs-CZ" altLang="sk-SK" smtClean="0"/>
              <a:t/>
            </a:r>
            <a:br>
              <a:rPr lang="cs-CZ" altLang="sk-SK" smtClean="0"/>
            </a:br>
            <a:endParaRPr lang="cs-CZ" altLang="sk-SK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sk-SK" altLang="sk-SK" sz="3600" b="1" smtClean="0"/>
          </a:p>
          <a:p>
            <a:pPr algn="ctr" eaLnBrk="1" hangingPunct="1">
              <a:buFontTx/>
              <a:buNone/>
            </a:pPr>
            <a:endParaRPr lang="sk-SK" altLang="sk-SK" sz="3600" b="1" smtClean="0"/>
          </a:p>
          <a:p>
            <a:pPr algn="ctr" eaLnBrk="1" hangingPunct="1">
              <a:buFontTx/>
              <a:buNone/>
            </a:pPr>
            <a:endParaRPr lang="sk-SK" altLang="sk-SK" sz="3600" b="1" smtClean="0"/>
          </a:p>
          <a:p>
            <a:pPr algn="ctr" eaLnBrk="1" hangingPunct="1">
              <a:buFontTx/>
              <a:buNone/>
            </a:pPr>
            <a:r>
              <a:rPr lang="sk-SK" altLang="sk-SK" sz="3600" b="1" smtClean="0"/>
              <a:t>MERANIE DĹŽOK</a:t>
            </a:r>
          </a:p>
          <a:p>
            <a:pPr algn="ctr" eaLnBrk="1" hangingPunct="1">
              <a:buFontTx/>
              <a:buNone/>
            </a:pPr>
            <a:r>
              <a:rPr lang="sk-SK" altLang="sk-SK" sz="3600" b="1" smtClean="0"/>
              <a:t>SÚSTAVA TOLERANCIÍ A ULOŽENÍ PRACOVNÉ MERADLÁ</a:t>
            </a:r>
            <a:r>
              <a:rPr lang="cs-CZ" altLang="sk-SK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cs-CZ" altLang="sk-SK" sz="3200" b="1" smtClean="0"/>
              <a:t>ODCHÝLKY TOLERANČNÝCH POLÍ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125538"/>
            <a:ext cx="6985000" cy="52530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altLang="sk-SK" sz="2400" smtClean="0"/>
              <a:t>Konkrétne hodnoty sú v norme alebo strojníckych tabuľkách.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smtClean="0"/>
              <a:t>Druhú odchýlku vypočítame pomocou prvej odchýlky a tolerancie napr.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smtClean="0"/>
              <a:t>ak je zadané </a:t>
            </a:r>
            <a:r>
              <a:rPr lang="cs-CZ" altLang="sk-SK" sz="2400" i="1" smtClean="0"/>
              <a:t>EI </a:t>
            </a:r>
            <a:r>
              <a:rPr lang="cs-CZ" altLang="sk-SK" sz="2400" smtClean="0"/>
              <a:t>potom:    </a:t>
            </a:r>
            <a:r>
              <a:rPr lang="cs-CZ" altLang="sk-SK" sz="2400" i="1" smtClean="0"/>
              <a:t>ES = EI + IT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smtClean="0"/>
              <a:t>pozri obr. : </a:t>
            </a:r>
            <a:r>
              <a:rPr lang="cs-CZ" altLang="sk-SK" sz="2400" i="1" smtClean="0"/>
              <a:t>H </a:t>
            </a:r>
            <a:r>
              <a:rPr lang="cs-CZ" altLang="sk-SK" sz="2400" smtClean="0"/>
              <a:t>a </a:t>
            </a:r>
            <a:r>
              <a:rPr lang="cs-CZ" altLang="sk-SK" sz="2400" i="1" smtClean="0"/>
              <a:t>h </a:t>
            </a:r>
            <a:r>
              <a:rPr lang="cs-CZ" altLang="sk-SK" sz="2400" smtClean="0"/>
              <a:t>sa dotýkajú </a:t>
            </a:r>
            <a:r>
              <a:rPr lang="cs-CZ" altLang="sk-SK" sz="2400" i="1" smtClean="0"/>
              <a:t>N</a:t>
            </a:r>
            <a:r>
              <a:rPr lang="cs-CZ" altLang="sk-SK" sz="2400" smtClean="0"/>
              <a:t>Č</a:t>
            </a:r>
            <a:r>
              <a:rPr lang="cs-CZ" altLang="sk-SK" sz="2400" i="1" smtClean="0"/>
              <a:t>, JS </a:t>
            </a:r>
            <a:r>
              <a:rPr lang="cs-CZ" altLang="sk-SK" sz="2400" smtClean="0"/>
              <a:t>a </a:t>
            </a:r>
            <a:r>
              <a:rPr lang="cs-CZ" altLang="sk-SK" sz="2400" i="1" smtClean="0"/>
              <a:t>js </a:t>
            </a:r>
            <a:r>
              <a:rPr lang="cs-CZ" altLang="sk-SK" sz="2400" smtClean="0"/>
              <a:t>je symetrické okolo </a:t>
            </a:r>
            <a:r>
              <a:rPr lang="cs-CZ" altLang="sk-SK" sz="2400" i="1" smtClean="0"/>
              <a:t>N</a:t>
            </a:r>
            <a:r>
              <a:rPr lang="cs-CZ" altLang="sk-SK" sz="2400" smtClean="0"/>
              <a:t>Č. Odchýlky hriadeľov a dier s rovnakým označením sú (pre taký istý menovitý rozmer) symetrické okolo </a:t>
            </a:r>
            <a:r>
              <a:rPr lang="cs-CZ" altLang="sk-SK" sz="2400" i="1" smtClean="0"/>
              <a:t>N</a:t>
            </a:r>
            <a:r>
              <a:rPr lang="cs-CZ" altLang="sk-SK" sz="2400" smtClean="0"/>
              <a:t>Č.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b="1" smtClean="0"/>
              <a:t>PREDPISOVANIE TOLEROVANÉHO ROZMERU napr. </a:t>
            </a:r>
          </a:p>
          <a:p>
            <a:pPr marL="0" indent="0">
              <a:buFont typeface="Wingdings" pitchFamily="2" charset="2"/>
              <a:buNone/>
            </a:pPr>
            <a:r>
              <a:rPr lang="sk-SK" altLang="sk-SK" sz="2400" b="1" smtClean="0">
                <a:cs typeface="Arial" charset="0"/>
              </a:rPr>
              <a:t>	</a:t>
            </a:r>
            <a:r>
              <a:rPr lang="en-US" altLang="sk-SK" b="1" smtClean="0">
                <a:cs typeface="Arial" charset="0"/>
              </a:rPr>
              <a:t>Ø</a:t>
            </a:r>
            <a:r>
              <a:rPr lang="cs-CZ" altLang="sk-SK" b="1" smtClean="0"/>
              <a:t> 80 H7, </a:t>
            </a:r>
            <a:r>
              <a:rPr lang="en-US" altLang="sk-SK" b="1" smtClean="0">
                <a:cs typeface="Arial" charset="0"/>
              </a:rPr>
              <a:t>Ø</a:t>
            </a:r>
            <a:r>
              <a:rPr lang="cs-CZ" altLang="sk-SK" b="1" smtClean="0"/>
              <a:t> 80 g6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r>
              <a:rPr lang="cs-CZ" altLang="sk-SK" sz="3200" b="1" smtClean="0"/>
              <a:t>ODCHÝLKY TOLERANČNÝCH POLÍ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981075"/>
            <a:ext cx="6480175" cy="5719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11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  <a:latin typeface="Tahoma" pitchFamily="34" charset="0"/>
              </a:rPr>
              <a:t>2/5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0724" name="Group 4"/>
          <p:cNvGraphicFramePr>
            <a:graphicFrameLocks noGrp="1"/>
          </p:cNvGraphicFramePr>
          <p:nvPr>
            <p:ph/>
          </p:nvPr>
        </p:nvGraphicFramePr>
        <p:xfrm>
          <a:off x="601663" y="573088"/>
          <a:ext cx="8362950" cy="6126163"/>
        </p:xfrm>
        <a:graphic>
          <a:graphicData uri="http://schemas.openxmlformats.org/drawingml/2006/table">
            <a:tbl>
              <a:tblPr/>
              <a:tblGrid>
                <a:gridCol w="59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4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IT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Menovitý rozmer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od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315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do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315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Hodnoty štandardných tolerancií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µm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0,8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1,2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1,5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1,5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2,5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3,5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4,5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1,2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1,5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1,5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2,5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2,5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2,5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2,5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27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29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21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57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27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39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54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81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89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97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74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87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58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84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210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230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220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290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320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360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210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520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570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630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220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270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330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390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460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540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630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720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810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890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970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360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430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520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620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740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870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580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840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2100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2300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750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2200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2900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3200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3600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4000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pic>
        <p:nvPicPr>
          <p:cNvPr id="15364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01838"/>
            <a:ext cx="83534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9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6491288" cy="1152525"/>
          </a:xfrm>
        </p:spPr>
        <p:txBody>
          <a:bodyPr/>
          <a:lstStyle/>
          <a:p>
            <a:r>
              <a:rPr lang="cs-CZ" altLang="sk-SK" sz="3200" b="1" smtClean="0"/>
              <a:t>SÚSTAVA JEDNOTNEJ DIERY A JEDNOTNÉHO HRIADE</a:t>
            </a:r>
            <a:r>
              <a:rPr lang="cs-CZ" altLang="sk-SK" sz="3200" smtClean="0"/>
              <a:t>Ľ</a:t>
            </a:r>
            <a:r>
              <a:rPr lang="cs-CZ" altLang="sk-SK" sz="3200" b="1" smtClean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  <a:latin typeface="Tahoma" pitchFamily="34" charset="0"/>
              </a:rPr>
              <a:t>4/5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3200" b="1" smtClean="0"/>
              <a:t>PREDPIS PRESNOSTI ROZMEROV NA VÝROBNÝCH VÝKRESOCH</a:t>
            </a:r>
          </a:p>
        </p:txBody>
      </p:sp>
      <p:sp>
        <p:nvSpPr>
          <p:cNvPr id="1639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835150" y="1700213"/>
            <a:ext cx="7129463" cy="4968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	Presnosť rozmerov na výrobných výkresoch je možné predpísať spôsobmi:</a:t>
            </a:r>
          </a:p>
          <a:p>
            <a:pPr>
              <a:lnSpc>
                <a:spcPct val="80000"/>
              </a:lnSpc>
            </a:pPr>
            <a:r>
              <a:rPr lang="cs-CZ" altLang="sk-SK" sz="2400" smtClean="0"/>
              <a:t>tolerančnými značkami,</a:t>
            </a:r>
          </a:p>
          <a:p>
            <a:pPr>
              <a:lnSpc>
                <a:spcPct val="80000"/>
              </a:lnSpc>
            </a:pPr>
            <a:r>
              <a:rPr lang="cs-CZ" altLang="sk-SK" sz="2400" smtClean="0"/>
              <a:t>tolerančnými značkami spolu s číselnými medznými odchýlkami umiestnenými v zátvorke </a:t>
            </a:r>
          </a:p>
          <a:p>
            <a:pPr>
              <a:lnSpc>
                <a:spcPct val="80000"/>
              </a:lnSpc>
            </a:pPr>
            <a:r>
              <a:rPr lang="cs-CZ" altLang="sk-SK" sz="2400" smtClean="0"/>
              <a:t>tolerančnými značkami spolu s medznými rozmermi umiestnenými v zátvorke </a:t>
            </a:r>
          </a:p>
          <a:p>
            <a:pPr>
              <a:lnSpc>
                <a:spcPct val="80000"/>
              </a:lnSpc>
            </a:pPr>
            <a:r>
              <a:rPr lang="cs-CZ" altLang="sk-SK" sz="2400" smtClean="0"/>
              <a:t>číselnými medznými odchýlkami</a:t>
            </a:r>
            <a:endParaRPr lang="cs-CZ" altLang="sk-SK" sz="2400" b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	u nulových odchýlkok znamienko nepíšeme 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	symetrické odchýlky označujeme ±</a:t>
            </a:r>
          </a:p>
          <a:p>
            <a:pPr>
              <a:lnSpc>
                <a:spcPct val="80000"/>
              </a:lnSpc>
            </a:pPr>
            <a:r>
              <a:rPr lang="cs-CZ" altLang="sk-SK" sz="2400" smtClean="0"/>
              <a:t>horným a dolným medzným rozmerom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sk-SK" sz="24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Rozmery odchýlok sú predpisované v milimetroch</a:t>
            </a:r>
            <a:endParaRPr lang="cs-CZ" altLang="sk-SK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pic>
        <p:nvPicPr>
          <p:cNvPr id="17412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8243888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79438" y="620713"/>
            <a:ext cx="85645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3200" b="1"/>
              <a:t>PREDPISOVANIE  PRESNOSTI ROZMEROV</a:t>
            </a:r>
          </a:p>
          <a:p>
            <a:pPr algn="just" eaLnBrk="1" hangingPunct="1"/>
            <a:r>
              <a:rPr lang="sk-SK" altLang="sk-SK" sz="3200" b="1"/>
              <a:t> VO VÝKRESOVEJ DOKUMENTÁCII</a:t>
            </a:r>
          </a:p>
        </p:txBody>
      </p:sp>
      <p:sp>
        <p:nvSpPr>
          <p:cNvPr id="4" name="Obdĺžnik 3"/>
          <p:cNvSpPr/>
          <p:nvPr/>
        </p:nvSpPr>
        <p:spPr>
          <a:xfrm>
            <a:off x="7308304" y="5229200"/>
            <a:ext cx="1008112" cy="410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308304" y="505481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Symbol" panose="05050102010706020507" pitchFamily="18" charset="2"/>
              </a:rPr>
              <a:t>f</a:t>
            </a:r>
            <a:r>
              <a:rPr lang="sk-SK" sz="1600" dirty="0" smtClean="0"/>
              <a:t> 54,039</a:t>
            </a:r>
          </a:p>
          <a:p>
            <a:r>
              <a:rPr lang="sk-SK" sz="1600" dirty="0" smtClean="0">
                <a:latin typeface="Symbol" panose="05050102010706020507" pitchFamily="18" charset="2"/>
              </a:rPr>
              <a:t>f </a:t>
            </a:r>
            <a:r>
              <a:rPr lang="sk-SK" sz="1600" dirty="0" smtClean="0"/>
              <a:t>53,080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964613" cy="1008062"/>
          </a:xfrm>
        </p:spPr>
        <p:txBody>
          <a:bodyPr/>
          <a:lstStyle/>
          <a:p>
            <a:r>
              <a:rPr lang="sk-SK" altLang="sk-SK" sz="3200" b="1" smtClean="0"/>
              <a:t>PREDPISOVANIE  PRESNOSTI ROZMEROV</a:t>
            </a:r>
            <a:br>
              <a:rPr lang="sk-SK" altLang="sk-SK" sz="3200" b="1" smtClean="0"/>
            </a:br>
            <a:r>
              <a:rPr lang="sk-SK" altLang="sk-SK" sz="3200" b="1" smtClean="0"/>
              <a:t> VO VÝKRESOVEJ DOKUMENTÁCII</a:t>
            </a:r>
            <a:br>
              <a:rPr lang="sk-SK" altLang="sk-SK" sz="3200" b="1" smtClean="0"/>
            </a:br>
            <a:endParaRPr lang="cs-CZ" altLang="sk-SK" sz="3200" b="1" smtClean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484313"/>
            <a:ext cx="7221538" cy="2403475"/>
          </a:xfr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917950"/>
            <a:ext cx="6043613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r>
              <a:rPr lang="cs-CZ" altLang="sk-SK" sz="3200" b="1" smtClean="0"/>
              <a:t>TOLEROVANIE UHLOVÝCH ROZMEROV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85225" cy="46704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altLang="sk-SK" sz="2400" b="1" smtClean="0"/>
              <a:t>AT -  Tolerancia uhla, môže byť jednostranná kladná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b="1" smtClean="0"/>
              <a:t>AT+, jednostranná záporná AT-, alebo symetrická ±AT/2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b="1" smtClean="0"/>
              <a:t>AT</a:t>
            </a:r>
            <a:r>
              <a:rPr lang="el-GR" altLang="sk-SK" sz="1800" b="1" smtClean="0">
                <a:cs typeface="Arial" charset="0"/>
              </a:rPr>
              <a:t>α</a:t>
            </a:r>
            <a:r>
              <a:rPr lang="sk-SK" altLang="sk-SK" sz="1800" b="1" smtClean="0">
                <a:cs typeface="Arial" charset="0"/>
              </a:rPr>
              <a:t> -</a:t>
            </a:r>
            <a:r>
              <a:rPr lang="cs-CZ" altLang="sk-SK" sz="2400" b="1" smtClean="0"/>
              <a:t> tolerancia uhla vyjadrená v uhlových jednotkách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b="1" smtClean="0"/>
              <a:t>AT</a:t>
            </a:r>
            <a:r>
              <a:rPr lang="cs-CZ" altLang="sk-SK" sz="1800" b="1" smtClean="0"/>
              <a:t>h</a:t>
            </a:r>
            <a:r>
              <a:rPr lang="cs-CZ" altLang="sk-SK" sz="2400" b="1" smtClean="0"/>
              <a:t>  - tolerancia uhla vyjadrená dĺžkou úsečky na kolmici k    strane uhla,  </a:t>
            </a:r>
            <a:r>
              <a:rPr lang="el-GR" altLang="sk-SK" sz="2400" b="1" smtClean="0">
                <a:cs typeface="Arial" charset="0"/>
              </a:rPr>
              <a:t>α</a:t>
            </a:r>
            <a:r>
              <a:rPr lang="cs-CZ" altLang="sk-SK" sz="1800" b="1" smtClean="0"/>
              <a:t>max</a:t>
            </a:r>
            <a:r>
              <a:rPr lang="cs-CZ" altLang="sk-SK" sz="2400" b="1" smtClean="0"/>
              <a:t> - najväčší medzný uhol, </a:t>
            </a:r>
            <a:r>
              <a:rPr lang="el-GR" altLang="sk-SK" sz="2400" b="1" smtClean="0">
                <a:cs typeface="Arial" charset="0"/>
              </a:rPr>
              <a:t>α</a:t>
            </a:r>
            <a:r>
              <a:rPr lang="cs-CZ" altLang="sk-SK" sz="1800" b="1" smtClean="0"/>
              <a:t>min -  </a:t>
            </a:r>
            <a:r>
              <a:rPr lang="cs-CZ" altLang="sk-SK" sz="2400" b="1" smtClean="0"/>
              <a:t>najmenší medzný uhol. STN 01 4270 stanovuje 17 stupňov presnosti (AT1, AT2,..., AT 17) pre L</a:t>
            </a:r>
            <a:r>
              <a:rPr lang="cs-CZ" altLang="sk-SK" sz="1800" b="1" smtClean="0"/>
              <a:t>1</a:t>
            </a:r>
            <a:r>
              <a:rPr lang="cs-CZ" altLang="sk-SK" sz="2400" b="1" smtClean="0"/>
              <a:t> do 2500 mm.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3860800"/>
            <a:ext cx="42735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3671888"/>
            <a:ext cx="77057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50825" y="214313"/>
            <a:ext cx="8642350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sk-SK" altLang="sk-SK" sz="2000">
              <a:latin typeface="Tahoma" pitchFamily="34" charset="0"/>
            </a:endParaRPr>
          </a:p>
          <a:p>
            <a:pPr algn="just" eaLnBrk="1" hangingPunct="1"/>
            <a:r>
              <a:rPr lang="sk-SK" altLang="sk-SK" sz="2400" b="1">
                <a:latin typeface="Tahoma" pitchFamily="34" charset="0"/>
              </a:rPr>
              <a:t>Najbežnejším meracím prístrojom pre meranie na  výrobnej ploche je posuvné meradlo. Patrí medzi dĺžkové  meradlá s rovnobežnými rovinnými meracími plochami s hlavnou (pevnou) a pomocnou (posuvnou) stupnicou (s noniom), medzi ktorými sa môžu v určitom meracom rozsahu merať vnútorné a vonkajšie rozmery súčiastok na 1/10, 1/20, a 1/50 mm  podľa noniovej diferencie.</a:t>
            </a:r>
            <a:r>
              <a:rPr lang="cs-CZ" altLang="sk-SK">
                <a:latin typeface="Tahoma" pitchFamily="34" charset="0"/>
              </a:rPr>
              <a:t> </a:t>
            </a:r>
            <a:endParaRPr lang="sk-SK" altLang="sk-SK" sz="2000">
              <a:latin typeface="Tahoma" pitchFamily="34" charset="0"/>
            </a:endParaRPr>
          </a:p>
          <a:p>
            <a:pPr algn="just" eaLnBrk="1" hangingPunct="1"/>
            <a:endParaRPr lang="sk-SK" altLang="sk-SK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sz="1800" dirty="0" smtClean="0"/>
              <a:t>Legenda:</a:t>
            </a:r>
          </a:p>
          <a:p>
            <a:pPr lvl="0">
              <a:buFont typeface="+mj-lt"/>
              <a:buAutoNum type="arabicPeriod"/>
            </a:pPr>
            <a:r>
              <a:rPr lang="cs-CZ" sz="1800" dirty="0" err="1" smtClean="0"/>
              <a:t>Vonkajšie</a:t>
            </a:r>
            <a:r>
              <a:rPr lang="cs-CZ" sz="1800" dirty="0" smtClean="0"/>
              <a:t> </a:t>
            </a:r>
            <a:r>
              <a:rPr lang="cs-CZ" sz="1800" dirty="0" err="1"/>
              <a:t>meracie</a:t>
            </a:r>
            <a:r>
              <a:rPr lang="cs-CZ" sz="1800" dirty="0"/>
              <a:t> </a:t>
            </a:r>
            <a:r>
              <a:rPr lang="cs-CZ" sz="1800" dirty="0" err="1"/>
              <a:t>polochy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 err="1"/>
              <a:t>Vnútorné</a:t>
            </a:r>
            <a:r>
              <a:rPr lang="cs-CZ" sz="1800" dirty="0"/>
              <a:t> </a:t>
            </a:r>
            <a:r>
              <a:rPr lang="cs-CZ" sz="1800" dirty="0" err="1"/>
              <a:t>meracie</a:t>
            </a:r>
            <a:r>
              <a:rPr lang="cs-CZ" sz="1800" dirty="0"/>
              <a:t> plochy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 err="1"/>
              <a:t>Čepeľ</a:t>
            </a:r>
            <a:r>
              <a:rPr lang="cs-CZ" sz="1800" dirty="0"/>
              <a:t> na </a:t>
            </a:r>
            <a:r>
              <a:rPr lang="cs-CZ" sz="1800" dirty="0" err="1"/>
              <a:t>meranie</a:t>
            </a:r>
            <a:r>
              <a:rPr lang="cs-CZ" sz="1800" dirty="0"/>
              <a:t> </a:t>
            </a:r>
            <a:r>
              <a:rPr lang="cs-CZ" sz="1800" dirty="0" err="1"/>
              <a:t>hĺbky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/>
              <a:t>Krokové </a:t>
            </a:r>
            <a:r>
              <a:rPr lang="cs-CZ" sz="1800" dirty="0" err="1"/>
              <a:t>meracie</a:t>
            </a:r>
            <a:r>
              <a:rPr lang="cs-CZ" sz="1800" dirty="0"/>
              <a:t> plochy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/>
              <a:t>Rameno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 err="1"/>
              <a:t>Hlavná</a:t>
            </a:r>
            <a:r>
              <a:rPr lang="cs-CZ" sz="1800" dirty="0"/>
              <a:t> </a:t>
            </a:r>
            <a:r>
              <a:rPr lang="cs-CZ" sz="1800" dirty="0" err="1"/>
              <a:t>stupnica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 err="1"/>
              <a:t>Priehradka</a:t>
            </a:r>
            <a:r>
              <a:rPr lang="cs-CZ" sz="1800" dirty="0"/>
              <a:t> </a:t>
            </a:r>
            <a:r>
              <a:rPr lang="cs-CZ" sz="1800" dirty="0" err="1"/>
              <a:t>batérie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/>
              <a:t>Výstupný konektor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/>
              <a:t>Displej (s </a:t>
            </a:r>
            <a:r>
              <a:rPr lang="cs-CZ" sz="1800" dirty="0" err="1"/>
              <a:t>kvapalnými</a:t>
            </a:r>
            <a:r>
              <a:rPr lang="cs-CZ" sz="1800" dirty="0"/>
              <a:t> </a:t>
            </a:r>
            <a:r>
              <a:rPr lang="cs-CZ" sz="1800" dirty="0" err="1"/>
              <a:t>kryštálmi</a:t>
            </a:r>
            <a:r>
              <a:rPr lang="cs-CZ" sz="1800" dirty="0"/>
              <a:t>)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 err="1"/>
              <a:t>Upínacia</a:t>
            </a:r>
            <a:r>
              <a:rPr lang="cs-CZ" sz="1800" dirty="0"/>
              <a:t> </a:t>
            </a:r>
            <a:r>
              <a:rPr lang="cs-CZ" sz="1800" dirty="0" err="1"/>
              <a:t>skrutka</a:t>
            </a:r>
            <a:r>
              <a:rPr lang="cs-CZ" sz="1800" dirty="0"/>
              <a:t> </a:t>
            </a:r>
            <a:r>
              <a:rPr lang="cs-CZ" sz="1800" dirty="0" err="1"/>
              <a:t>bežca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/>
              <a:t>Vypínač </a:t>
            </a:r>
            <a:r>
              <a:rPr lang="cs-CZ" sz="1800" dirty="0" err="1"/>
              <a:t>pre</a:t>
            </a:r>
            <a:r>
              <a:rPr lang="cs-CZ" sz="1800" dirty="0"/>
              <a:t> </a:t>
            </a:r>
            <a:r>
              <a:rPr lang="cs-CZ" sz="1800" dirty="0" err="1"/>
              <a:t>zapnutie</a:t>
            </a:r>
            <a:r>
              <a:rPr lang="cs-CZ" sz="1800" dirty="0"/>
              <a:t> a </a:t>
            </a:r>
            <a:r>
              <a:rPr lang="cs-CZ" sz="1800" dirty="0" err="1"/>
              <a:t>vypnutie</a:t>
            </a:r>
            <a:r>
              <a:rPr lang="cs-CZ" sz="1800" dirty="0"/>
              <a:t> </a:t>
            </a:r>
            <a:r>
              <a:rPr lang="cs-CZ" sz="1800" dirty="0" err="1"/>
              <a:t>napájania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 err="1"/>
              <a:t>Prevodník</a:t>
            </a:r>
            <a:r>
              <a:rPr lang="cs-CZ" sz="1800" dirty="0"/>
              <a:t> palce/mm (</a:t>
            </a:r>
            <a:r>
              <a:rPr lang="cs-CZ" sz="1800" dirty="0" err="1"/>
              <a:t>iba</a:t>
            </a:r>
            <a:r>
              <a:rPr lang="cs-CZ" sz="1800" dirty="0"/>
              <a:t> </a:t>
            </a:r>
            <a:r>
              <a:rPr lang="cs-CZ" sz="1800" dirty="0" err="1"/>
              <a:t>pre</a:t>
            </a:r>
            <a:r>
              <a:rPr lang="cs-CZ" sz="1800" dirty="0"/>
              <a:t> model palce/mm)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/>
              <a:t>Vypínač ORIGIN (</a:t>
            </a:r>
            <a:r>
              <a:rPr lang="cs-CZ" sz="1800" dirty="0" err="1"/>
              <a:t>pre</a:t>
            </a:r>
            <a:r>
              <a:rPr lang="cs-CZ" sz="1800" dirty="0"/>
              <a:t> </a:t>
            </a:r>
            <a:r>
              <a:rPr lang="cs-CZ" sz="1800" dirty="0" err="1"/>
              <a:t>nastavenie</a:t>
            </a:r>
            <a:r>
              <a:rPr lang="cs-CZ" sz="1800" dirty="0"/>
              <a:t> </a:t>
            </a:r>
            <a:r>
              <a:rPr lang="cs-CZ" sz="1800" dirty="0" err="1"/>
              <a:t>absolútneho</a:t>
            </a:r>
            <a:r>
              <a:rPr lang="cs-CZ" sz="1800" dirty="0"/>
              <a:t> </a:t>
            </a:r>
            <a:r>
              <a:rPr lang="cs-CZ" sz="1800" dirty="0" err="1"/>
              <a:t>počiatku</a:t>
            </a:r>
            <a:r>
              <a:rPr lang="cs-CZ" sz="1800" dirty="0"/>
              <a:t>)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/>
              <a:t>Vypínač ZERO/ABS (</a:t>
            </a:r>
            <a:r>
              <a:rPr lang="cs-CZ" sz="1800" dirty="0" err="1"/>
              <a:t>prepína</a:t>
            </a:r>
            <a:r>
              <a:rPr lang="cs-CZ" sz="1800" dirty="0"/>
              <a:t> </a:t>
            </a:r>
            <a:r>
              <a:rPr lang="cs-CZ" sz="1800" dirty="0" err="1"/>
              <a:t>medzi</a:t>
            </a:r>
            <a:r>
              <a:rPr lang="cs-CZ" sz="1800" dirty="0"/>
              <a:t> </a:t>
            </a:r>
            <a:r>
              <a:rPr lang="cs-CZ" sz="1800" dirty="0" err="1"/>
              <a:t>relatívnym</a:t>
            </a:r>
            <a:r>
              <a:rPr lang="cs-CZ" sz="1800" dirty="0"/>
              <a:t> a </a:t>
            </a:r>
            <a:r>
              <a:rPr lang="cs-CZ" sz="1800" dirty="0" err="1"/>
              <a:t>absolútnym</a:t>
            </a:r>
            <a:r>
              <a:rPr lang="cs-CZ" sz="1800" dirty="0"/>
              <a:t> </a:t>
            </a:r>
            <a:r>
              <a:rPr lang="cs-CZ" sz="1800" dirty="0" err="1"/>
              <a:t>meraním</a:t>
            </a:r>
            <a:r>
              <a:rPr lang="cs-CZ" sz="1800" dirty="0"/>
              <a:t>). </a:t>
            </a:r>
            <a:endParaRPr lang="sk-SK" sz="1800" dirty="0"/>
          </a:p>
          <a:p>
            <a:pPr lvl="0">
              <a:buFont typeface="+mj-lt"/>
              <a:buAutoNum type="arabicPeriod"/>
            </a:pPr>
            <a:r>
              <a:rPr lang="cs-CZ" sz="1800" dirty="0" err="1"/>
              <a:t>Vrúbkovaná</a:t>
            </a:r>
            <a:r>
              <a:rPr lang="cs-CZ" sz="1800" dirty="0"/>
              <a:t> </a:t>
            </a:r>
            <a:r>
              <a:rPr lang="cs-CZ" sz="1800" dirty="0" err="1"/>
              <a:t>skrutka</a:t>
            </a:r>
            <a:r>
              <a:rPr lang="cs-CZ" sz="1800" dirty="0"/>
              <a:t> (v závislosti na </a:t>
            </a:r>
            <a:r>
              <a:rPr lang="cs-CZ" sz="1800" dirty="0" err="1" smtClean="0"/>
              <a:t>typei</a:t>
            </a:r>
            <a:r>
              <a:rPr lang="cs-CZ" sz="1800" dirty="0"/>
              <a:t>)</a:t>
            </a:r>
            <a:endParaRPr lang="sk-SK" sz="1800" dirty="0"/>
          </a:p>
          <a:p>
            <a:pPr marL="0" indent="0">
              <a:buNone/>
            </a:pPr>
            <a:r>
              <a:rPr lang="cs-CZ" dirty="0"/>
              <a:t> 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116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457200"/>
            <a:ext cx="6707187" cy="739775"/>
          </a:xfrm>
        </p:spPr>
        <p:txBody>
          <a:bodyPr/>
          <a:lstStyle/>
          <a:p>
            <a:r>
              <a:rPr lang="cs-CZ" altLang="sk-SK" sz="3200" b="1" smtClean="0"/>
              <a:t>ZÁKLADNÉ POJMY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569325" cy="5256212"/>
          </a:xfrm>
          <a:noFill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altLang="sk-SK" sz="2400" b="1" i="1" smtClean="0"/>
              <a:t>NČ </a:t>
            </a:r>
            <a:r>
              <a:rPr lang="cs-CZ" altLang="sk-SK" sz="2400" b="1" smtClean="0"/>
              <a:t> - </a:t>
            </a:r>
            <a:r>
              <a:rPr lang="cs-CZ" altLang="sk-SK" sz="2400" smtClean="0"/>
              <a:t>nulová čiara prechádzajúca menovitým rozmerom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b="1" i="1" smtClean="0"/>
              <a:t>D</a:t>
            </a:r>
            <a:r>
              <a:rPr lang="cs-CZ" altLang="sk-SK" sz="2400" b="1" smtClean="0"/>
              <a:t>, </a:t>
            </a:r>
            <a:r>
              <a:rPr lang="cs-CZ" altLang="sk-SK" sz="2400" b="1" i="1" smtClean="0"/>
              <a:t>d</a:t>
            </a:r>
            <a:r>
              <a:rPr lang="cs-CZ" altLang="sk-SK" sz="2400" b="1" smtClean="0"/>
              <a:t> - </a:t>
            </a:r>
            <a:r>
              <a:rPr lang="cs-CZ" altLang="sk-SK" sz="2400" smtClean="0"/>
              <a:t>menovitý rozmer diery, hriadeľa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b="1" i="1" smtClean="0"/>
              <a:t>D</a:t>
            </a:r>
            <a:r>
              <a:rPr lang="cs-CZ" altLang="sk-SK" sz="2000" b="1" smtClean="0"/>
              <a:t>max</a:t>
            </a:r>
            <a:r>
              <a:rPr lang="cs-CZ" altLang="sk-SK" sz="2400" b="1" smtClean="0"/>
              <a:t>, </a:t>
            </a:r>
            <a:r>
              <a:rPr lang="cs-CZ" altLang="sk-SK" sz="2400" b="1" i="1" smtClean="0"/>
              <a:t>d</a:t>
            </a:r>
            <a:r>
              <a:rPr lang="cs-CZ" altLang="sk-SK" sz="2000" b="1" smtClean="0"/>
              <a:t>max</a:t>
            </a:r>
            <a:r>
              <a:rPr lang="cs-CZ" altLang="sk-SK" sz="2400" b="1" smtClean="0"/>
              <a:t> (</a:t>
            </a:r>
            <a:r>
              <a:rPr lang="cs-CZ" altLang="sk-SK" sz="2400" b="1" i="1" smtClean="0"/>
              <a:t>HMR, hmr</a:t>
            </a:r>
            <a:r>
              <a:rPr lang="cs-CZ" altLang="sk-SK" sz="2400" b="1" smtClean="0"/>
              <a:t>) </a:t>
            </a:r>
            <a:r>
              <a:rPr lang="cs-CZ" altLang="sk-SK" sz="2400" smtClean="0"/>
              <a:t>- najväčší dovolený rozmer diery, 	hriadeľa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b="1" i="1" smtClean="0"/>
              <a:t>D</a:t>
            </a:r>
            <a:r>
              <a:rPr lang="cs-CZ" altLang="sk-SK" sz="2000" b="1" smtClean="0"/>
              <a:t>min</a:t>
            </a:r>
            <a:r>
              <a:rPr lang="cs-CZ" altLang="sk-SK" sz="2400" b="1" smtClean="0"/>
              <a:t>, </a:t>
            </a:r>
            <a:r>
              <a:rPr lang="cs-CZ" altLang="sk-SK" sz="2400" b="1" i="1" smtClean="0"/>
              <a:t>d</a:t>
            </a:r>
            <a:r>
              <a:rPr lang="cs-CZ" altLang="sk-SK" sz="2000" b="1" smtClean="0"/>
              <a:t>min </a:t>
            </a:r>
            <a:r>
              <a:rPr lang="cs-CZ" altLang="sk-SK" sz="2400" b="1" smtClean="0"/>
              <a:t>(</a:t>
            </a:r>
            <a:r>
              <a:rPr lang="cs-CZ" altLang="sk-SK" sz="2400" b="1" i="1" smtClean="0"/>
              <a:t>DMR, dmr</a:t>
            </a:r>
            <a:r>
              <a:rPr lang="cs-CZ" altLang="sk-SK" sz="2400" b="1" smtClean="0"/>
              <a:t>)</a:t>
            </a:r>
            <a:r>
              <a:rPr lang="cs-CZ" altLang="sk-SK" sz="2400" smtClean="0"/>
              <a:t> - najmenší dovolený rozmer diery, 	hriadeľa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b="1" i="1" smtClean="0"/>
              <a:t>T, t</a:t>
            </a:r>
            <a:r>
              <a:rPr lang="cs-CZ" altLang="sk-SK" sz="2400" b="1" smtClean="0"/>
              <a:t> </a:t>
            </a:r>
            <a:r>
              <a:rPr lang="cs-CZ" altLang="sk-SK" sz="2400" smtClean="0"/>
              <a:t>- tolerancia diery, hriadeľa (vždy je kladné číslo</a:t>
            </a:r>
            <a:r>
              <a:rPr lang="en-US" altLang="sk-SK" sz="2400" smtClean="0">
                <a:cs typeface="Arial" charset="0"/>
              </a:rPr>
              <a:t>+</a:t>
            </a:r>
            <a:r>
              <a:rPr lang="cs-CZ" altLang="sk-SK" sz="2400" smtClean="0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b="1" i="1" smtClean="0"/>
              <a:t>			T </a:t>
            </a:r>
            <a:r>
              <a:rPr lang="cs-CZ" altLang="sk-SK" sz="2400" b="1" smtClean="0"/>
              <a:t>= </a:t>
            </a:r>
            <a:r>
              <a:rPr lang="cs-CZ" altLang="sk-SK" sz="2400" b="1" i="1" smtClean="0"/>
              <a:t>D</a:t>
            </a:r>
            <a:r>
              <a:rPr lang="cs-CZ" altLang="sk-SK" sz="2000" b="1" smtClean="0"/>
              <a:t>max </a:t>
            </a:r>
            <a:r>
              <a:rPr lang="cs-CZ" altLang="sk-SK" sz="2400" b="1" smtClean="0"/>
              <a:t>- </a:t>
            </a:r>
            <a:r>
              <a:rPr lang="cs-CZ" altLang="sk-SK" sz="2400" b="1" i="1" smtClean="0"/>
              <a:t>d</a:t>
            </a:r>
            <a:r>
              <a:rPr lang="cs-CZ" altLang="sk-SK" sz="2000" b="1" smtClean="0"/>
              <a:t>min</a:t>
            </a:r>
            <a:r>
              <a:rPr lang="cs-CZ" altLang="sk-SK" sz="2400" b="1" smtClean="0"/>
              <a:t>,   </a:t>
            </a:r>
            <a:r>
              <a:rPr lang="cs-CZ" altLang="sk-SK" sz="2400" b="1" i="1" smtClean="0"/>
              <a:t>T </a:t>
            </a:r>
            <a:r>
              <a:rPr lang="cs-CZ" altLang="sk-SK" sz="2400" b="1" smtClean="0"/>
              <a:t>= </a:t>
            </a:r>
            <a:r>
              <a:rPr lang="cs-CZ" altLang="sk-SK" sz="2400" b="1" i="1" smtClean="0"/>
              <a:t>ES </a:t>
            </a:r>
            <a:r>
              <a:rPr lang="cs-CZ" altLang="sk-SK" sz="2400" b="1" smtClean="0"/>
              <a:t>- </a:t>
            </a:r>
            <a:r>
              <a:rPr lang="cs-CZ" altLang="sk-SK" sz="2400" b="1" i="1" smtClean="0"/>
              <a:t>EI</a:t>
            </a:r>
            <a:r>
              <a:rPr lang="cs-CZ" altLang="sk-SK" sz="2400" b="1" smtClean="0"/>
              <a:t> ,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b="1" i="1" smtClean="0"/>
              <a:t>ES, es</a:t>
            </a:r>
            <a:r>
              <a:rPr lang="cs-CZ" altLang="sk-SK" sz="2400" b="1" smtClean="0"/>
              <a:t> </a:t>
            </a:r>
            <a:r>
              <a:rPr lang="cs-CZ" altLang="sk-SK" sz="2400" smtClean="0"/>
              <a:t>- horná odchýlka diery, hriadeľa (môže byť </a:t>
            </a:r>
            <a:r>
              <a:rPr lang="en-US" altLang="sk-SK" sz="2400" smtClean="0">
                <a:cs typeface="Arial" charset="0"/>
              </a:rPr>
              <a:t>±</a:t>
            </a:r>
            <a:r>
              <a:rPr lang="cs-CZ" altLang="sk-SK" sz="2400" smtClean="0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b="1" i="1" smtClean="0"/>
              <a:t>			D</a:t>
            </a:r>
            <a:r>
              <a:rPr lang="cs-CZ" altLang="sk-SK" sz="1800" b="1" smtClean="0"/>
              <a:t>max</a:t>
            </a:r>
            <a:r>
              <a:rPr lang="cs-CZ" altLang="sk-SK" sz="2400" b="1" smtClean="0"/>
              <a:t> = </a:t>
            </a:r>
            <a:r>
              <a:rPr lang="cs-CZ" altLang="sk-SK" sz="2400" b="1" i="1" smtClean="0"/>
              <a:t>D </a:t>
            </a:r>
            <a:r>
              <a:rPr lang="cs-CZ" altLang="sk-SK" sz="2400" b="1" smtClean="0"/>
              <a:t>+ </a:t>
            </a:r>
            <a:r>
              <a:rPr lang="cs-CZ" altLang="sk-SK" sz="2400" b="1" i="1" smtClean="0"/>
              <a:t>ES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b="1" i="1" smtClean="0"/>
              <a:t>EI, ei</a:t>
            </a:r>
            <a:r>
              <a:rPr lang="cs-CZ" altLang="sk-SK" sz="2400" b="1" smtClean="0"/>
              <a:t>  </a:t>
            </a:r>
            <a:r>
              <a:rPr lang="cs-CZ" altLang="sk-SK" sz="2400" smtClean="0"/>
              <a:t>- dolná odchýlka diery, hriadeľa (môže byť </a:t>
            </a:r>
            <a:r>
              <a:rPr lang="en-US" altLang="sk-SK" sz="2400" smtClean="0">
                <a:cs typeface="Arial" charset="0"/>
              </a:rPr>
              <a:t>±</a:t>
            </a:r>
            <a:r>
              <a:rPr lang="cs-CZ" altLang="sk-SK" sz="2400" smtClean="0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b="1" i="1" smtClean="0"/>
              <a:t>			D</a:t>
            </a:r>
            <a:r>
              <a:rPr lang="cs-CZ" altLang="sk-SK" sz="1800" b="1" smtClean="0"/>
              <a:t>min</a:t>
            </a:r>
            <a:r>
              <a:rPr lang="cs-CZ" altLang="sk-SK" sz="2400" b="1" smtClean="0"/>
              <a:t> = </a:t>
            </a:r>
            <a:r>
              <a:rPr lang="cs-CZ" altLang="sk-SK" sz="2400" b="1" i="1" smtClean="0"/>
              <a:t>D </a:t>
            </a:r>
            <a:r>
              <a:rPr lang="cs-CZ" altLang="sk-SK" sz="2400" b="1" smtClean="0"/>
              <a:t>+ </a:t>
            </a:r>
            <a:r>
              <a:rPr lang="cs-CZ" altLang="sk-SK" sz="2400" b="1" i="1" smtClean="0"/>
              <a:t>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57200"/>
            <a:ext cx="7200900" cy="1100138"/>
          </a:xfrm>
        </p:spPr>
        <p:txBody>
          <a:bodyPr/>
          <a:lstStyle/>
          <a:p>
            <a:r>
              <a:rPr lang="sk-SK" altLang="sk-SK" sz="3200" b="1" smtClean="0">
                <a:latin typeface="Tahoma" pitchFamily="34" charset="0"/>
              </a:rPr>
              <a:t>MERANIA POSUVNÝM MERADLOM</a:t>
            </a:r>
            <a:r>
              <a:rPr lang="cs-CZ" altLang="sk-SK" sz="4800" smtClean="0"/>
              <a:t> </a:t>
            </a:r>
          </a:p>
        </p:txBody>
      </p:sp>
      <p:pic>
        <p:nvPicPr>
          <p:cNvPr id="21508" name="Picture 4" descr="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"/>
          <a:stretch>
            <a:fillRect/>
          </a:stretch>
        </p:blipFill>
        <p:spPr>
          <a:xfrm>
            <a:off x="179388" y="2246313"/>
            <a:ext cx="8820150" cy="44958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8785225" cy="2663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k-SK" altLang="sk-SK" sz="3600" b="1" smtClean="0">
                <a:latin typeface="Tahoma" pitchFamily="34" charset="0"/>
              </a:rPr>
              <a:t>			</a:t>
            </a:r>
            <a:r>
              <a:rPr lang="sk-SK" altLang="sk-SK" b="1" smtClean="0">
                <a:latin typeface="Tahoma" pitchFamily="34" charset="0"/>
              </a:rPr>
              <a:t>ABBEHO VETY</a:t>
            </a:r>
          </a:p>
          <a:p>
            <a:pPr>
              <a:buFont typeface="Wingdings" pitchFamily="2" charset="2"/>
              <a:buNone/>
            </a:pPr>
            <a:r>
              <a:rPr lang="sk-SK" altLang="sk-SK" sz="2400" b="1" smtClean="0">
                <a:latin typeface="Tahoma" pitchFamily="34" charset="0"/>
              </a:rPr>
              <a:t>1. Abbeho veta: Pri meraní má byť meraná súčiastka a stupnica za sebou v tej istej osi.</a:t>
            </a:r>
          </a:p>
          <a:p>
            <a:pPr>
              <a:buFont typeface="Wingdings" pitchFamily="2" charset="2"/>
              <a:buNone/>
            </a:pPr>
            <a:r>
              <a:rPr lang="sk-SK" altLang="sk-SK" sz="2400" b="1" smtClean="0">
                <a:latin typeface="Tahoma" pitchFamily="34" charset="0"/>
              </a:rPr>
              <a:t>2. Abbeho veta: Pri meraní je výhodnejšie pohybovať meranými predmetmi než meradlami. 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40038"/>
            <a:ext cx="4826000" cy="3902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59372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sk-SK" altLang="sk-SK" smtClean="0">
              <a:latin typeface="Tahoma" pitchFamily="34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sk-SK" altLang="sk-SK" sz="2400" b="1" smtClean="0">
                <a:latin typeface="Tahoma" pitchFamily="34" charset="0"/>
              </a:rPr>
              <a:t>Nedodržanie Abbeho  komparátorového princípu  vzniká pri meraní posuvným meradlom  chyba 1.radu (sinusová odchýlka)  t.j. vyklonením bežca v dôsledku vôle vedenia vzniká klopný uhol. Priblížením meraného objektu čím bližšie k posuvnému meradlu. (zmenšením vzdialenosť ) sa zníži vplyv chyby 1.rádu</a:t>
            </a:r>
            <a:endParaRPr lang="cs-CZ" altLang="sk-SK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504825"/>
          </a:xfrm>
        </p:spPr>
        <p:txBody>
          <a:bodyPr/>
          <a:lstStyle/>
          <a:p>
            <a:r>
              <a:rPr lang="sk-SK" altLang="sk-SK" sz="3200" b="1" smtClean="0">
                <a:latin typeface="Tahoma" pitchFamily="34" charset="0"/>
              </a:rPr>
              <a:t>KALIBRÁCIA POSUVNÉHO MERADLA</a:t>
            </a:r>
            <a:endParaRPr lang="cs-CZ" altLang="sk-SK" sz="3200" b="1" smtClean="0">
              <a:latin typeface="Tahoma" pitchFamily="34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893175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b="1" smtClean="0"/>
              <a:t>                      Model (chyba indikácie pri teplote 20 </a:t>
            </a:r>
            <a:r>
              <a:rPr lang="cs-CZ" altLang="sk-SK" sz="2400" b="1" smtClean="0">
                <a:sym typeface="Symbol" pitchFamily="18" charset="2"/>
              </a:rPr>
              <a:t>C)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smtClean="0"/>
              <a:t>                 </a:t>
            </a:r>
            <a:endParaRPr lang="cs-CZ" altLang="sk-SK" sz="24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b="1" i="1" smtClean="0"/>
              <a:t>                     E</a:t>
            </a:r>
            <a:r>
              <a:rPr lang="cs-CZ" altLang="sk-SK" sz="1600" b="1" i="1" smtClean="0"/>
              <a:t>X </a:t>
            </a:r>
            <a:r>
              <a:rPr lang="cs-CZ" altLang="sk-SK" sz="2400" b="1" i="1" smtClean="0"/>
              <a:t>= l</a:t>
            </a:r>
            <a:r>
              <a:rPr lang="cs-CZ" altLang="sk-SK" sz="1400" b="1" smtClean="0"/>
              <a:t>iX </a:t>
            </a:r>
            <a:r>
              <a:rPr lang="cs-CZ" altLang="sk-SK" sz="2400" b="1" i="1" smtClean="0"/>
              <a:t>- l</a:t>
            </a:r>
            <a:r>
              <a:rPr lang="cs-CZ" altLang="sk-SK" sz="1400" b="1" smtClean="0"/>
              <a:t>S</a:t>
            </a:r>
            <a:r>
              <a:rPr lang="cs-CZ" altLang="sk-SK" sz="1600" b="1" smtClean="0"/>
              <a:t> </a:t>
            </a:r>
            <a:r>
              <a:rPr lang="cs-CZ" altLang="sk-SK" sz="2400" b="1" i="1" smtClean="0"/>
              <a:t>+ L</a:t>
            </a:r>
            <a:r>
              <a:rPr lang="cs-CZ" altLang="sk-SK" sz="1400" b="1" smtClean="0"/>
              <a:t>S</a:t>
            </a:r>
            <a:r>
              <a:rPr lang="cs-CZ" altLang="sk-SK" sz="1600" b="1" smtClean="0"/>
              <a:t> </a:t>
            </a:r>
            <a:r>
              <a:rPr lang="cs-CZ" altLang="sk-SK" sz="2400" b="1" smtClean="0">
                <a:sym typeface="Symbol" pitchFamily="18" charset="2"/>
              </a:rPr>
              <a:t></a:t>
            </a:r>
            <a:r>
              <a:rPr lang="cs-CZ" altLang="sk-SK" sz="1600" b="1" smtClean="0">
                <a:sym typeface="Symbol" pitchFamily="18" charset="2"/>
              </a:rPr>
              <a:t>s</a:t>
            </a:r>
            <a:r>
              <a:rPr lang="cs-CZ" altLang="sk-SK" sz="2400" b="1" smtClean="0">
                <a:sym typeface="Symbol" pitchFamily="18" charset="2"/>
              </a:rPr>
              <a:t></a:t>
            </a:r>
            <a:r>
              <a:rPr lang="cs-CZ" altLang="sk-SK" sz="2400" b="1" i="1" smtClean="0">
                <a:sym typeface="Symbol" pitchFamily="18" charset="2"/>
              </a:rPr>
              <a:t>t</a:t>
            </a:r>
            <a:r>
              <a:rPr lang="cs-CZ" altLang="sk-SK" sz="2400" b="1" smtClean="0">
                <a:sym typeface="Symbol" pitchFamily="18" charset="2"/>
              </a:rPr>
              <a:t> +</a:t>
            </a:r>
            <a:r>
              <a:rPr lang="cs-CZ" altLang="sk-SK" sz="2400" b="1" i="1" smtClean="0">
                <a:sym typeface="Symbol" pitchFamily="18" charset="2"/>
              </a:rPr>
              <a:t>l</a:t>
            </a:r>
            <a:r>
              <a:rPr lang="cs-CZ" altLang="sk-SK" sz="1400" b="1" smtClean="0">
                <a:sym typeface="Symbol" pitchFamily="18" charset="2"/>
              </a:rPr>
              <a:t>iX</a:t>
            </a:r>
            <a:r>
              <a:rPr lang="cs-CZ" altLang="sk-SK" sz="1600" b="1" i="1" smtClean="0">
                <a:sym typeface="Symbol" pitchFamily="18" charset="2"/>
              </a:rPr>
              <a:t> </a:t>
            </a:r>
            <a:r>
              <a:rPr lang="cs-CZ" altLang="sk-SK" sz="2400" b="1" i="1" smtClean="0">
                <a:sym typeface="Symbol" pitchFamily="18" charset="2"/>
              </a:rPr>
              <a:t>+ </a:t>
            </a:r>
            <a:r>
              <a:rPr lang="cs-CZ" altLang="sk-SK" sz="2400" b="1" smtClean="0">
                <a:sym typeface="Symbol" pitchFamily="18" charset="2"/>
              </a:rPr>
              <a:t></a:t>
            </a:r>
            <a:r>
              <a:rPr lang="cs-CZ" altLang="sk-SK" sz="2400" b="1" i="1" smtClean="0">
                <a:sym typeface="Symbol" pitchFamily="18" charset="2"/>
              </a:rPr>
              <a:t>l</a:t>
            </a:r>
            <a:r>
              <a:rPr lang="cs-CZ" altLang="sk-SK" sz="1400" smtClean="0">
                <a:sym typeface="Symbol" pitchFamily="18" charset="2"/>
              </a:rPr>
              <a:t>iX</a:t>
            </a:r>
            <a:r>
              <a:rPr lang="cs-CZ" altLang="sk-SK" sz="1400" i="1" smtClean="0">
                <a:sym typeface="Symbol" pitchFamily="18" charset="2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sk-SK" sz="2400" i="1" smtClean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b="1" i="1" smtClean="0"/>
              <a:t>	l</a:t>
            </a:r>
            <a:r>
              <a:rPr lang="cs-CZ" altLang="sk-SK" sz="1600" b="1" smtClean="0"/>
              <a:t>iX </a:t>
            </a:r>
            <a:r>
              <a:rPr lang="cs-CZ" altLang="sk-SK" sz="2400" b="1" i="1" smtClean="0"/>
              <a:t> - </a:t>
            </a:r>
            <a:r>
              <a:rPr lang="cs-CZ" altLang="sk-SK" sz="2400" b="1" smtClean="0"/>
              <a:t>údaj posuvného meradla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b="1" i="1" smtClean="0"/>
              <a:t>	l</a:t>
            </a:r>
            <a:r>
              <a:rPr lang="sk-SK" altLang="sk-SK" sz="1600" b="1" smtClean="0"/>
              <a:t>S</a:t>
            </a:r>
            <a:r>
              <a:rPr lang="sk-SK" altLang="sk-SK" sz="2400" b="1" smtClean="0"/>
              <a:t> - dĺžka použitej mierky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b="1" i="1" smtClean="0"/>
              <a:t>	L</a:t>
            </a:r>
            <a:r>
              <a:rPr lang="cs-CZ" altLang="sk-SK" sz="1600" b="1" smtClean="0"/>
              <a:t>S</a:t>
            </a:r>
            <a:r>
              <a:rPr lang="cs-CZ" altLang="sk-SK" sz="2400" b="1" smtClean="0"/>
              <a:t> - menovitá </a:t>
            </a:r>
            <a:r>
              <a:rPr lang="sk-SK" altLang="sk-SK" sz="2400" b="1" smtClean="0"/>
              <a:t>dĺžka použitej mierky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b="1" smtClean="0">
                <a:sym typeface="Symbol" pitchFamily="18" charset="2"/>
              </a:rPr>
              <a:t>	</a:t>
            </a:r>
            <a:r>
              <a:rPr lang="cs-CZ" altLang="sk-SK" sz="1600" b="1" smtClean="0">
                <a:sym typeface="Symbol" pitchFamily="18" charset="2"/>
              </a:rPr>
              <a:t>s</a:t>
            </a:r>
            <a:r>
              <a:rPr lang="cs-CZ" altLang="sk-SK" sz="2400" b="1" smtClean="0">
                <a:sym typeface="Symbol" pitchFamily="18" charset="2"/>
              </a:rPr>
              <a:t> - </a:t>
            </a:r>
            <a:r>
              <a:rPr lang="sk-SK" altLang="sk-SK" sz="2400" b="1" smtClean="0">
                <a:sym typeface="Symbol" pitchFamily="18" charset="2"/>
              </a:rPr>
              <a:t>stredný koeficient teplotnej rozťažnosti posuvného meradla a mierky</a:t>
            </a:r>
            <a:endParaRPr lang="sk-SK" altLang="sk-SK" sz="2400" b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b="1" smtClean="0">
                <a:sym typeface="Symbol" pitchFamily="18" charset="2"/>
              </a:rPr>
              <a:t>	</a:t>
            </a:r>
            <a:r>
              <a:rPr lang="sk-SK" altLang="sk-SK" sz="2400" b="1" i="1" smtClean="0">
                <a:sym typeface="Symbol" pitchFamily="18" charset="2"/>
              </a:rPr>
              <a:t>t -</a:t>
            </a:r>
            <a:r>
              <a:rPr lang="sk-SK" altLang="sk-SK" sz="2400" b="1" smtClean="0">
                <a:sym typeface="Symbol" pitchFamily="18" charset="2"/>
              </a:rPr>
              <a:t> rozdiel teploty medzi posuvným meradlom a mierko</a:t>
            </a:r>
            <a:endParaRPr lang="sk-SK" altLang="sk-SK" sz="2400" b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b="1" smtClean="0">
                <a:sym typeface="Symbol" pitchFamily="18" charset="2"/>
              </a:rPr>
              <a:t>	</a:t>
            </a:r>
            <a:r>
              <a:rPr lang="cs-CZ" altLang="sk-SK" sz="2400" b="1" i="1" smtClean="0">
                <a:sym typeface="Symbol" pitchFamily="18" charset="2"/>
              </a:rPr>
              <a:t>l</a:t>
            </a:r>
            <a:r>
              <a:rPr lang="cs-CZ" altLang="sk-SK" sz="1600" b="1" smtClean="0">
                <a:sym typeface="Symbol" pitchFamily="18" charset="2"/>
              </a:rPr>
              <a:t>iX</a:t>
            </a:r>
            <a:r>
              <a:rPr lang="cs-CZ" altLang="sk-SK" sz="2400" b="1" i="1" smtClean="0">
                <a:sym typeface="Symbol" pitchFamily="18" charset="2"/>
              </a:rPr>
              <a:t> -</a:t>
            </a:r>
            <a:r>
              <a:rPr lang="cs-CZ" altLang="sk-SK" sz="2400" b="1" smtClean="0">
                <a:sym typeface="Symbol" pitchFamily="18" charset="2"/>
              </a:rPr>
              <a:t>korekcia v dôsledku konečnej rozlišiteľnosti posuvného merdla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b="1" smtClean="0">
                <a:sym typeface="Symbol" pitchFamily="18" charset="2"/>
              </a:rPr>
              <a:t>	</a:t>
            </a:r>
            <a:r>
              <a:rPr lang="cs-CZ" altLang="sk-SK" sz="2400" b="1" i="1" smtClean="0">
                <a:sym typeface="Symbol" pitchFamily="18" charset="2"/>
              </a:rPr>
              <a:t>l</a:t>
            </a:r>
            <a:r>
              <a:rPr lang="cs-CZ" altLang="sk-SK" sz="1600" b="1" smtClean="0">
                <a:sym typeface="Symbol" pitchFamily="18" charset="2"/>
              </a:rPr>
              <a:t>iX</a:t>
            </a:r>
            <a:r>
              <a:rPr lang="cs-CZ" altLang="sk-SK" sz="2400" b="1" i="1" smtClean="0">
                <a:sym typeface="Symbol" pitchFamily="18" charset="2"/>
              </a:rPr>
              <a:t> - </a:t>
            </a:r>
            <a:r>
              <a:rPr lang="cs-CZ" altLang="sk-SK" sz="2400" b="1" smtClean="0">
                <a:sym typeface="Symbol" pitchFamily="18" charset="2"/>
              </a:rPr>
              <a:t>korekcia v dôsledku mechanických vplyvou (sila pri meraní, Abbeho chyba, chyba rovinnosti a rovnobežnosti meracích plôch</a:t>
            </a:r>
            <a:endParaRPr lang="cs-CZ" altLang="sk-SK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1763713" y="1196975"/>
            <a:ext cx="554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>
                <a:solidFill>
                  <a:schemeClr val="tx2"/>
                </a:solidFill>
                <a:latin typeface="Tahoma" pitchFamily="34" charset="0"/>
              </a:rPr>
              <a:t>TABUĽKA BILANCIE  NEISTÔT</a:t>
            </a:r>
            <a:r>
              <a:rPr lang="cs-CZ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363884"/>
              </p:ext>
            </p:extLst>
          </p:nvPr>
        </p:nvGraphicFramePr>
        <p:xfrm>
          <a:off x="53975" y="1601882"/>
          <a:ext cx="8964612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dokument" r:id="rId4" imgW="7991460" imgH="3324135" progId="Word.Document.8">
                  <p:embed/>
                </p:oleObj>
              </mc:Choice>
              <mc:Fallback>
                <p:oleObj name="dokument" r:id="rId4" imgW="7991460" imgH="332413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0617" b="17229"/>
                      <a:stretch>
                        <a:fillRect/>
                      </a:stretch>
                    </p:blipFill>
                    <p:spPr bwMode="auto">
                      <a:xfrm>
                        <a:off x="53975" y="1601882"/>
                        <a:ext cx="8964612" cy="34702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07950" y="5300663"/>
          <a:ext cx="324643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Rovnice" r:id="rId6" imgW="1619190" imgH="390615" progId="Equation.3">
                  <p:embed/>
                </p:oleObj>
              </mc:Choice>
              <mc:Fallback>
                <p:oleObj name="Rovnice" r:id="rId6" imgW="1619190" imgH="39061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300663"/>
                        <a:ext cx="3246438" cy="80168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427538" y="5589588"/>
          <a:ext cx="4475162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Rovnice" r:id="rId8" imgW="3019410" imgH="657225" progId="Equation.3">
                  <p:embed/>
                </p:oleObj>
              </mc:Choice>
              <mc:Fallback>
                <p:oleObj name="Rovnice" r:id="rId8" imgW="3019410" imgH="65722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589588"/>
                        <a:ext cx="4475162" cy="10747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7950" y="6237288"/>
            <a:ext cx="4103688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sk-SK" sz="2400" i="1">
                <a:solidFill>
                  <a:schemeClr val="bg1"/>
                </a:solidFill>
              </a:rPr>
              <a:t>U=</a:t>
            </a:r>
            <a:r>
              <a:rPr lang="cs-CZ" altLang="sk-SK" sz="2400">
                <a:solidFill>
                  <a:schemeClr val="bg1"/>
                </a:solidFill>
              </a:rPr>
              <a:t>1,83</a:t>
            </a:r>
            <a:r>
              <a:rPr lang="cs-CZ" altLang="sk-SK" sz="2400">
                <a:solidFill>
                  <a:schemeClr val="bg1"/>
                </a:solidFill>
                <a:sym typeface="Symbol" pitchFamily="18" charset="2"/>
              </a:rPr>
              <a:t>0,033 </a:t>
            </a:r>
            <a:r>
              <a:rPr lang="cs-CZ" altLang="sk-SK" sz="2400">
                <a:solidFill>
                  <a:schemeClr val="bg1"/>
                </a:solidFill>
              </a:rPr>
              <a:t> = 0,06 mm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619250" y="549275"/>
            <a:ext cx="57245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sk-SK" sz="3200" b="1">
                <a:latin typeface="Tahoma" pitchFamily="34" charset="0"/>
              </a:rPr>
              <a:t>KOEFICIENT ROZŠÍRENIA</a:t>
            </a:r>
            <a:endParaRPr lang="cs-CZ" altLang="sk-SK" sz="4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95288" y="0"/>
            <a:ext cx="85979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sk-SK" altLang="sk-SK" sz="3200" b="1"/>
          </a:p>
          <a:p>
            <a:pPr algn="just" eaLnBrk="1" hangingPunct="1"/>
            <a:r>
              <a:rPr lang="sk-SK" altLang="sk-SK" sz="3200" b="1"/>
              <a:t>		</a:t>
            </a:r>
            <a:r>
              <a:rPr lang="sk-SK" altLang="sk-SK" sz="3200" b="1">
                <a:latin typeface="Tahoma" pitchFamily="34" charset="0"/>
              </a:rPr>
              <a:t>	MIKROMETRE</a:t>
            </a:r>
          </a:p>
          <a:p>
            <a:pPr algn="just" eaLnBrk="1" hangingPunct="1"/>
            <a:r>
              <a:rPr lang="sk-SK" altLang="sk-SK" sz="2400" b="1">
                <a:latin typeface="Tahoma" pitchFamily="34" charset="0"/>
              </a:rPr>
              <a:t>Niektoré typy mikrometrických meradiel (ISO 3611)</a:t>
            </a:r>
          </a:p>
          <a:p>
            <a:pPr algn="just" eaLnBrk="1" hangingPunct="1"/>
            <a:r>
              <a:rPr lang="sk-SK" altLang="sk-SK" sz="2400" b="1">
                <a:latin typeface="Tahoma" pitchFamily="34" charset="0"/>
              </a:rPr>
              <a:t>sa môžu použiť na  tie isté meracie úlohy ako posuvné </a:t>
            </a:r>
          </a:p>
          <a:p>
            <a:pPr algn="just" eaLnBrk="1" hangingPunct="1"/>
            <a:r>
              <a:rPr lang="sk-SK" altLang="sk-SK" sz="2400" b="1">
                <a:latin typeface="Tahoma" pitchFamily="34" charset="0"/>
              </a:rPr>
              <a:t>meradlá. Používajú sa na meranie vonkajších a </a:t>
            </a:r>
          </a:p>
          <a:p>
            <a:pPr algn="just" eaLnBrk="1" hangingPunct="1"/>
            <a:r>
              <a:rPr lang="sk-SK" altLang="sk-SK" sz="2400" b="1">
                <a:latin typeface="Tahoma" pitchFamily="34" charset="0"/>
              </a:rPr>
              <a:t>vnútorných rozmerov (merací rozsah  je obvykle </a:t>
            </a:r>
          </a:p>
          <a:p>
            <a:pPr algn="just" eaLnBrk="1" hangingPunct="1"/>
            <a:r>
              <a:rPr lang="sk-SK" altLang="sk-SK" sz="2400" b="1">
                <a:latin typeface="Tahoma" pitchFamily="34" charset="0"/>
              </a:rPr>
              <a:t>do 25 mm a u špeciálnych meradiel do 500 mm) a na </a:t>
            </a:r>
          </a:p>
          <a:p>
            <a:pPr algn="just" eaLnBrk="1" hangingPunct="1"/>
            <a:r>
              <a:rPr lang="sk-SK" altLang="sk-SK" sz="2400" b="1">
                <a:latin typeface="Tahoma" pitchFamily="34" charset="0"/>
              </a:rPr>
              <a:t>meranie hĺbky. 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644900"/>
            <a:ext cx="7345362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1" y="476672"/>
            <a:ext cx="827087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2915816" y="191683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endParaRPr lang="cs-CZ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 hangingPunct="0">
              <a:spcAft>
                <a:spcPts val="0"/>
              </a:spcAft>
            </a:pPr>
            <a:r>
              <a:rPr lang="cs-CZ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Legenda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endParaRPr lang="cs-CZ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cs-CZ" dirty="0" err="1" smtClean="0">
                <a:latin typeface="+mn-lt"/>
                <a:ea typeface="Times New Roman" panose="02020603050405020304" pitchFamily="18" charset="0"/>
              </a:rPr>
              <a:t>Strmeň</a:t>
            </a:r>
            <a:endParaRPr lang="sk-SK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+mn-lt"/>
                <a:ea typeface="Times New Roman" panose="02020603050405020304" pitchFamily="18" charset="0"/>
              </a:rPr>
              <a:t>Pevný dotyk</a:t>
            </a:r>
            <a:endParaRPr lang="sk-SK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cs-CZ" dirty="0" err="1">
                <a:latin typeface="+mn-lt"/>
                <a:ea typeface="Times New Roman" panose="02020603050405020304" pitchFamily="18" charset="0"/>
              </a:rPr>
              <a:t>Vreteno</a:t>
            </a:r>
            <a:endParaRPr lang="sk-SK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cs-CZ" dirty="0" err="1">
                <a:latin typeface="+mn-lt"/>
                <a:ea typeface="Times New Roman" panose="02020603050405020304" pitchFamily="18" charset="0"/>
              </a:rPr>
              <a:t>Vnútorné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+mn-lt"/>
                <a:ea typeface="Times New Roman" panose="02020603050405020304" pitchFamily="18" charset="0"/>
              </a:rPr>
              <a:t>púzdro</a:t>
            </a:r>
            <a:endParaRPr lang="sk-SK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cs-CZ" dirty="0" err="1">
                <a:latin typeface="+mn-lt"/>
                <a:ea typeface="Times New Roman" panose="02020603050405020304" pitchFamily="18" charset="0"/>
              </a:rPr>
              <a:t>Vonkajšie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+mn-lt"/>
                <a:ea typeface="Times New Roman" panose="02020603050405020304" pitchFamily="18" charset="0"/>
              </a:rPr>
              <a:t>púzdro</a:t>
            </a:r>
            <a:endParaRPr lang="sk-SK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cs-CZ" dirty="0" err="1">
                <a:latin typeface="+mn-lt"/>
                <a:ea typeface="Times New Roman" panose="02020603050405020304" pitchFamily="18" charset="0"/>
              </a:rPr>
              <a:t>Nastavovacia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+mn-lt"/>
                <a:ea typeface="Times New Roman" panose="02020603050405020304" pitchFamily="18" charset="0"/>
              </a:rPr>
              <a:t>matica</a:t>
            </a:r>
            <a:endParaRPr lang="sk-SK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cs-CZ" dirty="0" err="1">
                <a:latin typeface="+mn-lt"/>
                <a:ea typeface="Times New Roman" panose="02020603050405020304" pitchFamily="18" charset="0"/>
              </a:rPr>
              <a:t>Bubienok</a:t>
            </a:r>
            <a:endParaRPr lang="sk-SK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cs-CZ" dirty="0" err="1">
                <a:latin typeface="+mn-lt"/>
                <a:ea typeface="Times New Roman" panose="02020603050405020304" pitchFamily="18" charset="0"/>
              </a:rPr>
              <a:t>Rapkáč</a:t>
            </a:r>
            <a:endParaRPr lang="sk-SK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cs-CZ" dirty="0" err="1">
                <a:latin typeface="+mn-lt"/>
                <a:ea typeface="Times New Roman" panose="02020603050405020304" pitchFamily="18" charset="0"/>
              </a:rPr>
              <a:t>Skrutka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+mn-lt"/>
                <a:ea typeface="Times New Roman" panose="02020603050405020304" pitchFamily="18" charset="0"/>
              </a:rPr>
              <a:t>rapkáča</a:t>
            </a:r>
            <a:endParaRPr lang="sk-SK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cs-CZ" dirty="0" err="1">
                <a:latin typeface="+mn-lt"/>
                <a:ea typeface="Times New Roman" panose="02020603050405020304" pitchFamily="18" charset="0"/>
              </a:rPr>
              <a:t>Aretácia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+mn-lt"/>
                <a:ea typeface="Times New Roman" panose="02020603050405020304" pitchFamily="18" charset="0"/>
              </a:rPr>
              <a:t>vretena</a:t>
            </a:r>
            <a:endParaRPr lang="sk-SK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+mn-lt"/>
                <a:ea typeface="Times New Roman" panose="02020603050405020304" pitchFamily="18" charset="0"/>
              </a:rPr>
              <a:t>Kryt </a:t>
            </a:r>
            <a:r>
              <a:rPr lang="cs-CZ" dirty="0" err="1">
                <a:latin typeface="+mn-lt"/>
                <a:ea typeface="Times New Roman" panose="02020603050405020304" pitchFamily="18" charset="0"/>
              </a:rPr>
              <a:t>strmeňa</a:t>
            </a:r>
            <a:endParaRPr lang="sk-SK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+mn-lt"/>
                <a:ea typeface="Times New Roman" panose="02020603050405020304" pitchFamily="18" charset="0"/>
              </a:rPr>
              <a:t>Karbidové </a:t>
            </a:r>
            <a:r>
              <a:rPr lang="cs-CZ" dirty="0" err="1">
                <a:latin typeface="+mn-lt"/>
                <a:ea typeface="Times New Roman" panose="02020603050405020304" pitchFamily="18" charset="0"/>
              </a:rPr>
              <a:t>meracie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plochy</a:t>
            </a:r>
            <a:endParaRPr lang="sk-SK" sz="18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79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8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5256213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933825"/>
            <a:ext cx="5256213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Text Box 16"/>
          <p:cNvSpPr txBox="1">
            <a:spLocks noChangeArrowheads="1"/>
          </p:cNvSpPr>
          <p:nvPr/>
        </p:nvSpPr>
        <p:spPr bwMode="auto">
          <a:xfrm>
            <a:off x="179388" y="549275"/>
            <a:ext cx="87852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sk-SK" sz="2800" b="1">
                <a:latin typeface="Tahoma" pitchFamily="34" charset="0"/>
              </a:rPr>
              <a:t>	</a:t>
            </a:r>
            <a:r>
              <a:rPr lang="cs-CZ" altLang="sk-SK" sz="3200" b="1">
                <a:latin typeface="Tahoma" pitchFamily="34" charset="0"/>
              </a:rPr>
              <a:t>USPORIADANIE MIKROMETRA 			REŠPEKTUJÚCEHO ABBÉHO PRINCIP</a:t>
            </a:r>
          </a:p>
          <a:p>
            <a:pPr algn="just" eaLnBrk="1" hangingPunct="1"/>
            <a:r>
              <a:rPr lang="sk-SK" altLang="sk-SK" sz="2400" b="1"/>
              <a:t>Mikrometrické meradlá zaručujú, že meraný objekt  a stupnica sú  v jednej osi za sebou.</a:t>
            </a:r>
            <a:r>
              <a:rPr lang="sk-SK" altLang="sk-SK" b="1">
                <a:solidFill>
                  <a:srgbClr val="4E667C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endParaRPr lang="cs-CZ" altLang="sk-SK">
              <a:latin typeface="Tahoma" pitchFamily="34" charset="0"/>
            </a:endParaRPr>
          </a:p>
        </p:txBody>
      </p:sp>
      <p:sp>
        <p:nvSpPr>
          <p:cNvPr id="27654" name="Oval 18"/>
          <p:cNvSpPr>
            <a:spLocks noChangeArrowheads="1"/>
          </p:cNvSpPr>
          <p:nvPr/>
        </p:nvSpPr>
        <p:spPr bwMode="auto">
          <a:xfrm>
            <a:off x="5580063" y="3357563"/>
            <a:ext cx="647700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27655" name="Text Box 19"/>
          <p:cNvSpPr txBox="1">
            <a:spLocks noChangeArrowheads="1"/>
          </p:cNvSpPr>
          <p:nvPr/>
        </p:nvSpPr>
        <p:spPr bwMode="auto">
          <a:xfrm>
            <a:off x="0" y="58769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cs-CZ" altLang="sk-SK" sz="2400" b="1">
                <a:latin typeface="Tahoma" pitchFamily="34" charset="0"/>
              </a:rPr>
              <a:t>Uhol naklopenia </a:t>
            </a:r>
            <a:r>
              <a:rPr lang="cs-CZ" altLang="sk-SK" sz="2400" b="1" i="1">
                <a:latin typeface="Tahoma" pitchFamily="34" charset="0"/>
              </a:rPr>
              <a:t>β </a:t>
            </a:r>
            <a:r>
              <a:rPr lang="cs-CZ" altLang="sk-SK" sz="2400" b="1">
                <a:latin typeface="Tahoma" pitchFamily="34" charset="0"/>
              </a:rPr>
              <a:t>medzi rozmerom </a:t>
            </a:r>
            <a:r>
              <a:rPr lang="cs-CZ" altLang="sk-SK" sz="2400" b="1" i="1">
                <a:latin typeface="Tahoma" pitchFamily="34" charset="0"/>
              </a:rPr>
              <a:t>E</a:t>
            </a:r>
            <a:r>
              <a:rPr lang="cs-CZ" altLang="sk-SK" sz="2400" b="1">
                <a:latin typeface="Tahoma" pitchFamily="34" charset="0"/>
              </a:rPr>
              <a:t>, ktorý sa má merať a meracím vretenom spôsobuje iba chybu</a:t>
            </a:r>
            <a:r>
              <a:rPr lang="en-US" altLang="sk-SK" sz="2400" b="1">
                <a:latin typeface="Tahoma" pitchFamily="34" charset="0"/>
              </a:rPr>
              <a:t> </a:t>
            </a:r>
            <a:r>
              <a:rPr lang="cs-CZ" altLang="sk-SK" sz="2400" b="1">
                <a:latin typeface="Tahoma" pitchFamily="34" charset="0"/>
              </a:rPr>
              <a:t>druhého rádu</a:t>
            </a:r>
          </a:p>
        </p:txBody>
      </p:sp>
      <p:graphicFrame>
        <p:nvGraphicFramePr>
          <p:cNvPr id="27656" name="Object 20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830638"/>
          <a:ext cx="114300" cy="18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Rovnica" r:id="rId6" imgW="114151" imgH="215619" progId="Equation.3">
                  <p:embed/>
                </p:oleObj>
              </mc:Choice>
              <mc:Fallback>
                <p:oleObj name="Rovnica" r:id="rId6" imgW="114151" imgH="21561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830638"/>
                        <a:ext cx="114300" cy="18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27658" name="Object 26"/>
          <p:cNvGraphicFramePr>
            <a:graphicFrameLocks noChangeAspect="1"/>
          </p:cNvGraphicFramePr>
          <p:nvPr/>
        </p:nvGraphicFramePr>
        <p:xfrm>
          <a:off x="4572000" y="4365625"/>
          <a:ext cx="44640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Rovnica" r:id="rId8" imgW="2222500" imgH="482600" progId="Equation.3">
                  <p:embed/>
                </p:oleObj>
              </mc:Choice>
              <mc:Fallback>
                <p:oleObj name="Rovnica" r:id="rId8" imgW="2222500" imgH="482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65625"/>
                        <a:ext cx="44640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124075" y="560388"/>
            <a:ext cx="6630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3200" b="1">
                <a:latin typeface="Tahoma" pitchFamily="34" charset="0"/>
              </a:rPr>
              <a:t>ČÍSELNÍKOVÉ ODCHÝLKOMERY</a:t>
            </a:r>
            <a:endParaRPr lang="sk-SK" altLang="sk-SK" sz="3200" b="1">
              <a:solidFill>
                <a:srgbClr val="4E667C"/>
              </a:solidFill>
              <a:latin typeface="Tahoma" pitchFamily="34" charset="0"/>
            </a:endParaRP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125538"/>
            <a:ext cx="47450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0" y="2133600"/>
            <a:ext cx="4284663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400" b="1">
                <a:latin typeface="Tahoma" pitchFamily="34" charset="0"/>
              </a:rPr>
              <a:t>Číselníkové odchýlkomery s pomerne krátkym zdvihom (3 alebo  10 mm) sa  používajú na merania  odchýlok rozmeru, kontrolu priamosti, rovnobežnosti alebo kruhovitosti.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174904"/>
              </p:ext>
            </p:extLst>
          </p:nvPr>
        </p:nvGraphicFramePr>
        <p:xfrm>
          <a:off x="323528" y="787146"/>
          <a:ext cx="9537964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Dokument" r:id="rId3" imgW="6823654" imgH="1493080" progId="Word.Document.12">
                  <p:embed/>
                </p:oleObj>
              </mc:Choice>
              <mc:Fallback>
                <p:oleObj name="Dokument" r:id="rId3" imgW="6823654" imgH="14930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787146"/>
                        <a:ext cx="9537964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1763688" y="332656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Legenda</a:t>
            </a:r>
            <a:endParaRPr lang="sk-SK" sz="1600" dirty="0"/>
          </a:p>
        </p:txBody>
      </p:sp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3096344" cy="258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536" y="3717032"/>
            <a:ext cx="11448006" cy="1544126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5004048" y="317232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Legenda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47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3200" b="1" smtClean="0"/>
              <a:t>TOLEROVANIE ROZMEROV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2938"/>
            <a:ext cx="8064500" cy="412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29700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9975" y="620713"/>
            <a:ext cx="6346825" cy="863600"/>
          </a:xfrm>
        </p:spPr>
        <p:txBody>
          <a:bodyPr/>
          <a:lstStyle/>
          <a:p>
            <a:r>
              <a:rPr lang="sk-SK" altLang="sk-SK" sz="3200" b="1" smtClean="0">
                <a:latin typeface="Tahoma" pitchFamily="34" charset="0"/>
              </a:rPr>
              <a:t>KOMPARAČNÁ METÓDA</a:t>
            </a:r>
            <a:endParaRPr lang="cs-CZ" altLang="sk-SK" sz="3200" b="1" smtClean="0">
              <a:latin typeface="Tahoma" pitchFamily="34" charset="0"/>
            </a:endParaRPr>
          </a:p>
        </p:txBody>
      </p:sp>
      <p:sp>
        <p:nvSpPr>
          <p:cNvPr id="2970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sk-SK" altLang="sk-SK" sz="2400" b="1" smtClean="0"/>
              <a:t>Pre určenie absolútneho rozmeru súčiastky číselníkovým odchýlkomerom a na jeho zoradenie  je ako prvé nevyhnutné nastaviť vyžadovaný predpísaný  rozmer pomocou zhmotnených mier napr. základných rovnobežných mierok a potom nastaviť ručičku na stanovenú odchýlku (kalibrovanie).</a:t>
            </a:r>
          </a:p>
          <a:p>
            <a:pPr marL="0" indent="0"/>
            <a:endParaRPr lang="cs-CZ" altLang="sk-SK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4" descr="obr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78075"/>
            <a:ext cx="55451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95288" y="765175"/>
            <a:ext cx="8604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400" b="1">
                <a:latin typeface="Tahoma" pitchFamily="34" charset="0"/>
              </a:rPr>
              <a:t>Komparátory sú vhodné na nepriame meranie (komparačné), pri ktorom  sa  dĺžkové rozmery určia výpočtom z hodnoty odchýlky  obrobku získanej meraním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445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5" descr="800px-GaugeBlockMetric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273425"/>
            <a:ext cx="615632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sk-SK" altLang="sk-SK" sz="2400" b="1" smtClean="0"/>
              <a:t>V praxi sa používajú najmä ako etalóny dĺžky, na nastavovanie a kontrolu meradiel, kalibrov ale aj na veľmi presné meranie. Koncové mierky sa dodávajú v celých sadách</a:t>
            </a:r>
            <a:endParaRPr lang="cs-CZ" altLang="sk-SK" sz="2400" b="1" smtClean="0"/>
          </a:p>
        </p:txBody>
      </p:sp>
      <p:sp>
        <p:nvSpPr>
          <p:cNvPr id="31749" name="Rectangle 11"/>
          <p:cNvSpPr>
            <a:spLocks noGrp="1" noChangeArrowheads="1"/>
          </p:cNvSpPr>
          <p:nvPr>
            <p:ph type="title"/>
          </p:nvPr>
        </p:nvSpPr>
        <p:spPr>
          <a:xfrm>
            <a:off x="1835150" y="457200"/>
            <a:ext cx="6851650" cy="1371600"/>
          </a:xfrm>
        </p:spPr>
        <p:txBody>
          <a:bodyPr/>
          <a:lstStyle/>
          <a:p>
            <a:r>
              <a:rPr lang="sk-SK" altLang="sk-SK" sz="3200" b="1" smtClean="0">
                <a:latin typeface="Tahoma" pitchFamily="34" charset="0"/>
              </a:rPr>
              <a:t>ZÁKLADNÉ ROVNOBEŽNÉ MIERKY (KONCOVÉ MIERKY)</a:t>
            </a:r>
            <a:endParaRPr lang="cs-CZ" altLang="sk-SK" sz="3200" b="1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8862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b="1" smtClean="0">
                <a:latin typeface="Tahoma" pitchFamily="34" charset="0"/>
              </a:rPr>
              <a:t>Zhotovené sú  v tvare hranola  pravouhlého prierezu s dvoma rovinnými, navzájom rovnobežnými meracími plochami. Hodnota dĺžky (vzdialenosť) je daná vzdialenosťou protiľahlých koncových plôch danej mierky.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b="1" smtClean="0">
                <a:latin typeface="Tahoma" pitchFamily="34" charset="0"/>
              </a:rPr>
              <a:t>Najpresnejšie  koncové mierky  sa vyrábajú z keramických  materiálov. Majú vysoko presný lapovaný povrch a vyznačujú sa vysokou rozmerovou stálosťou a vysokou priľnavosťou.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b="1" smtClean="0">
                <a:latin typeface="Tahoma" pitchFamily="34" charset="0"/>
              </a:rPr>
              <a:t>Chyba merania pomocou koncových mierok je do značnej miery daná presnosťou vyhotovenia meracích plôch, presnosti  dodržania menovitej vzdialenosti pracovných plôch mierky,  rovnobežnosti, rovinnosti a kvality povrchu meracích plôch.</a:t>
            </a:r>
            <a:endParaRPr lang="cs-CZ" altLang="sk-SK" sz="2400" b="1" smtClean="0">
              <a:latin typeface="Tahoma" pitchFamily="34" charset="0"/>
            </a:endParaRP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title"/>
          </p:nvPr>
        </p:nvSpPr>
        <p:spPr>
          <a:xfrm>
            <a:off x="2124075" y="457200"/>
            <a:ext cx="6562725" cy="1371600"/>
          </a:xfrm>
        </p:spPr>
        <p:txBody>
          <a:bodyPr/>
          <a:lstStyle/>
          <a:p>
            <a:r>
              <a:rPr lang="sk-SK" altLang="sk-SK" sz="3200" b="1" smtClean="0">
                <a:latin typeface="Tahoma" pitchFamily="34" charset="0"/>
              </a:rPr>
              <a:t>ZÁKLADNÉ ROVNOBEŽNÉ MIERKY (KONCOVÉ MIERKY)</a:t>
            </a:r>
            <a:endParaRPr lang="cs-CZ" altLang="sk-SK" sz="3200" b="1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5" y="457200"/>
            <a:ext cx="6778625" cy="1371600"/>
          </a:xfrm>
        </p:spPr>
        <p:txBody>
          <a:bodyPr/>
          <a:lstStyle/>
          <a:p>
            <a:r>
              <a:rPr lang="sk-SK" altLang="sk-SK" sz="3200" b="1" smtClean="0">
                <a:latin typeface="Tahoma" pitchFamily="34" charset="0"/>
              </a:rPr>
              <a:t>ZÁKLADNÉ ROVNOBEŽNÉ MIERKY (KONCOVÉ MIERKY)</a:t>
            </a:r>
            <a:endParaRPr lang="cs-CZ" altLang="sk-SK" sz="3200" b="1" smtClean="0">
              <a:latin typeface="Tahoma" pitchFamily="34" charset="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250825" y="1773238"/>
            <a:ext cx="871378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400" b="1"/>
              <a:t>Sú vyhotovované v štyroch stupňoch presnosti. </a:t>
            </a:r>
          </a:p>
          <a:p>
            <a:pPr algn="just" eaLnBrk="1" hangingPunct="1"/>
            <a:endParaRPr lang="sk-SK" altLang="sk-SK" sz="2400" b="1"/>
          </a:p>
          <a:p>
            <a:pPr algn="just" eaLnBrk="1" hangingPunct="1"/>
            <a:r>
              <a:rPr lang="sk-SK" altLang="sk-SK" sz="2400" b="1"/>
              <a:t>Najpresnejšie sú mierky stupňa 00, laboratórne  etalóny. Koncové mierky stupňa 0 sa používajú na kalibráciu, koncové mierky stupňa 1 sa požívajú na kontrolu a koncové mierky stupňa 2 sa používajú najmä ako pracovné mierky.Každá koncová mierka zo sady má svoj certifikát, na ktorom sú vyznačené</a:t>
            </a:r>
          </a:p>
          <a:p>
            <a:pPr algn="just" eaLnBrk="1" hangingPunct="1"/>
            <a:r>
              <a:rPr lang="sk-SK" altLang="sk-SK" sz="2400" b="1"/>
              <a:t>údaje  týkajúce sa presnosti výroby.</a:t>
            </a:r>
            <a:endParaRPr lang="cs-CZ" altLang="sk-SK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6988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895350"/>
            <a:ext cx="7666037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997200"/>
            <a:ext cx="766603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Oval 6"/>
          <p:cNvSpPr>
            <a:spLocks noChangeArrowheads="1"/>
          </p:cNvSpPr>
          <p:nvPr/>
        </p:nvSpPr>
        <p:spPr bwMode="auto">
          <a:xfrm>
            <a:off x="4716463" y="3787775"/>
            <a:ext cx="1008062" cy="12255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468313" y="5229225"/>
            <a:ext cx="828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sk-SK" sz="2400" b="1">
                <a:latin typeface="Verdana" pitchFamily="34" charset="0"/>
              </a:rPr>
              <a:t>Koncová mierka</a:t>
            </a:r>
          </a:p>
          <a:p>
            <a:pPr algn="r" eaLnBrk="1" hangingPunct="1"/>
            <a:r>
              <a:rPr lang="cs-CZ" altLang="sk-SK" sz="2400" b="1">
                <a:latin typeface="Verdana" pitchFamily="34" charset="0"/>
              </a:rPr>
              <a:t>MA – označenie,    MF – meracia plocha, </a:t>
            </a:r>
          </a:p>
          <a:p>
            <a:pPr algn="r" eaLnBrk="1" hangingPunct="1"/>
            <a:r>
              <a:rPr lang="cs-CZ" altLang="sk-SK" sz="2400" b="1">
                <a:latin typeface="Verdana" pitchFamily="34" charset="0"/>
              </a:rPr>
              <a:t>SF – bočná plocha, AP - pomocná doska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8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3200" b="1" smtClean="0"/>
              <a:t>Kalibrácia koncovej mierky s nominálnou dĺžkou 50 mm</a:t>
            </a: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3584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5846" name="Object 10"/>
          <p:cNvGraphicFramePr>
            <a:graphicFrameLocks noChangeAspect="1"/>
          </p:cNvGraphicFramePr>
          <p:nvPr/>
        </p:nvGraphicFramePr>
        <p:xfrm>
          <a:off x="2700338" y="5781675"/>
          <a:ext cx="20161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Rovnica" r:id="rId4" imgW="685800" imgH="228600" progId="Equation.3">
                  <p:embed/>
                </p:oleObj>
              </mc:Choice>
              <mc:Fallback>
                <p:oleObj name="Rovnica" r:id="rId4" imgW="6858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781675"/>
                        <a:ext cx="20161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167187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cs-CZ" altLang="sk-SK" sz="2400" smtClean="0"/>
              <a:t>Kalibrácia koncovej mierky triedy 0 (ISO 3650) s nominálnou dĺžkou 50 mm sa vykonáva pomocou komparátora porovnávaním s kalibrovanou koncovou mierkou, ktorá má rovnakú nominálnu dĺžku a je z rovnakého materiálu ako referenčný etalón. Rozdiel v strednej dĺžke sa určuje v zvislej polohe oboch koncových mierok pomocou dvoch indikátorov dĺžky, ktoré sú v kontakte s hornými a dolnými meracími plochami mierok.</a:t>
            </a:r>
            <a:r>
              <a:rPr lang="cs-CZ" altLang="sk-SK" sz="2800" smtClean="0"/>
              <a:t> </a:t>
            </a:r>
          </a:p>
          <a:p>
            <a:pPr marL="0" indent="0" algn="just">
              <a:buFont typeface="Wingdings" pitchFamily="2" charset="2"/>
              <a:buNone/>
            </a:pPr>
            <a:r>
              <a:rPr lang="cs-CZ" altLang="sk-SK" sz="2400" smtClean="0"/>
              <a:t>Dĺžka        koncovej mierky, ktorú je potrebné zmerať </a:t>
            </a:r>
          </a:p>
          <a:p>
            <a:pPr marL="0" indent="0" algn="just">
              <a:buFont typeface="Wingdings" pitchFamily="2" charset="2"/>
              <a:buNone/>
            </a:pPr>
            <a:r>
              <a:rPr lang="cs-CZ" altLang="sk-SK" sz="2400" smtClean="0"/>
              <a:t>a         dĺžka referenčného etalónu je vo vzťahu</a:t>
            </a:r>
          </a:p>
        </p:txBody>
      </p:sp>
      <p:sp>
        <p:nvSpPr>
          <p:cNvPr id="3584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5849" name="Object 24"/>
          <p:cNvGraphicFramePr>
            <a:graphicFrameLocks noChangeAspect="1"/>
          </p:cNvGraphicFramePr>
          <p:nvPr/>
        </p:nvGraphicFramePr>
        <p:xfrm>
          <a:off x="1403350" y="4724400"/>
          <a:ext cx="4667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Rovnica" r:id="rId6" imgW="203024" imgH="215713" progId="Equation.3">
                  <p:embed/>
                </p:oleObj>
              </mc:Choice>
              <mc:Fallback>
                <p:oleObj name="Rovnica" r:id="rId6" imgW="203024" imgH="215713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724400"/>
                        <a:ext cx="4667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5851" name="Object 26"/>
          <p:cNvGraphicFramePr>
            <a:graphicFrameLocks noChangeAspect="1"/>
          </p:cNvGraphicFramePr>
          <p:nvPr/>
        </p:nvGraphicFramePr>
        <p:xfrm>
          <a:off x="900113" y="5157788"/>
          <a:ext cx="400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Rovnica" r:id="rId8" imgW="177646" imgH="228402" progId="Equation.3">
                  <p:embed/>
                </p:oleObj>
              </mc:Choice>
              <mc:Fallback>
                <p:oleObj name="Rovnica" r:id="rId8" imgW="177646" imgH="228402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157788"/>
                        <a:ext cx="4000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6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476250"/>
            <a:ext cx="5554662" cy="668338"/>
          </a:xfrm>
        </p:spPr>
        <p:txBody>
          <a:bodyPr/>
          <a:lstStyle/>
          <a:p>
            <a:r>
              <a:rPr lang="cs-CZ" altLang="sk-SK" sz="3200" b="1" smtClean="0"/>
              <a:t>Kalibrácia koncovej mierky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6704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cs-CZ" altLang="sk-SK" sz="2400" smtClean="0"/>
              <a:t>kde     je rozdiel meraných dĺžok.    a    sú dĺžky mierok v daných meracích podmienkach, teda pri teplote, ktorá s ohľadom na neistotu merania teploty v laboratóriu nemusí byť zhodná s referenčnou teplotou dĺžkových meraní.</a:t>
            </a:r>
          </a:p>
          <a:p>
            <a:pPr marL="0" indent="0" algn="just">
              <a:buFont typeface="Wingdings" pitchFamily="2" charset="2"/>
              <a:buNone/>
            </a:pPr>
            <a:r>
              <a:rPr lang="cs-CZ" altLang="sk-SK" sz="2400" smtClean="0"/>
              <a:t>Dĺžka    kalibrovanej koncovej mierky pri referenčnej teplote sa získa zo vzťahu</a:t>
            </a:r>
          </a:p>
          <a:p>
            <a:pPr marL="0" indent="0" algn="just">
              <a:buFont typeface="Wingdings" pitchFamily="2" charset="2"/>
              <a:buNone/>
            </a:pPr>
            <a:endParaRPr lang="cs-CZ" altLang="sk-SK" sz="2400" smtClean="0"/>
          </a:p>
          <a:p>
            <a:pPr marL="0" indent="0" algn="just">
              <a:buFont typeface="Wingdings" pitchFamily="2" charset="2"/>
              <a:buNone/>
            </a:pPr>
            <a:endParaRPr lang="sk-SK" altLang="sk-SK" sz="2400" smtClean="0"/>
          </a:p>
          <a:p>
            <a:pPr marL="0" indent="0" algn="just">
              <a:buFont typeface="Wingdings" pitchFamily="2" charset="2"/>
              <a:buNone/>
            </a:pPr>
            <a:r>
              <a:rPr lang="cs-CZ" altLang="sk-SK" sz="2400" smtClean="0"/>
              <a:t>kde: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smtClean="0"/>
              <a:t>     - dĺžka referenčnej koncovej mierky pri referenčnej teplote                 podľa kalibračného certifikátu,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sk-SK" sz="2400" smtClean="0"/>
              <a:t>      - zmena dĺžky referenčnej koncovej mierky od jeho poslednej kalibrácie v dôsledku driftu,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6870" name="Object 4"/>
          <p:cNvGraphicFramePr>
            <a:graphicFrameLocks noChangeAspect="1"/>
          </p:cNvGraphicFramePr>
          <p:nvPr/>
        </p:nvGraphicFramePr>
        <p:xfrm>
          <a:off x="1104900" y="1228725"/>
          <a:ext cx="371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3" name="Rovnica" r:id="rId4" imgW="164814" imgH="177492" progId="Equation.3">
                  <p:embed/>
                </p:oleObj>
              </mc:Choice>
              <mc:Fallback>
                <p:oleObj name="Rovnica" r:id="rId4" imgW="164814" imgH="17749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1228725"/>
                        <a:ext cx="3714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6872" name="Object 6"/>
          <p:cNvGraphicFramePr>
            <a:graphicFrameLocks noChangeAspect="1"/>
          </p:cNvGraphicFramePr>
          <p:nvPr/>
        </p:nvGraphicFramePr>
        <p:xfrm>
          <a:off x="5180013" y="1196975"/>
          <a:ext cx="4000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4" name="Rovnica" r:id="rId6" imgW="203024" imgH="215713" progId="Equation.3">
                  <p:embed/>
                </p:oleObj>
              </mc:Choice>
              <mc:Fallback>
                <p:oleObj name="Rovnica" r:id="rId6" imgW="203024" imgH="2157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1196975"/>
                        <a:ext cx="4000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6874" name="Object 8"/>
          <p:cNvGraphicFramePr>
            <a:graphicFrameLocks noChangeAspect="1"/>
          </p:cNvGraphicFramePr>
          <p:nvPr/>
        </p:nvGraphicFramePr>
        <p:xfrm>
          <a:off x="5867400" y="1176338"/>
          <a:ext cx="400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5" name="Rovnica" r:id="rId8" imgW="177646" imgH="228402" progId="Equation.3">
                  <p:embed/>
                </p:oleObj>
              </mc:Choice>
              <mc:Fallback>
                <p:oleObj name="Rovnica" r:id="rId8" imgW="177646" imgH="22840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76338"/>
                        <a:ext cx="4000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6876" name="Object 10"/>
          <p:cNvGraphicFramePr>
            <a:graphicFrameLocks noChangeAspect="1"/>
          </p:cNvGraphicFramePr>
          <p:nvPr/>
        </p:nvGraphicFramePr>
        <p:xfrm>
          <a:off x="1331913" y="2708275"/>
          <a:ext cx="349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6" name="Rovnica" r:id="rId10" imgW="152268" imgH="215713" progId="Equation.3">
                  <p:embed/>
                </p:oleObj>
              </mc:Choice>
              <mc:Fallback>
                <p:oleObj name="Rovnica" r:id="rId10" imgW="152268" imgH="2157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708275"/>
                        <a:ext cx="3492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36878" name="Rectangle 15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36879" name="Rectangle 18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6880" name="Object 17"/>
          <p:cNvGraphicFramePr>
            <a:graphicFrameLocks noChangeAspect="1"/>
          </p:cNvGraphicFramePr>
          <p:nvPr/>
        </p:nvGraphicFramePr>
        <p:xfrm>
          <a:off x="611188" y="4797425"/>
          <a:ext cx="2857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7" name="Rovnica" r:id="rId12" imgW="126890" imgH="228402" progId="Equation.3">
                  <p:embed/>
                </p:oleObj>
              </mc:Choice>
              <mc:Fallback>
                <p:oleObj name="Rovnica" r:id="rId12" imgW="126890" imgH="228402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97425"/>
                        <a:ext cx="2857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1" name="Rectangle 20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6882" name="Object 19"/>
          <p:cNvGraphicFramePr>
            <a:graphicFrameLocks noChangeAspect="1"/>
          </p:cNvGraphicFramePr>
          <p:nvPr/>
        </p:nvGraphicFramePr>
        <p:xfrm>
          <a:off x="1524000" y="5210175"/>
          <a:ext cx="13192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8" name="Rovnica" r:id="rId14" imgW="609336" imgH="241195" progId="Equation.3">
                  <p:embed/>
                </p:oleObj>
              </mc:Choice>
              <mc:Fallback>
                <p:oleObj name="Rovnica" r:id="rId14" imgW="609336" imgH="24119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210175"/>
                        <a:ext cx="13192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3" name="Rectangle 2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6884" name="Object 21"/>
          <p:cNvGraphicFramePr>
            <a:graphicFrameLocks noChangeAspect="1"/>
          </p:cNvGraphicFramePr>
          <p:nvPr/>
        </p:nvGraphicFramePr>
        <p:xfrm>
          <a:off x="468313" y="5589588"/>
          <a:ext cx="523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9" name="Rovnica" r:id="rId16" imgW="228501" imgH="215806" progId="Equation.3">
                  <p:embed/>
                </p:oleObj>
              </mc:Choice>
              <mc:Fallback>
                <p:oleObj name="Rovnica" r:id="rId16" imgW="228501" imgH="215806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89588"/>
                        <a:ext cx="5238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5" name="Rectangle 24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6886" name="Object 23"/>
          <p:cNvGraphicFramePr>
            <a:graphicFrameLocks noChangeAspect="1"/>
          </p:cNvGraphicFramePr>
          <p:nvPr/>
        </p:nvGraphicFramePr>
        <p:xfrm>
          <a:off x="1979613" y="3716338"/>
          <a:ext cx="69850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0" name="Rovnica" r:id="rId18" imgW="2908300" imgH="254000" progId="Equation.3">
                  <p:embed/>
                </p:oleObj>
              </mc:Choice>
              <mc:Fallback>
                <p:oleObj name="Rovnica" r:id="rId18" imgW="2908300" imgH="2540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716338"/>
                        <a:ext cx="69850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457200"/>
            <a:ext cx="6635750" cy="668338"/>
          </a:xfrm>
        </p:spPr>
        <p:txBody>
          <a:bodyPr/>
          <a:lstStyle/>
          <a:p>
            <a:r>
              <a:rPr lang="cs-CZ" altLang="sk-SK" sz="3200" b="1" smtClean="0"/>
              <a:t>Kalibrácia koncovej mierky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686800" cy="5472113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-  nameraný rozdiel v dĺžke medzi kalibrovanou a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   referenčnou koncovou mierkou,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-  korekcia v dôsledku nelinearity a chyby nuly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   komparátora,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i="1" smtClean="0"/>
              <a:t>       </a:t>
            </a:r>
            <a:r>
              <a:rPr lang="cs-CZ" altLang="sk-SK" sz="2400" smtClean="0"/>
              <a:t>- nominálna dĺžka uvažovaných koncových mierok,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             - priemerný koeficient teplotnej rozťažnosti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               kalibrovanej a referenčnej koncovej mierky,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             - teplotný rozdiel medzi kalibrovanou a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               referenčnou koncovou mierkou,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             - rozdiel v koeficientoch teplotnej rozťažnosti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         materiálu kalibrovanej a referenčnej koncovej mierky,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                   - odchýlka priemernej teploty kalibrovanej a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         referenčnej koncovej mierky od referenčnej teploty        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 - korekcia na dotyk indikátora mimo stredu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         meracích plôch  kalibrovanej koncovej mierky.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539750" y="1157288"/>
          <a:ext cx="371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1" name="Rovnica" r:id="rId4" imgW="164814" imgH="177492" progId="Equation.3">
                  <p:embed/>
                </p:oleObj>
              </mc:Choice>
              <mc:Fallback>
                <p:oleObj name="Rovnica" r:id="rId4" imgW="164814" imgH="17749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57288"/>
                        <a:ext cx="3714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39750" y="1773238"/>
          <a:ext cx="523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2" name="Rovnica" r:id="rId6" imgW="228600" imgH="228600" progId="Equation.3">
                  <p:embed/>
                </p:oleObj>
              </mc:Choice>
              <mc:Fallback>
                <p:oleObj name="Rovnica" r:id="rId6" imgW="2286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5238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9"/>
          <p:cNvGraphicFramePr>
            <a:graphicFrameLocks noChangeAspect="1"/>
          </p:cNvGraphicFramePr>
          <p:nvPr/>
        </p:nvGraphicFramePr>
        <p:xfrm>
          <a:off x="611188" y="2625725"/>
          <a:ext cx="3143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3" name="Rovnica" r:id="rId8" imgW="139579" imgH="164957" progId="Equation.3">
                  <p:embed/>
                </p:oleObj>
              </mc:Choice>
              <mc:Fallback>
                <p:oleObj name="Rovnica" r:id="rId8" imgW="139579" imgH="16495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625725"/>
                        <a:ext cx="3143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11"/>
          <p:cNvGraphicFramePr>
            <a:graphicFrameLocks noChangeAspect="1"/>
          </p:cNvGraphicFramePr>
          <p:nvPr/>
        </p:nvGraphicFramePr>
        <p:xfrm>
          <a:off x="-36513" y="2997200"/>
          <a:ext cx="21701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4" name="Rovnica" r:id="rId10" imgW="1015559" imgH="253890" progId="Equation.3">
                  <p:embed/>
                </p:oleObj>
              </mc:Choice>
              <mc:Fallback>
                <p:oleObj name="Rovnica" r:id="rId10" imgW="1015559" imgH="25389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2997200"/>
                        <a:ext cx="2170113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Rectangle 14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7899" name="Object 13"/>
          <p:cNvGraphicFramePr>
            <a:graphicFrameLocks noChangeAspect="1"/>
          </p:cNvGraphicFramePr>
          <p:nvPr/>
        </p:nvGraphicFramePr>
        <p:xfrm>
          <a:off x="-36513" y="3716338"/>
          <a:ext cx="1762126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5" name="Rovnica" r:id="rId12" imgW="774364" imgH="228501" progId="Equation.3">
                  <p:embed/>
                </p:oleObj>
              </mc:Choice>
              <mc:Fallback>
                <p:oleObj name="Rovnica" r:id="rId12" imgW="774364" imgH="228501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3716338"/>
                        <a:ext cx="1762126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15"/>
          <p:cNvGraphicFramePr>
            <a:graphicFrameLocks noChangeAspect="1"/>
          </p:cNvGraphicFramePr>
          <p:nvPr/>
        </p:nvGraphicFramePr>
        <p:xfrm>
          <a:off x="-36513" y="4418013"/>
          <a:ext cx="2133601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6" name="Rovnica" r:id="rId14" imgW="939800" imgH="228600" progId="Equation.3">
                  <p:embed/>
                </p:oleObj>
              </mc:Choice>
              <mc:Fallback>
                <p:oleObj name="Rovnica" r:id="rId14" imgW="9398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4418013"/>
                        <a:ext cx="2133601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Rectangle 18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7902" name="Object 17"/>
          <p:cNvGraphicFramePr>
            <a:graphicFrameLocks noChangeAspect="1"/>
          </p:cNvGraphicFramePr>
          <p:nvPr/>
        </p:nvGraphicFramePr>
        <p:xfrm>
          <a:off x="0" y="5080000"/>
          <a:ext cx="26860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7" name="Rovnica" r:id="rId16" imgW="1180588" imgH="253890" progId="Equation.3">
                  <p:embed/>
                </p:oleObj>
              </mc:Choice>
              <mc:Fallback>
                <p:oleObj name="Rovnica" r:id="rId16" imgW="1180588" imgH="25389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80000"/>
                        <a:ext cx="26860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3" name="Rectangle 20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7904" name="Object 19"/>
          <p:cNvGraphicFramePr>
            <a:graphicFrameLocks noChangeAspect="1"/>
          </p:cNvGraphicFramePr>
          <p:nvPr/>
        </p:nvGraphicFramePr>
        <p:xfrm>
          <a:off x="447675" y="5857875"/>
          <a:ext cx="523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" name="Rovnica" r:id="rId18" imgW="228600" imgH="228600" progId="Equation.3">
                  <p:embed/>
                </p:oleObj>
              </mc:Choice>
              <mc:Fallback>
                <p:oleObj name="Rovnica" r:id="rId18" imgW="2286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5857875"/>
                        <a:ext cx="5238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8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457200"/>
            <a:ext cx="6707187" cy="595313"/>
          </a:xfrm>
        </p:spPr>
        <p:txBody>
          <a:bodyPr/>
          <a:lstStyle/>
          <a:p>
            <a:r>
              <a:rPr lang="cs-CZ" altLang="sk-SK" sz="3200" b="1" smtClean="0"/>
              <a:t>Kalibrácia koncovej mierky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686800" cy="5472113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cs-CZ" altLang="sk-SK" sz="2400" b="1" smtClean="0"/>
              <a:t>Referenčný etalón </a:t>
            </a:r>
            <a:r>
              <a:rPr lang="cs-CZ" altLang="sk-SK" sz="2400" smtClean="0"/>
              <a:t>(   ): Dĺžka referenčnej koncovej mierky spolu s príslušnou rozšírenou neistotou merania je uvedená v kalibračnom liste koncovej mierky ako 50,000 02 mm ± 30 nm (koeficient pokrytia </a:t>
            </a:r>
            <a:r>
              <a:rPr lang="cs-CZ" altLang="sk-SK" sz="2400" i="1" smtClean="0"/>
              <a:t>k </a:t>
            </a:r>
            <a:r>
              <a:rPr lang="cs-CZ" altLang="sk-SK" sz="2400" smtClean="0"/>
              <a:t>= 2).</a:t>
            </a:r>
          </a:p>
          <a:p>
            <a:pPr marL="0" indent="0" algn="just">
              <a:buFont typeface="Wingdings" pitchFamily="2" charset="2"/>
              <a:buNone/>
            </a:pPr>
            <a:r>
              <a:rPr lang="cs-CZ" altLang="sk-SK" sz="2400" b="1" smtClean="0"/>
              <a:t>Drift etalónu </a:t>
            </a:r>
            <a:r>
              <a:rPr lang="cs-CZ" altLang="sk-SK" sz="2400" smtClean="0"/>
              <a:t>(     ) : Drift dĺžky referenčnej koncovej mierky sa odhadne z predchádzajúcej kalibrácie ako nulový v hraniciach ±30 nm. Všeobecné skúsenosti s koncovou mierkou tohto typu ukazujú, že nulový drift je najpravdepodobnejší a že možno použiť trojuholníkové rozdelenie pravdepodobnosti.</a:t>
            </a:r>
          </a:p>
          <a:p>
            <a:pPr marL="0" indent="0" algn="just">
              <a:buFont typeface="Wingdings" pitchFamily="2" charset="2"/>
              <a:buNone/>
            </a:pPr>
            <a:r>
              <a:rPr lang="cs-CZ" altLang="sk-SK" sz="2400" b="1" smtClean="0"/>
              <a:t>Komparátor </a:t>
            </a:r>
            <a:r>
              <a:rPr lang="cs-CZ" altLang="sk-SK" sz="2400" smtClean="0"/>
              <a:t>(    ): Komparátor je potrebné overiť, aby spĺňal požiadavky definované v EAL-G1. Z týchto vyplýva, že pre rozdiely dĺžok </a:t>
            </a:r>
            <a:r>
              <a:rPr lang="cs-CZ" altLang="sk-SK" sz="2400" i="1" smtClean="0"/>
              <a:t>D </a:t>
            </a:r>
            <a:r>
              <a:rPr lang="cs-CZ" altLang="sk-SK" sz="2400" smtClean="0"/>
              <a:t>do ±10 μm, korekcie uchovaných rozdielov dĺžok sú v hraniciach ±(30 nm + 0,02⋅    ).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8918" name="Object 4"/>
          <p:cNvGraphicFramePr>
            <a:graphicFrameLocks noChangeAspect="1"/>
          </p:cNvGraphicFramePr>
          <p:nvPr/>
        </p:nvGraphicFramePr>
        <p:xfrm>
          <a:off x="3059113" y="1196975"/>
          <a:ext cx="2857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Rovnica" r:id="rId4" imgW="126890" imgH="228402" progId="Equation.3">
                  <p:embed/>
                </p:oleObj>
              </mc:Choice>
              <mc:Fallback>
                <p:oleObj name="Rovnica" r:id="rId4" imgW="126890" imgH="22840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196975"/>
                        <a:ext cx="2857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8920" name="Object 6"/>
          <p:cNvGraphicFramePr>
            <a:graphicFrameLocks noChangeAspect="1"/>
          </p:cNvGraphicFramePr>
          <p:nvPr/>
        </p:nvGraphicFramePr>
        <p:xfrm>
          <a:off x="2032000" y="2708275"/>
          <a:ext cx="523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4" name="Rovnica" r:id="rId6" imgW="228501" imgH="215806" progId="Equation.3">
                  <p:embed/>
                </p:oleObj>
              </mc:Choice>
              <mc:Fallback>
                <p:oleObj name="Rovnica" r:id="rId6" imgW="228501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708275"/>
                        <a:ext cx="5238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15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8922" name="Object 14"/>
          <p:cNvGraphicFramePr>
            <a:graphicFrameLocks noChangeAspect="1"/>
          </p:cNvGraphicFramePr>
          <p:nvPr/>
        </p:nvGraphicFramePr>
        <p:xfrm>
          <a:off x="2032000" y="4633913"/>
          <a:ext cx="523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Rovnica" r:id="rId8" imgW="228600" imgH="228600" progId="Equation.3">
                  <p:embed/>
                </p:oleObj>
              </mc:Choice>
              <mc:Fallback>
                <p:oleObj name="Rovnica" r:id="rId8" imgW="2286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633913"/>
                        <a:ext cx="5238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8924" name="Object 16"/>
          <p:cNvGraphicFramePr>
            <a:graphicFrameLocks noChangeAspect="1"/>
          </p:cNvGraphicFramePr>
          <p:nvPr/>
        </p:nvGraphicFramePr>
        <p:xfrm>
          <a:off x="5076825" y="5727700"/>
          <a:ext cx="4667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Rovnica" r:id="rId10" imgW="203024" imgH="253780" progId="Equation.3">
                  <p:embed/>
                </p:oleObj>
              </mc:Choice>
              <mc:Fallback>
                <p:oleObj name="Rovnica" r:id="rId10" imgW="203024" imgH="2537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727700"/>
                        <a:ext cx="4667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  <a:latin typeface="Tahoma" pitchFamily="34" charset="0"/>
              </a:rPr>
              <a:t>1/5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1979613" y="457200"/>
            <a:ext cx="2736850" cy="523875"/>
          </a:xfrm>
        </p:spPr>
        <p:txBody>
          <a:bodyPr/>
          <a:lstStyle/>
          <a:p>
            <a:r>
              <a:rPr lang="cs-CZ" altLang="sk-SK" sz="3200" b="1" smtClean="0"/>
              <a:t>ULOŽENIA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29600" cy="5183188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cs-CZ" altLang="sk-SK" sz="2400" b="1" smtClean="0"/>
              <a:t>Vytvorenie správneho funkčného vzťahu medzi súčiastkami typu hriadeľ a diera rieši tzv. uloženie.</a:t>
            </a:r>
          </a:p>
          <a:p>
            <a:pPr marL="0" indent="0" algn="just">
              <a:buFont typeface="Wingdings" pitchFamily="2" charset="2"/>
              <a:buNone/>
            </a:pPr>
            <a:r>
              <a:rPr lang="cs-CZ" altLang="sk-SK" sz="2400" b="1" smtClean="0"/>
              <a:t>Rozoznávame tri typy uložení.</a:t>
            </a:r>
          </a:p>
          <a:p>
            <a:pPr marL="0" indent="0" algn="just">
              <a:buFont typeface="Wingdings" pitchFamily="2" charset="2"/>
              <a:buNone/>
            </a:pPr>
            <a:r>
              <a:rPr lang="cs-CZ" altLang="sk-SK" sz="2800" b="1" smtClean="0"/>
              <a:t>S vôľou</a:t>
            </a:r>
            <a:r>
              <a:rPr lang="cs-CZ" altLang="sk-SK" sz="2800" smtClean="0"/>
              <a:t>,</a:t>
            </a:r>
            <a:r>
              <a:rPr lang="cs-CZ" altLang="sk-SK" sz="2400" b="1" smtClean="0"/>
              <a:t> </a:t>
            </a:r>
            <a:r>
              <a:rPr lang="cs-CZ" altLang="sk-SK" sz="2400" smtClean="0"/>
              <a:t>priemer diery je vždy väčší ako priemer hriadeľa. Medzi hriadeľom a dierou je vždy vôľa. Tolerančné pole diery leží „nad“ tolerančným poľom hriadeľa.</a:t>
            </a:r>
          </a:p>
          <a:p>
            <a:pPr marL="0" indent="0" algn="just">
              <a:buFont typeface="Wingdings" pitchFamily="2" charset="2"/>
              <a:buNone/>
            </a:pPr>
            <a:r>
              <a:rPr lang="cs-CZ" altLang="sk-SK" sz="2800" b="1" smtClean="0"/>
              <a:t>S presahom</a:t>
            </a:r>
            <a:r>
              <a:rPr lang="cs-CZ" altLang="sk-SK" sz="2400" smtClean="0"/>
              <a:t>, priemer diery je vždy menší ako priemer hriadeľa. Medzi hriadeľom a dierou j vždy presah.  Tolerančné pole hriadeľa leží „nad“ tolerančným poľom diery.</a:t>
            </a:r>
          </a:p>
          <a:p>
            <a:pPr marL="0" indent="0" algn="just">
              <a:buFont typeface="Wingdings" pitchFamily="2" charset="2"/>
              <a:buNone/>
            </a:pPr>
            <a:r>
              <a:rPr lang="cs-CZ" altLang="sk-SK" sz="2800" b="1" smtClean="0"/>
              <a:t>Prechodné</a:t>
            </a:r>
            <a:r>
              <a:rPr lang="cs-CZ" altLang="sk-SK" sz="2400" smtClean="0"/>
              <a:t>, môže vzniknúť vôľa aj presah. Tolerančné pole hriadeľa „sa prekrýva“ s tolerančným poľom diery.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6988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530225"/>
            <a:ext cx="6059488" cy="595313"/>
          </a:xfrm>
        </p:spPr>
        <p:txBody>
          <a:bodyPr/>
          <a:lstStyle/>
          <a:p>
            <a:r>
              <a:rPr lang="cs-CZ" altLang="sk-SK" sz="3200" b="1" smtClean="0"/>
              <a:t>Kalibrácia koncovej mierky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38862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smtClean="0"/>
              <a:t>Pri uvažovaní triedy 0 kalibrovanej koncovej mierky a triedy K referenčnej koncovej mierky maximálny rozdiel dĺžok bude v rozsahu ±1 μm, čo podľa spomínaného vzťahu vedie k hraniciam ±32 nm pre korekciu nelinearity a chyby nuly (ofsetu) použitého komparátora.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b="1" smtClean="0"/>
              <a:t>Korekcie od teploty                     </a:t>
            </a:r>
            <a:r>
              <a:rPr lang="cs-CZ" altLang="sk-SK" sz="2400" smtClean="0"/>
              <a:t>: Pred kalibráciou je potrebné dbať na to, aby sa koncové mierky ohriali na teplotu v meracej miestnosti. Zostávajúci rozdiel v teplote medzi etalónovou a kalibrovanou koncovou mierkou sa odhaduje na ± 0,05 K. Podľa kalibračného  listu referenčnej koncovej mierky a údajov od výrobcu pre kalibrovanú koncovú mierku sa predpokladá , že lineárny koeficient teplotnej rozťažnosti oceľovej koncovej mierky je v intervale (11,5±1,0) × 10</a:t>
            </a:r>
            <a:r>
              <a:rPr lang="cs-CZ" altLang="sk-SK" sz="2400" baseline="30000" smtClean="0"/>
              <a:t>-6 </a:t>
            </a:r>
            <a:r>
              <a:rPr lang="cs-CZ" altLang="sk-SK" sz="2400" smtClean="0"/>
              <a:t>°C</a:t>
            </a:r>
            <a:r>
              <a:rPr lang="cs-CZ" altLang="sk-SK" sz="2400" baseline="30000" smtClean="0"/>
              <a:t>-1</a:t>
            </a:r>
            <a:r>
              <a:rPr lang="cs-CZ" altLang="sk-SK" sz="2400" smtClean="0"/>
              <a:t>. V kompozícii dvoch pravouhlých rozdelení rozdiel koeficientov teplotnej rozťažnosti má trojuholníkové rozdelenie v hraniciach ±2 × 10</a:t>
            </a:r>
            <a:r>
              <a:rPr lang="cs-CZ" altLang="sk-SK" sz="2400" baseline="30000" smtClean="0"/>
              <a:t>-6</a:t>
            </a:r>
            <a:r>
              <a:rPr lang="cs-CZ" altLang="sk-SK" sz="2400" smtClean="0"/>
              <a:t> °C</a:t>
            </a:r>
            <a:r>
              <a:rPr lang="cs-CZ" altLang="sk-SK" sz="2400" baseline="30000" smtClean="0"/>
              <a:t>-1</a:t>
            </a:r>
            <a:r>
              <a:rPr lang="cs-CZ" altLang="sk-SK" sz="2400" smtClean="0"/>
              <a:t>. Odchýlka strednej teploty pri meraní od referenčnej teploty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400" i="1" smtClean="0"/>
              <a:t>t</a:t>
            </a:r>
            <a:r>
              <a:rPr lang="cs-CZ" altLang="sk-SK" sz="2400" baseline="-25000" smtClean="0"/>
              <a:t>0</a:t>
            </a:r>
            <a:r>
              <a:rPr lang="cs-CZ" altLang="sk-SK" sz="2400" smtClean="0"/>
              <a:t> = 20 °C sa odhaduje v rozsahu ±0,5 °C.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cs-CZ" altLang="sk-SK" sz="2400" smtClean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3059113" y="2595563"/>
          <a:ext cx="18002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Rovnica" r:id="rId4" imgW="838200" imgH="241300" progId="Equation.3">
                  <p:embed/>
                </p:oleObj>
              </mc:Choice>
              <mc:Fallback>
                <p:oleObj name="Rovnica" r:id="rId4" imgW="8382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595563"/>
                        <a:ext cx="18002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620713"/>
            <a:ext cx="6491287" cy="668337"/>
          </a:xfrm>
        </p:spPr>
        <p:txBody>
          <a:bodyPr/>
          <a:lstStyle/>
          <a:p>
            <a:r>
              <a:rPr lang="cs-CZ" altLang="sk-SK" sz="3600" b="1" smtClean="0"/>
              <a:t>Kalibrácia koncovej mierky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640762" cy="38862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cs-CZ" altLang="sk-SK" sz="2400" smtClean="0"/>
              <a:t>Najlepšie odhady rozdielu lineárnych koeficientov teplotnej rozťažnosti a odchýlok strednej teploty od referenčnej teploty sú nulové. Preto je treba vziať do úvahy členy druhého poriadku pri vyhodnocovaní príspevkov ich neistôt k súčinu štandardných neistôt spojeného s faktormi súčinu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cs-CZ" altLang="sk-SK" sz="2400" smtClean="0"/>
              <a:t>        </a:t>
            </a:r>
            <a:r>
              <a:rPr lang="cs-CZ" altLang="sk-SK" sz="2400" i="1" smtClean="0"/>
              <a:t>   </a:t>
            </a:r>
            <a:r>
              <a:rPr lang="cs-CZ" altLang="sk-SK" sz="2400" smtClean="0"/>
              <a:t>. Výsledná štandardná neistota je 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cs-CZ" altLang="sk-SK" sz="2400" b="1" smtClean="0"/>
              <a:t>Kolísanie dĺžky</a:t>
            </a:r>
            <a:r>
              <a:rPr lang="cs-CZ" altLang="sk-SK" sz="2400" smtClean="0"/>
              <a:t> ( </a:t>
            </a:r>
            <a:r>
              <a:rPr lang="cs-CZ" altLang="sk-SK" sz="2400" b="1" smtClean="0"/>
              <a:t>   </a:t>
            </a:r>
            <a:r>
              <a:rPr lang="cs-CZ" altLang="sk-SK" sz="2400" smtClean="0"/>
              <a:t>): Pri koncovej mierke triedy 0 rozdiel dĺžok v strede a na štyroch rohoch majú ležať v hraniciach ±0,12 μm (ISO 3650). Predpokladajúc, že toto kolísanie sa objavuje na kratších hranách dĺžky 9 mm a vzhľadom na to, že stredná dĺžka sa meria vo vnútri kruhu s polomerom 0,5 mm, korekcia na vystredenie kontaktného bodu sa odhaduje v hraniciach ±6,7 nm. 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cs-CZ" altLang="sk-SK" sz="2400" b="1" smtClean="0"/>
              <a:t>Korelácie</a:t>
            </a:r>
            <a:r>
              <a:rPr lang="cs-CZ" altLang="sk-SK" sz="2400" smtClean="0"/>
              <a:t>: Korelácie medzi všetky vstupnými veličinami sa považujú za zanedbateľné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40966" name="Object 4"/>
          <p:cNvGraphicFramePr>
            <a:graphicFrameLocks noChangeAspect="1"/>
          </p:cNvGraphicFramePr>
          <p:nvPr/>
        </p:nvGraphicFramePr>
        <p:xfrm>
          <a:off x="250825" y="3068638"/>
          <a:ext cx="9239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Rovnica" r:id="rId4" imgW="406048" imgH="215713" progId="Equation.3">
                  <p:embed/>
                </p:oleObj>
              </mc:Choice>
              <mc:Fallback>
                <p:oleObj name="Rovnica" r:id="rId4" imgW="406048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068638"/>
                        <a:ext cx="9239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40968" name="Object 6"/>
          <p:cNvGraphicFramePr>
            <a:graphicFrameLocks noChangeAspect="1"/>
          </p:cNvGraphicFramePr>
          <p:nvPr/>
        </p:nvGraphicFramePr>
        <p:xfrm>
          <a:off x="5795963" y="3068638"/>
          <a:ext cx="32035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Rovnica" r:id="rId6" imgW="1524000" imgH="228600" progId="Equation.3">
                  <p:embed/>
                </p:oleObj>
              </mc:Choice>
              <mc:Fallback>
                <p:oleObj name="Rovnica" r:id="rId6" imgW="1524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068638"/>
                        <a:ext cx="320357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40970" name="Object 9"/>
          <p:cNvGraphicFramePr>
            <a:graphicFrameLocks noChangeAspect="1"/>
          </p:cNvGraphicFramePr>
          <p:nvPr/>
        </p:nvGraphicFramePr>
        <p:xfrm>
          <a:off x="2824163" y="3500438"/>
          <a:ext cx="523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Rovnica" r:id="rId8" imgW="228600" imgH="228600" progId="Equation.3">
                  <p:embed/>
                </p:oleObj>
              </mc:Choice>
              <mc:Fallback>
                <p:oleObj name="Rovnica" r:id="rId8" imgW="2286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3500438"/>
                        <a:ext cx="5238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507412" cy="19446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cs-CZ" altLang="sk-SK" sz="2400" b="1" smtClean="0"/>
              <a:t>Merania</a:t>
            </a:r>
            <a:r>
              <a:rPr lang="cs-CZ" altLang="sk-SK" sz="2400" smtClean="0"/>
              <a:t>: Namerali sa nasledujúce rozdiely medzi kalibrovanou koncovou mierkou a referenčným etalónom, keď komparátor bol nastavený použitím referenčného etalónu pred každým odčítaním pri použití každého referenčného etalónu.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95500"/>
            <a:ext cx="54006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70350"/>
            <a:ext cx="907256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051050" y="260350"/>
            <a:ext cx="6635750" cy="719138"/>
          </a:xfrm>
        </p:spPr>
        <p:txBody>
          <a:bodyPr/>
          <a:lstStyle/>
          <a:p>
            <a:r>
              <a:rPr lang="sk-SK" altLang="sk-SK" sz="3200" b="1" smtClean="0"/>
              <a:t>Bilancia neistôt</a:t>
            </a:r>
            <a:endParaRPr lang="cs-CZ" altLang="sk-SK" sz="3200" b="1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r="1865"/>
          <a:stretch>
            <a:fillRect/>
          </a:stretch>
        </p:blipFill>
        <p:spPr bwMode="auto">
          <a:xfrm>
            <a:off x="971550" y="908050"/>
            <a:ext cx="7883525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0" y="3933825"/>
            <a:ext cx="896461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sk-SK" sz="2400" b="1"/>
              <a:t>Rozšírená neistota</a:t>
            </a:r>
          </a:p>
          <a:p>
            <a:pPr eaLnBrk="1" hangingPunct="1"/>
            <a:r>
              <a:rPr lang="cs-CZ" altLang="sk-SK" sz="2400" b="1"/>
              <a:t>Komentovaný výsledok </a:t>
            </a:r>
            <a:r>
              <a:rPr lang="cs-CZ" altLang="sk-SK" sz="2400"/>
              <a:t>Meraná hodnota koncovej mierky s nominálnou dĺžkou 50 mm je 49,999 926 mm ±69 nm. Uvedená rozšírená neistota merania je vyjadrená ako štandardná neistota merania vynásobená koeficientom pokrytia </a:t>
            </a:r>
            <a:r>
              <a:rPr lang="cs-CZ" altLang="sk-SK" sz="2400" i="1"/>
              <a:t>k </a:t>
            </a:r>
            <a:r>
              <a:rPr lang="cs-CZ" altLang="sk-SK" sz="2400"/>
              <a:t>= 2, ktorá pri normálnom rozdelení zodpovedá konfidenčnej pravdepodobnosti približne 95 %.</a:t>
            </a:r>
          </a:p>
        </p:txBody>
      </p:sp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860800"/>
            <a:ext cx="41052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0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44036" name="Rectangle 15"/>
          <p:cNvSpPr>
            <a:spLocks noGrp="1" noChangeArrowheads="1"/>
          </p:cNvSpPr>
          <p:nvPr>
            <p:ph type="title"/>
          </p:nvPr>
        </p:nvSpPr>
        <p:spPr>
          <a:xfrm>
            <a:off x="2124075" y="457200"/>
            <a:ext cx="6562725" cy="884238"/>
          </a:xfrm>
        </p:spPr>
        <p:txBody>
          <a:bodyPr/>
          <a:lstStyle/>
          <a:p>
            <a:r>
              <a:rPr lang="sk-SK" altLang="sk-SK" sz="3200" b="1" smtClean="0">
                <a:latin typeface="Tahoma" pitchFamily="34" charset="0"/>
              </a:rPr>
              <a:t>KALIBRE - MEDZNÉ MERADLÁ</a:t>
            </a:r>
            <a:endParaRPr lang="cs-CZ" altLang="sk-SK" sz="3200" b="1" smtClean="0">
              <a:latin typeface="Tahoma" pitchFamily="34" charset="0"/>
            </a:endParaRPr>
          </a:p>
        </p:txBody>
      </p:sp>
      <p:sp>
        <p:nvSpPr>
          <p:cNvPr id="4403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713787" cy="511175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b="1" smtClean="0"/>
              <a:t>Kaliber je prostriedok merania, ktorý zhmotňuje jeden rozmer alebo jeden tvar, alebo realizuje jedno aj druhé súčasne. Hlavnou oblasťou použitia kalibra je kontrola rozmerov hotových výrobkov v priemyselných podnikoch.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sk-SK" altLang="sk-SK" sz="2400" b="1" smtClean="0"/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en-US" altLang="sk-SK" sz="2400" b="1" i="1" smtClean="0"/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sk-SK" altLang="sk-SK" sz="2400" b="1" i="1" smtClean="0"/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sk-SK" altLang="sk-SK" sz="2400" b="1" i="1" smtClean="0"/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sk-SK" altLang="sk-SK" sz="2400" b="1" i="1" smtClean="0"/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sk-SK" altLang="sk-SK" sz="2400" b="1" i="1" smtClean="0"/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sk-SK" altLang="sk-SK" sz="2400" b="1" i="1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sk-SK" altLang="sk-SK" sz="2400" b="1" i="1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sk-SK" altLang="sk-SK" sz="2400" b="1" i="1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b="1" i="1" smtClean="0"/>
              <a:t>1 - dobrá strana kalibra                     2 - nepodarková strana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sk-SK" sz="2400" b="1" i="1" smtClean="0"/>
              <a:t>	 </a:t>
            </a:r>
            <a:r>
              <a:rPr lang="sk-SK" altLang="sk-SK" sz="2400" b="1" i="1" smtClean="0"/>
              <a:t>(Go side)                                             (No go side),</a:t>
            </a:r>
            <a:endParaRPr lang="cs-CZ" altLang="sk-SK" sz="2400" b="1" i="1" smtClean="0"/>
          </a:p>
        </p:txBody>
      </p:sp>
      <p:pic>
        <p:nvPicPr>
          <p:cNvPr id="4403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1"/>
          <a:stretch>
            <a:fillRect/>
          </a:stretch>
        </p:blipFill>
        <p:spPr bwMode="auto">
          <a:xfrm>
            <a:off x="2268538" y="2924175"/>
            <a:ext cx="44640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18"/>
          <p:cNvSpPr>
            <a:spLocks noChangeArrowheads="1"/>
          </p:cNvSpPr>
          <p:nvPr/>
        </p:nvSpPr>
        <p:spPr bwMode="auto">
          <a:xfrm>
            <a:off x="3779838" y="2924175"/>
            <a:ext cx="1152525" cy="217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44040" name="Oval 19"/>
          <p:cNvSpPr>
            <a:spLocks noChangeArrowheads="1"/>
          </p:cNvSpPr>
          <p:nvPr/>
        </p:nvSpPr>
        <p:spPr bwMode="auto">
          <a:xfrm>
            <a:off x="3995738" y="3068638"/>
            <a:ext cx="792162" cy="3603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250825" y="420688"/>
            <a:ext cx="85693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sk-SK" altLang="sk-SK" sz="1400">
              <a:solidFill>
                <a:srgbClr val="4E667C"/>
              </a:solidFill>
              <a:latin typeface="Tahoma" pitchFamily="34" charset="0"/>
            </a:endParaRPr>
          </a:p>
          <a:p>
            <a:pPr algn="just" eaLnBrk="1" hangingPunct="1"/>
            <a:endParaRPr lang="sk-SK" altLang="sk-SK" sz="2000">
              <a:solidFill>
                <a:srgbClr val="4E667C"/>
              </a:solidFill>
              <a:latin typeface="Tahoma" pitchFamily="34" charset="0"/>
            </a:endParaRPr>
          </a:p>
          <a:p>
            <a:pPr algn="just" eaLnBrk="1" hangingPunct="1"/>
            <a:endParaRPr lang="sk-SK" altLang="sk-SK" sz="2000">
              <a:solidFill>
                <a:srgbClr val="4E667C"/>
              </a:solidFill>
              <a:latin typeface="Tahoma" pitchFamily="34" charset="0"/>
            </a:endParaRPr>
          </a:p>
          <a:p>
            <a:pPr algn="just" eaLnBrk="1" hangingPunct="1"/>
            <a:endParaRPr lang="sk-SK" altLang="sk-SK" sz="2000">
              <a:solidFill>
                <a:srgbClr val="4E667C"/>
              </a:solidFill>
              <a:latin typeface="Tahoma" pitchFamily="34" charset="0"/>
            </a:endParaRPr>
          </a:p>
          <a:p>
            <a:pPr algn="just" eaLnBrk="1" hangingPunct="1"/>
            <a:r>
              <a:rPr lang="sk-SK" altLang="sk-SK" sz="2400" b="1">
                <a:latin typeface="Tahoma" pitchFamily="34" charset="0"/>
              </a:rPr>
              <a:t>Taylor formuloval dve základné pravidlá platné pre kalibre:</a:t>
            </a:r>
            <a:r>
              <a:rPr lang="cs-CZ" altLang="sk-SK" sz="2400" b="1">
                <a:latin typeface="Tahoma" pitchFamily="34" charset="0"/>
              </a:rPr>
              <a:t> </a:t>
            </a:r>
            <a:endParaRPr lang="en-US" altLang="sk-SK" sz="2400" b="1">
              <a:latin typeface="Tahoma" pitchFamily="34" charset="0"/>
            </a:endParaRPr>
          </a:p>
          <a:p>
            <a:pPr algn="just" eaLnBrk="1" hangingPunct="1"/>
            <a:endParaRPr lang="sk-SK" altLang="sk-SK" sz="2400" b="1">
              <a:latin typeface="Tahoma" pitchFamily="34" charset="0"/>
            </a:endParaRPr>
          </a:p>
          <a:p>
            <a:pPr algn="just" eaLnBrk="1" hangingPunct="1">
              <a:buFontTx/>
              <a:buAutoNum type="arabicPeriod"/>
            </a:pPr>
            <a:r>
              <a:rPr lang="sk-SK" altLang="sk-SK" sz="2400" b="1" i="1">
                <a:latin typeface="Tahoma" pitchFamily="34" charset="0"/>
              </a:rPr>
              <a:t>Dobrá strana medzného meradla (maximálny rozmer materiálu) má zodpovedať ideálnej súčiastke,</a:t>
            </a:r>
            <a:r>
              <a:rPr lang="en-US" altLang="sk-SK" sz="2400" b="1" i="1">
                <a:latin typeface="Tahoma" pitchFamily="34" charset="0"/>
              </a:rPr>
              <a:t> </a:t>
            </a:r>
            <a:r>
              <a:rPr lang="sk-SK" altLang="sk-SK" sz="2400" b="1" i="1">
                <a:latin typeface="Tahoma" pitchFamily="34" charset="0"/>
              </a:rPr>
              <a:t>aby bola zabezpečená vzájomná vymeniteľnosť. </a:t>
            </a:r>
          </a:p>
          <a:p>
            <a:pPr algn="just" eaLnBrk="1" hangingPunct="1"/>
            <a:endParaRPr lang="sk-SK" altLang="sk-SK" sz="2400" b="1" i="1">
              <a:latin typeface="Tahoma" pitchFamily="34" charset="0"/>
            </a:endParaRPr>
          </a:p>
          <a:p>
            <a:pPr algn="just" eaLnBrk="1" hangingPunct="1"/>
            <a:r>
              <a:rPr lang="sk-SK" altLang="sk-SK" sz="2400" b="1" i="1">
                <a:latin typeface="Tahoma" pitchFamily="34" charset="0"/>
              </a:rPr>
              <a:t>2. Nepodarková strana (minimálny rozmer</a:t>
            </a:r>
            <a:r>
              <a:rPr lang="en-US" altLang="sk-SK" sz="2400" b="1" i="1">
                <a:latin typeface="Tahoma" pitchFamily="34" charset="0"/>
              </a:rPr>
              <a:t> </a:t>
            </a:r>
            <a:r>
              <a:rPr lang="sk-SK" altLang="sk-SK" sz="2400" b="1" i="1">
                <a:latin typeface="Tahoma" pitchFamily="34" charset="0"/>
              </a:rPr>
              <a:t>materiálu) má jednotlivé rozmery kontrolovať bodovo, aby sa dali zistiť miestne odchýlky tvaru,</a:t>
            </a:r>
            <a:r>
              <a:rPr lang="en-US" altLang="sk-SK" sz="2400" b="1" i="1">
                <a:latin typeface="Tahoma" pitchFamily="34" charset="0"/>
              </a:rPr>
              <a:t> </a:t>
            </a:r>
            <a:r>
              <a:rPr lang="sk-SK" altLang="sk-SK" sz="2400" b="1" i="1">
                <a:latin typeface="Tahoma" pitchFamily="34" charset="0"/>
              </a:rPr>
              <a:t>ktoré prekračujú tolerančné pole.</a:t>
            </a:r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1979613" y="622300"/>
            <a:ext cx="69135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3200" b="1">
                <a:latin typeface="Tahoma" pitchFamily="34" charset="0"/>
              </a:rPr>
              <a:t>TAYLOROVE VETY</a:t>
            </a:r>
            <a:endParaRPr lang="cs-CZ" altLang="sk-SK" sz="32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622300"/>
            <a:ext cx="7235825" cy="719138"/>
          </a:xfrm>
        </p:spPr>
        <p:txBody>
          <a:bodyPr/>
          <a:lstStyle/>
          <a:p>
            <a:r>
              <a:rPr lang="sk-SK" altLang="sk-SK" sz="3200" b="1" smtClean="0">
                <a:latin typeface="Tahoma" pitchFamily="34" charset="0"/>
              </a:rPr>
              <a:t>TAYLOROV PRINCÍP - APLIKÁCIA</a:t>
            </a:r>
            <a:endParaRPr lang="cs-CZ" altLang="sk-SK" sz="3200" b="1" smtClean="0">
              <a:latin typeface="Tahoma" pitchFamily="34" charset="0"/>
            </a:endParaRPr>
          </a:p>
        </p:txBody>
      </p:sp>
      <p:pic>
        <p:nvPicPr>
          <p:cNvPr id="46084" name="Picture 4" descr="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681163"/>
            <a:ext cx="7200900" cy="5132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1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471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3200" b="1" smtClean="0">
                <a:latin typeface="Tahoma" pitchFamily="34" charset="0"/>
              </a:rPr>
              <a:t>OPOTREBENIE MEDZNÉHO MERADLA</a:t>
            </a:r>
            <a:endParaRPr lang="cs-CZ" altLang="sk-SK" sz="3200" b="1" smtClean="0">
              <a:latin typeface="Tahoma" pitchFamily="34" charset="0"/>
            </a:endParaRPr>
          </a:p>
        </p:txBody>
      </p:sp>
      <p:sp>
        <p:nvSpPr>
          <p:cNvPr id="4711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b="1" smtClean="0"/>
              <a:t>Medzné meradlá sa delia na: výrobné (operačné, dielenské), kontrolné, preberacie  (zákazník), porovnávacie (meradlá na meradlá) Pri navrhovaní a kontrole medzných meradiel vystupujú nasledovné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b="1" smtClean="0"/>
              <a:t>veličiny:  Opotrebenie  medzného meradla prídavok na opotrebenie dobrej strany vnútri tolerancie, predstavuje životnosť meradla a smeruje proti známemu zmyslu opotrebenia -medza opotrebenia dobrej strany mimo kontrolovaného tolerančného poľa  bezpečnostné pásmo  pre rozmery  nad 180 mm, neistota merania  do 180 mm =0 -výrobné medze odchýlky meradiel </a:t>
            </a:r>
            <a:endParaRPr lang="cs-CZ" altLang="sk-SK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90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3200" b="1" smtClean="0">
                <a:latin typeface="Tahoma" pitchFamily="34" charset="0"/>
              </a:rPr>
              <a:t>OPOTREBENIE MEDZNÉHO MERADLA</a:t>
            </a:r>
            <a:endParaRPr lang="cs-CZ" altLang="sk-SK" sz="3200" b="1" smtClean="0">
              <a:latin typeface="Tahoma" pitchFamily="34" charset="0"/>
            </a:endParaRPr>
          </a:p>
        </p:txBody>
      </p:sp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63675"/>
            <a:ext cx="5616575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2700338" y="476250"/>
            <a:ext cx="6048375" cy="523875"/>
          </a:xfrm>
        </p:spPr>
        <p:txBody>
          <a:bodyPr/>
          <a:lstStyle/>
          <a:p>
            <a:r>
              <a:rPr lang="cs-CZ" altLang="sk-SK" sz="3200" b="1" smtClean="0"/>
              <a:t>ULOŽENIE S VÔĽOU (HYBNÉ)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75013"/>
            <a:ext cx="69500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08175" y="1412875"/>
            <a:ext cx="457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sk-SK" sz="2400" b="1" i="1"/>
              <a:t>V</a:t>
            </a:r>
            <a:r>
              <a:rPr lang="cs-CZ" altLang="sk-SK" sz="2400" b="1"/>
              <a:t>max = </a:t>
            </a:r>
            <a:r>
              <a:rPr lang="cs-CZ" altLang="sk-SK" sz="2400" b="1" i="1"/>
              <a:t>D</a:t>
            </a:r>
            <a:r>
              <a:rPr lang="cs-CZ" altLang="sk-SK" sz="2400" b="1"/>
              <a:t>max - </a:t>
            </a:r>
            <a:r>
              <a:rPr lang="cs-CZ" altLang="sk-SK" sz="2400" b="1" i="1"/>
              <a:t>d</a:t>
            </a:r>
            <a:r>
              <a:rPr lang="cs-CZ" altLang="sk-SK" sz="2400" b="1"/>
              <a:t>min = </a:t>
            </a:r>
            <a:r>
              <a:rPr lang="cs-CZ" altLang="sk-SK" sz="2400" b="1" i="1"/>
              <a:t>ES – ei</a:t>
            </a:r>
          </a:p>
          <a:p>
            <a:pPr eaLnBrk="1" hangingPunct="1"/>
            <a:endParaRPr lang="cs-CZ" altLang="sk-SK" sz="1600" b="1" i="1"/>
          </a:p>
          <a:p>
            <a:pPr eaLnBrk="1" hangingPunct="1"/>
            <a:r>
              <a:rPr lang="cs-CZ" altLang="sk-SK" sz="2400" b="1" i="1"/>
              <a:t>V</a:t>
            </a:r>
            <a:r>
              <a:rPr lang="cs-CZ" altLang="sk-SK" sz="2400" b="1"/>
              <a:t>min = </a:t>
            </a:r>
            <a:r>
              <a:rPr lang="cs-CZ" altLang="sk-SK" sz="2400" b="1" i="1"/>
              <a:t>D</a:t>
            </a:r>
            <a:r>
              <a:rPr lang="cs-CZ" altLang="sk-SK" sz="2400" b="1"/>
              <a:t>min - </a:t>
            </a:r>
            <a:r>
              <a:rPr lang="cs-CZ" altLang="sk-SK" sz="2400" b="1" i="1"/>
              <a:t>d</a:t>
            </a:r>
            <a:r>
              <a:rPr lang="cs-CZ" altLang="sk-SK" sz="2400" b="1"/>
              <a:t>max = </a:t>
            </a:r>
            <a:r>
              <a:rPr lang="cs-CZ" altLang="sk-SK" sz="2400" b="1" i="1"/>
              <a:t>EI - 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09713" y="476250"/>
            <a:ext cx="7634287" cy="523875"/>
          </a:xfrm>
        </p:spPr>
        <p:txBody>
          <a:bodyPr/>
          <a:lstStyle/>
          <a:p>
            <a:r>
              <a:rPr lang="cs-CZ" altLang="sk-SK" sz="3200" b="1" smtClean="0"/>
              <a:t>ULOŽENIE S PRESAHOM (NEHYBNÉ)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9713" y="2293938"/>
            <a:ext cx="4986337" cy="4448175"/>
          </a:xfr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051050" y="1052513"/>
            <a:ext cx="4718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sk-SK" sz="2400" b="1" i="1"/>
              <a:t>P</a:t>
            </a:r>
            <a:r>
              <a:rPr lang="cs-CZ" altLang="sk-SK" sz="2400" b="1"/>
              <a:t>max = </a:t>
            </a:r>
            <a:r>
              <a:rPr lang="cs-CZ" altLang="sk-SK" sz="2400" b="1" i="1"/>
              <a:t>d</a:t>
            </a:r>
            <a:r>
              <a:rPr lang="cs-CZ" altLang="sk-SK" sz="2400" b="1"/>
              <a:t>max - </a:t>
            </a:r>
            <a:r>
              <a:rPr lang="cs-CZ" altLang="sk-SK" sz="2400" b="1" i="1"/>
              <a:t>D</a:t>
            </a:r>
            <a:r>
              <a:rPr lang="cs-CZ" altLang="sk-SK" sz="2400" b="1"/>
              <a:t>min = </a:t>
            </a:r>
            <a:r>
              <a:rPr lang="cs-CZ" altLang="sk-SK" sz="2400" b="1" i="1"/>
              <a:t>es – EI</a:t>
            </a:r>
          </a:p>
          <a:p>
            <a:pPr eaLnBrk="1" hangingPunct="1"/>
            <a:endParaRPr lang="cs-CZ" altLang="sk-SK" sz="2400" b="1" i="1"/>
          </a:p>
          <a:p>
            <a:pPr eaLnBrk="1" hangingPunct="1"/>
            <a:r>
              <a:rPr lang="cs-CZ" altLang="sk-SK" sz="2400" b="1" i="1"/>
              <a:t>P</a:t>
            </a:r>
            <a:r>
              <a:rPr lang="cs-CZ" altLang="sk-SK" sz="2400" b="1"/>
              <a:t>min = </a:t>
            </a:r>
            <a:r>
              <a:rPr lang="cs-CZ" altLang="sk-SK" sz="2400" b="1" i="1"/>
              <a:t>d</a:t>
            </a:r>
            <a:r>
              <a:rPr lang="cs-CZ" altLang="sk-SK" sz="2400" b="1"/>
              <a:t>min - </a:t>
            </a:r>
            <a:r>
              <a:rPr lang="cs-CZ" altLang="sk-SK" sz="2400" b="1" i="1"/>
              <a:t>D</a:t>
            </a:r>
            <a:r>
              <a:rPr lang="cs-CZ" altLang="sk-SK" sz="2400" b="1"/>
              <a:t>max = </a:t>
            </a:r>
            <a:r>
              <a:rPr lang="cs-CZ" altLang="sk-SK" sz="2400" b="1" i="1"/>
              <a:t>ei - 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457200"/>
            <a:ext cx="6778625" cy="595313"/>
          </a:xfrm>
        </p:spPr>
        <p:txBody>
          <a:bodyPr/>
          <a:lstStyle/>
          <a:p>
            <a:r>
              <a:rPr lang="cs-CZ" altLang="sk-SK" sz="3200" b="1" smtClean="0"/>
              <a:t>ULOŽENIE PRECHODNÉ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420938"/>
            <a:ext cx="5041900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051050" y="1125538"/>
            <a:ext cx="55451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sk-SK" sz="2800" b="1" i="1"/>
              <a:t>V</a:t>
            </a:r>
            <a:r>
              <a:rPr lang="cs-CZ" altLang="sk-SK" sz="2400" b="1"/>
              <a:t>max</a:t>
            </a:r>
            <a:r>
              <a:rPr lang="cs-CZ" altLang="sk-SK" sz="2800" b="1"/>
              <a:t> = </a:t>
            </a:r>
            <a:r>
              <a:rPr lang="cs-CZ" altLang="sk-SK" sz="2800" b="1" i="1"/>
              <a:t>D</a:t>
            </a:r>
            <a:r>
              <a:rPr lang="cs-CZ" altLang="sk-SK" sz="2400" b="1"/>
              <a:t>max</a:t>
            </a:r>
            <a:r>
              <a:rPr lang="cs-CZ" altLang="sk-SK" sz="2800" b="1"/>
              <a:t> - </a:t>
            </a:r>
            <a:r>
              <a:rPr lang="cs-CZ" altLang="sk-SK" sz="2800" b="1" i="1"/>
              <a:t>d</a:t>
            </a:r>
            <a:r>
              <a:rPr lang="cs-CZ" altLang="sk-SK" sz="2400" b="1"/>
              <a:t>min</a:t>
            </a:r>
            <a:r>
              <a:rPr lang="cs-CZ" altLang="sk-SK" sz="2800" b="1"/>
              <a:t> = </a:t>
            </a:r>
            <a:r>
              <a:rPr lang="cs-CZ" altLang="sk-SK" sz="2800" b="1" i="1"/>
              <a:t>ES</a:t>
            </a:r>
            <a:r>
              <a:rPr lang="cs-CZ" altLang="sk-SK" sz="2800" b="1"/>
              <a:t> – </a:t>
            </a:r>
            <a:r>
              <a:rPr lang="cs-CZ" altLang="sk-SK" sz="2800" b="1" i="1"/>
              <a:t>ei</a:t>
            </a:r>
          </a:p>
          <a:p>
            <a:pPr eaLnBrk="1" hangingPunct="1"/>
            <a:endParaRPr lang="cs-CZ" altLang="sk-SK" sz="1600" b="1" i="1"/>
          </a:p>
          <a:p>
            <a:pPr eaLnBrk="1" hangingPunct="1"/>
            <a:r>
              <a:rPr lang="cs-CZ" altLang="sk-SK" sz="2800" b="1" i="1"/>
              <a:t>P</a:t>
            </a:r>
            <a:r>
              <a:rPr lang="cs-CZ" altLang="sk-SK" sz="2400" b="1"/>
              <a:t>max</a:t>
            </a:r>
            <a:r>
              <a:rPr lang="cs-CZ" altLang="sk-SK" sz="2800" b="1"/>
              <a:t> = </a:t>
            </a:r>
            <a:r>
              <a:rPr lang="cs-CZ" altLang="sk-SK" sz="2800" b="1" i="1"/>
              <a:t>d</a:t>
            </a:r>
            <a:r>
              <a:rPr lang="cs-CZ" altLang="sk-SK" sz="2400" b="1"/>
              <a:t>max</a:t>
            </a:r>
            <a:r>
              <a:rPr lang="cs-CZ" altLang="sk-SK" sz="2800" b="1"/>
              <a:t> - </a:t>
            </a:r>
            <a:r>
              <a:rPr lang="cs-CZ" altLang="sk-SK" sz="2800" b="1" i="1"/>
              <a:t>D</a:t>
            </a:r>
            <a:r>
              <a:rPr lang="cs-CZ" altLang="sk-SK" sz="2400" b="1"/>
              <a:t>min</a:t>
            </a:r>
            <a:r>
              <a:rPr lang="cs-CZ" altLang="sk-SK" sz="2800" b="1"/>
              <a:t> = </a:t>
            </a:r>
            <a:r>
              <a:rPr lang="cs-CZ" altLang="sk-SK" sz="2800" b="1" i="1"/>
              <a:t>es </a:t>
            </a:r>
            <a:r>
              <a:rPr lang="cs-CZ" altLang="sk-SK" sz="2800" b="1"/>
              <a:t>- </a:t>
            </a:r>
            <a:r>
              <a:rPr lang="cs-CZ" altLang="sk-SK" sz="2800" b="1" i="1"/>
              <a:t>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476250"/>
            <a:ext cx="6861175" cy="503238"/>
          </a:xfrm>
        </p:spPr>
        <p:txBody>
          <a:bodyPr/>
          <a:lstStyle/>
          <a:p>
            <a:r>
              <a:rPr lang="cs-CZ" altLang="sk-SK" sz="3200" b="1" smtClean="0"/>
              <a:t>Normalizované tolerancie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5472112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000" smtClean="0"/>
              <a:t>STN 01 4201 až STN 01 4203</a:t>
            </a:r>
            <a:r>
              <a:rPr lang="en-US" altLang="sk-SK" sz="2000" smtClean="0"/>
              <a:t> </a:t>
            </a:r>
            <a:r>
              <a:rPr lang="sk-SK" altLang="sk-SK" sz="2000" i="1" smtClean="0"/>
              <a:t>(Sústava tolerancií a uložení ISO.)</a:t>
            </a:r>
            <a:endParaRPr lang="sk-SK" altLang="sk-SK" sz="2000" smtClean="0"/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smtClean="0"/>
              <a:t>Sústavu tolerancií a uložení je súhrn číselných hodnôt medzných odchýlok a tolerancií dier a hriadeľov.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smtClean="0"/>
              <a:t>Lícovacia sústava vychádza zo znalostí, že nepresnosti strojárenskej výroby rastú s treťou odmocninou tolerovaného rozmeru a nepresnosti merania rastú s rozmerom lineárne a táto sústava má celkom </a:t>
            </a:r>
            <a:r>
              <a:rPr lang="sk-SK" altLang="sk-SK" sz="2400" b="1" smtClean="0"/>
              <a:t>20 stupňov presnosti</a:t>
            </a:r>
            <a:r>
              <a:rPr lang="sk-SK" altLang="sk-SK" sz="2400" smtClean="0"/>
              <a:t> (IT- International Tolerance) – IT 01, IT 0, IT 1 až IT 18. </a:t>
            </a:r>
            <a:r>
              <a:rPr lang="en-US" altLang="sk-SK" sz="2400" smtClean="0"/>
              <a:t>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b="1" smtClean="0"/>
              <a:t>	Výpočet tolerancie:  do 500 mm  nad 500 mm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sk-SK" sz="2400" smtClean="0"/>
              <a:t>                                   </a:t>
            </a:r>
            <a:r>
              <a:rPr lang="sk-SK" altLang="sk-SK" sz="2400" smtClean="0"/>
              <a:t>	  </a:t>
            </a:r>
            <a:r>
              <a:rPr lang="en-US" altLang="sk-SK" sz="2400" smtClean="0"/>
              <a:t> </a:t>
            </a:r>
            <a:r>
              <a:rPr lang="sk-SK" altLang="sk-SK" sz="2400" smtClean="0"/>
              <a:t>ITn</a:t>
            </a:r>
            <a:r>
              <a:rPr lang="sk-SK" altLang="sk-SK" sz="2400" i="1" smtClean="0"/>
              <a:t> = k · i </a:t>
            </a:r>
            <a:r>
              <a:rPr lang="en-US" altLang="sk-SK" sz="2400" i="1" smtClean="0"/>
              <a:t>  </a:t>
            </a:r>
            <a:r>
              <a:rPr lang="sk-SK" altLang="sk-SK" sz="2400" i="1" smtClean="0"/>
              <a:t>   </a:t>
            </a:r>
            <a:r>
              <a:rPr lang="en-US" altLang="sk-SK" sz="2400" i="1" smtClean="0"/>
              <a:t> </a:t>
            </a:r>
            <a:r>
              <a:rPr lang="sk-SK" altLang="sk-SK" sz="2400" smtClean="0"/>
              <a:t>ITn</a:t>
            </a:r>
            <a:r>
              <a:rPr lang="sk-SK" altLang="sk-SK" sz="2400" i="1" smtClean="0"/>
              <a:t> = k · I</a:t>
            </a:r>
            <a:endParaRPr lang="sk-SK" altLang="sk-SK" sz="2400" smtClean="0"/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sk-SK" sz="2400" smtClean="0"/>
              <a:t>								</a:t>
            </a:r>
            <a:r>
              <a:rPr lang="sk-SK" altLang="sk-SK" sz="2400" smtClean="0"/>
              <a:t>       [</a:t>
            </a:r>
            <a:r>
              <a:rPr lang="sk-SK" altLang="sk-SK" sz="2400" smtClean="0">
                <a:latin typeface="Symbol" pitchFamily="18" charset="2"/>
              </a:rPr>
              <a:t>m</a:t>
            </a:r>
            <a:r>
              <a:rPr lang="sk-SK" altLang="sk-SK" sz="2400" smtClean="0"/>
              <a:t>m]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sk-SK" altLang="sk-SK" sz="2400" smtClean="0"/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sk-SK" sz="2400" i="1" smtClean="0"/>
              <a:t>	</a:t>
            </a:r>
            <a:r>
              <a:rPr lang="sk-SK" altLang="sk-SK" sz="2400" i="1" smtClean="0"/>
              <a:t>	I, i -  </a:t>
            </a:r>
            <a:r>
              <a:rPr lang="sk-SK" altLang="sk-SK" sz="2400" smtClean="0"/>
              <a:t>tolerančná jednotka</a:t>
            </a:r>
            <a:endParaRPr lang="sk-SK" altLang="sk-SK" sz="2400" i="1" smtClean="0"/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sk-SK" sz="2400" i="1" smtClean="0"/>
              <a:t>	</a:t>
            </a:r>
            <a:r>
              <a:rPr lang="sk-SK" altLang="sk-SK" sz="2400" i="1" smtClean="0"/>
              <a:t>	D </a:t>
            </a:r>
            <a:r>
              <a:rPr lang="sk-SK" altLang="sk-SK" sz="2400" smtClean="0"/>
              <a:t>= </a:t>
            </a:r>
            <a:r>
              <a:rPr lang="sk-SK" altLang="sk-SK" sz="2400" i="1" smtClean="0"/>
              <a:t>D</a:t>
            </a:r>
            <a:r>
              <a:rPr lang="en-US" altLang="sk-SK" sz="2000" smtClean="0"/>
              <a:t>1</a:t>
            </a:r>
            <a:r>
              <a:rPr lang="sk-SK" altLang="sk-SK" sz="2400" i="1" smtClean="0"/>
              <a:t> </a:t>
            </a:r>
            <a:r>
              <a:rPr lang="sk-SK" altLang="sk-SK" sz="2400" smtClean="0"/>
              <a:t>×</a:t>
            </a:r>
            <a:r>
              <a:rPr lang="sk-SK" altLang="sk-SK" sz="2400" i="1" smtClean="0"/>
              <a:t>D</a:t>
            </a:r>
            <a:r>
              <a:rPr lang="en-US" altLang="sk-SK" sz="2000" i="1" smtClean="0"/>
              <a:t>2</a:t>
            </a:r>
            <a:r>
              <a:rPr lang="sk-SK" altLang="sk-SK" sz="2000" i="1" smtClean="0"/>
              <a:t> </a:t>
            </a:r>
            <a:r>
              <a:rPr lang="en-US" altLang="sk-SK" sz="2000" i="1" smtClean="0"/>
              <a:t>  </a:t>
            </a:r>
            <a:r>
              <a:rPr lang="en-US" altLang="sk-SK" sz="2400" smtClean="0"/>
              <a:t>[</a:t>
            </a:r>
            <a:r>
              <a:rPr lang="sk-SK" altLang="sk-SK" sz="2400" smtClean="0"/>
              <a:t>mm</a:t>
            </a:r>
            <a:r>
              <a:rPr lang="en-US" altLang="sk-SK" sz="2400" smtClean="0"/>
              <a:t>]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i="1" smtClean="0"/>
              <a:t>		k</a:t>
            </a:r>
            <a:r>
              <a:rPr lang="en-US" altLang="sk-SK" sz="2400" i="1" smtClean="0"/>
              <a:t> </a:t>
            </a:r>
            <a:r>
              <a:rPr lang="sk-SK" altLang="sk-SK" sz="2400" i="1" smtClean="0"/>
              <a:t>- </a:t>
            </a:r>
            <a:r>
              <a:rPr lang="sk-SK" altLang="sk-SK" sz="2400" smtClean="0"/>
              <a:t>počet tolerančných jednotiek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400" smtClean="0"/>
              <a:t>		(stanovuje sa podľa stupňa presnosti </a:t>
            </a:r>
            <a:r>
              <a:rPr lang="sk-SK" altLang="sk-SK" sz="2400" i="1" smtClean="0"/>
              <a:t>n</a:t>
            </a:r>
            <a:r>
              <a:rPr lang="sk-SK" altLang="sk-SK" sz="2400" smtClean="0"/>
              <a:t>)</a:t>
            </a:r>
            <a:endParaRPr lang="cs-CZ" altLang="sk-SK" sz="240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7" t="-10623" r="20532"/>
          <a:stretch>
            <a:fillRect/>
          </a:stretch>
        </p:blipFill>
        <p:spPr bwMode="auto">
          <a:xfrm>
            <a:off x="5364163" y="4324350"/>
            <a:ext cx="2808287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93"/>
          <a:stretch>
            <a:fillRect/>
          </a:stretch>
        </p:blipFill>
        <p:spPr bwMode="auto">
          <a:xfrm>
            <a:off x="1619250" y="4394200"/>
            <a:ext cx="3708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940675" cy="503238"/>
          </a:xfrm>
        </p:spPr>
        <p:txBody>
          <a:bodyPr/>
          <a:lstStyle/>
          <a:p>
            <a:r>
              <a:rPr lang="cs-CZ" altLang="sk-SK" sz="3200" b="1" smtClean="0"/>
              <a:t>ODCHÝLKY TOLERANČNÝCH POLÍ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472113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Okrem veľkosti tolerancií je pre každú toleranciu stanovená  i jej poloha voči nulovej čiare (menovitému rozmeru). 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Polohy tolerančných polí hriadeľov a dier sú udávané písmenami a to veľkými pre diery  ( </a:t>
            </a:r>
            <a:r>
              <a:rPr lang="sk-SK" altLang="sk-SK" sz="2400" b="1" smtClean="0"/>
              <a:t>A, B, C, CD, D, E, EF, F, FG, G, H,  J, JS, K, M, N, P, R, S, T, U, V, X, Y, Z, ZA, ZB, ZC</a:t>
            </a:r>
            <a:r>
              <a:rPr lang="sk-SK" altLang="sk-SK" sz="2400" smtClean="0"/>
              <a:t> ) a malými pre hriadele (</a:t>
            </a:r>
            <a:r>
              <a:rPr lang="sk-SK" altLang="sk-SK" sz="2400" b="1" smtClean="0"/>
              <a:t>a, b, ... zc</a:t>
            </a:r>
            <a:r>
              <a:rPr lang="sk-SK" altLang="sk-SK" sz="2400" smtClean="0"/>
              <a:t> ). Lícovacia sústava určuje 3 stupne uloženia:  </a:t>
            </a:r>
          </a:p>
          <a:p>
            <a:pPr marL="0" indent="0" algn="just">
              <a:lnSpc>
                <a:spcPct val="90000"/>
              </a:lnSpc>
            </a:pPr>
            <a:r>
              <a:rPr lang="sk-SK" altLang="sk-SK" sz="2400" b="1" smtClean="0"/>
              <a:t>uloženie hybné (a - h), </a:t>
            </a:r>
          </a:p>
          <a:p>
            <a:pPr marL="0" indent="0" algn="just">
              <a:lnSpc>
                <a:spcPct val="90000"/>
              </a:lnSpc>
            </a:pPr>
            <a:r>
              <a:rPr lang="sk-SK" altLang="sk-SK" sz="2400" b="1" smtClean="0"/>
              <a:t>prechodné (j - n), </a:t>
            </a:r>
          </a:p>
          <a:p>
            <a:pPr marL="0" indent="0" algn="just">
              <a:lnSpc>
                <a:spcPct val="90000"/>
              </a:lnSpc>
            </a:pPr>
            <a:r>
              <a:rPr lang="sk-SK" altLang="sk-SK" sz="2400" b="1" smtClean="0"/>
              <a:t>nehybné (p - z).</a:t>
            </a:r>
            <a:r>
              <a:rPr lang="sk-SK" altLang="sk-SK" sz="2400" smtClean="0"/>
              <a:t>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Tolerancie, t.j. ich veľkosť i poloha voči nulovej čiare, je jednoznačne určená medznými odchýlkami.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cs-CZ" altLang="sk-SK" sz="2400" smtClean="0"/>
              <a:t>Poloha tolerančného poľa je určená polohou tej odchýlky, ktorá je bližšie k nulovej čiare (horná alebo dolná odchýlka)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2956</Words>
  <Application>Microsoft Office PowerPoint</Application>
  <PresentationFormat>Prezentácia na obrazovke (4:3)</PresentationFormat>
  <Paragraphs>515</Paragraphs>
  <Slides>48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snímok</vt:lpstr>
      </vt:variant>
      <vt:variant>
        <vt:i4>48</vt:i4>
      </vt:variant>
    </vt:vector>
  </HeadingPairs>
  <TitlesOfParts>
    <vt:vector size="59" baseType="lpstr">
      <vt:lpstr>Arial</vt:lpstr>
      <vt:lpstr>Symbol</vt:lpstr>
      <vt:lpstr>Tahoma</vt:lpstr>
      <vt:lpstr>Times New Roman</vt:lpstr>
      <vt:lpstr>Verdana</vt:lpstr>
      <vt:lpstr>Wingdings</vt:lpstr>
      <vt:lpstr>Predvolený návrh</vt:lpstr>
      <vt:lpstr>dokument</vt:lpstr>
      <vt:lpstr>Rovnice</vt:lpstr>
      <vt:lpstr>Rovnica</vt:lpstr>
      <vt:lpstr>Dokument</vt:lpstr>
      <vt:lpstr>Prednáška č.4 </vt:lpstr>
      <vt:lpstr>ZÁKLADNÉ POJMY</vt:lpstr>
      <vt:lpstr>TOLEROVANIE ROZMEROV</vt:lpstr>
      <vt:lpstr>ULOŽENIA</vt:lpstr>
      <vt:lpstr>ULOŽENIE S VÔĽOU (HYBNÉ)</vt:lpstr>
      <vt:lpstr>ULOŽENIE S PRESAHOM (NEHYBNÉ)</vt:lpstr>
      <vt:lpstr>ULOŽENIE PRECHODNÉ</vt:lpstr>
      <vt:lpstr>Normalizované tolerancie</vt:lpstr>
      <vt:lpstr>ODCHÝLKY TOLERANČNÝCH POLÍ</vt:lpstr>
      <vt:lpstr>ODCHÝLKY TOLERANČNÝCH POLÍ</vt:lpstr>
      <vt:lpstr>ODCHÝLKY TOLERANČNÝCH POLÍ</vt:lpstr>
      <vt:lpstr>Prezentácia programu PowerPoint</vt:lpstr>
      <vt:lpstr>SÚSTAVA JEDNOTNEJ DIERY A JEDNOTNÉHO HRIADEĽA</vt:lpstr>
      <vt:lpstr>PREDPIS PRESNOSTI ROZMEROV NA VÝROBNÝCH VÝKRESOCH</vt:lpstr>
      <vt:lpstr>Prezentácia programu PowerPoint</vt:lpstr>
      <vt:lpstr>PREDPISOVANIE  PRESNOSTI ROZMEROV  VO VÝKRESOVEJ DOKUMENTÁCII </vt:lpstr>
      <vt:lpstr>TOLEROVANIE UHLOVÝCH ROZMEROV</vt:lpstr>
      <vt:lpstr>Prezentácia programu PowerPoint</vt:lpstr>
      <vt:lpstr>Prezentácia programu PowerPoint</vt:lpstr>
      <vt:lpstr>MERANIA POSUVNÝM MERADLOM </vt:lpstr>
      <vt:lpstr>Prezentácia programu PowerPoint</vt:lpstr>
      <vt:lpstr>Prezentácia programu PowerPoint</vt:lpstr>
      <vt:lpstr>KALIBRÁCIA POSUVNÉHO MERADLA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KOMPARAČNÁ METÓDA</vt:lpstr>
      <vt:lpstr>Prezentácia programu PowerPoint</vt:lpstr>
      <vt:lpstr>ZÁKLADNÉ ROVNOBEŽNÉ MIERKY (KONCOVÉ MIERKY)</vt:lpstr>
      <vt:lpstr>ZÁKLADNÉ ROVNOBEŽNÉ MIERKY (KONCOVÉ MIERKY)</vt:lpstr>
      <vt:lpstr>ZÁKLADNÉ ROVNOBEŽNÉ MIERKY (KONCOVÉ MIERKY)</vt:lpstr>
      <vt:lpstr>Prezentácia programu PowerPoint</vt:lpstr>
      <vt:lpstr>Kalibrácia koncovej mierky s nominálnou dĺžkou 50 mm</vt:lpstr>
      <vt:lpstr>Kalibrácia koncovej mierky</vt:lpstr>
      <vt:lpstr>Kalibrácia koncovej mierky</vt:lpstr>
      <vt:lpstr>Kalibrácia koncovej mierky</vt:lpstr>
      <vt:lpstr>Kalibrácia koncovej mierky</vt:lpstr>
      <vt:lpstr>Kalibrácia koncovej mierky</vt:lpstr>
      <vt:lpstr>Prezentácia programu PowerPoint</vt:lpstr>
      <vt:lpstr>Bilancia neistôt</vt:lpstr>
      <vt:lpstr>KALIBRE - MEDZNÉ MERADLÁ</vt:lpstr>
      <vt:lpstr>Prezentácia programu PowerPoint</vt:lpstr>
      <vt:lpstr>TAYLOROV PRINCÍP - APLIKÁCIA</vt:lpstr>
      <vt:lpstr>OPOTREBENIE MEDZNÉHO MERADLA</vt:lpstr>
      <vt:lpstr>OPOTREBENIE MEDZNÉHO MERADLA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Miroslav Dovica</dc:creator>
  <cp:lastModifiedBy>Miroslav Dovica</cp:lastModifiedBy>
  <cp:revision>221</cp:revision>
  <dcterms:created xsi:type="dcterms:W3CDTF">2012-09-11T07:07:15Z</dcterms:created>
  <dcterms:modified xsi:type="dcterms:W3CDTF">2023-10-12T07:21:39Z</dcterms:modified>
</cp:coreProperties>
</file>