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75" r:id="rId4"/>
    <p:sldId id="265" r:id="rId5"/>
    <p:sldId id="266" r:id="rId6"/>
    <p:sldId id="267" r:id="rId7"/>
    <p:sldId id="268" r:id="rId8"/>
    <p:sldId id="269" r:id="rId9"/>
    <p:sldId id="272" r:id="rId10"/>
    <p:sldId id="273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4660"/>
  </p:normalViewPr>
  <p:slideViewPr>
    <p:cSldViewPr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817B-A0E3-4928-8C91-4D138930FB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92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78CE2-590F-48C0-8F32-1A215823A1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2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A029-B005-41C9-8886-3499A5D9D9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38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1B48-6874-45F4-9C07-01EEA0213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3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6A76-04AC-4733-B4FC-09DD4CCD73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23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B0F9-0C70-4D84-BE9E-F37100C231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65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E33C-293F-43B5-A757-D2219C0C1F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15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6EE0-2200-4D56-AEB7-E544CEB15F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55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3947-0C2C-44F7-995C-B1A1906071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35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D34C8-F1D9-4FEC-AF08-A6D5EB7471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0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E416-59B6-4AA2-9E60-C498CEB872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9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štýly predlohy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Tretia úroveň</a:t>
            </a:r>
          </a:p>
          <a:p>
            <a:pPr lvl="3"/>
            <a:r>
              <a:rPr lang="cs-CZ" altLang="sk-SK" smtClean="0"/>
              <a:t>Štvrtá úroveň</a:t>
            </a:r>
          </a:p>
          <a:p>
            <a:pPr lvl="4"/>
            <a:r>
              <a:rPr lang="cs-CZ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98B647-DDE1-45D6-8BD2-BBCE5C4AFA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k-SK" sz="2400" smtClean="0"/>
              <a:t>Predn</a:t>
            </a:r>
            <a:r>
              <a:rPr lang="sk-SK" altLang="sk-SK" sz="2400" smtClean="0"/>
              <a:t>áška č.6</a:t>
            </a:r>
            <a:r>
              <a:rPr lang="cs-CZ" altLang="sk-SK" smtClean="0"/>
              <a:t/>
            </a:r>
            <a:br>
              <a:rPr lang="cs-CZ" altLang="sk-SK" smtClean="0"/>
            </a:br>
            <a:endParaRPr lang="cs-CZ" altLang="sk-SK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r>
              <a:rPr lang="sk-SK" altLang="sk-SK" sz="3600" b="1" smtClean="0"/>
              <a:t>MODEL VRCHNEJ VRSTVY</a:t>
            </a:r>
          </a:p>
          <a:p>
            <a:pPr algn="ctr" eaLnBrk="1" hangingPunct="1">
              <a:buFontTx/>
              <a:buNone/>
            </a:pPr>
            <a:r>
              <a:rPr lang="sk-SK" altLang="sk-SK" sz="3600" b="1" smtClean="0"/>
              <a:t>VŠEOBECNÉ TOLERANCIE</a:t>
            </a:r>
            <a:endParaRPr lang="cs-CZ" altLang="sk-SK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908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275" y="457200"/>
            <a:ext cx="6994525" cy="739775"/>
          </a:xfrm>
        </p:spPr>
        <p:txBody>
          <a:bodyPr/>
          <a:lstStyle/>
          <a:p>
            <a:r>
              <a:rPr lang="sk-SK" altLang="sk-SK" sz="3200" b="1" smtClean="0"/>
              <a:t>TOLERANCIE </a:t>
            </a:r>
            <a:endParaRPr lang="cs-CZ" altLang="sk-SK" sz="3200" b="1" smtClean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507412" cy="5400675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k-SK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Funkčné tolerancie</a:t>
            </a:r>
            <a:r>
              <a:rPr lang="sk-SK" sz="2400"/>
              <a:t> – tolerancie výkonných charakteristík finálnych výrobkov, funkčné vlastnosti dielčích montážnych skupín. </a:t>
            </a:r>
            <a:r>
              <a:rPr lang="sk-SK" sz="2400" dirty="0"/>
              <a:t>K funkčným vlastnostiam patrí aj tolerancia uloženia.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k-SK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Materiálové tolerancie</a:t>
            </a:r>
            <a:r>
              <a:rPr lang="sk-SK" sz="2400" dirty="0"/>
              <a:t> – tolerancie chemických zložiek a štrukturálnej stavby použitých materiálov a ich fyzikálnych vlastností (pevnosť, tvrdosť, elektrická a tepelná vodivosť). Dôležitá je tiež možná zmena materiálových vlastností v čase (vplyv teploty na zmena rozmerov) a vplyv použitých materiálov na okolité prostredie.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k-SK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Geometrické tolerancie </a:t>
            </a:r>
            <a:r>
              <a:rPr lang="sk-SK" sz="2400" dirty="0"/>
              <a:t> –  Stanovenie, tolerovanie a výrobno-technická realizácia geometrických vlastností súčiastok má dôležitý význam pre zameniteľnosť, resp. vymeniteľnosť. Stanovenie  optimálnych tolerancií pre rozmery, tvar a polohu prvkov a ich drsnosť povrchu patrí k </a:t>
            </a:r>
            <a:r>
              <a:rPr lang="sk-SK" sz="2400" dirty="0" err="1"/>
              <a:t>najobtiažnejším</a:t>
            </a:r>
            <a:r>
              <a:rPr lang="sk-SK" sz="2400" dirty="0"/>
              <a:t> technickým úlohám. </a:t>
            </a:r>
            <a:endParaRPr lang="sk-SK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3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908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2195513" y="404813"/>
            <a:ext cx="6948487" cy="431800"/>
          </a:xfrm>
        </p:spPr>
        <p:txBody>
          <a:bodyPr/>
          <a:lstStyle/>
          <a:p>
            <a:r>
              <a:rPr lang="cs-CZ" altLang="sk-SK" sz="3200" b="1" smtClean="0"/>
              <a:t>MODEL VRCHNEJ VRSTVY</a:t>
            </a:r>
            <a:endParaRPr lang="cs-CZ" altLang="sk-SK" sz="3600" b="1" smtClean="0"/>
          </a:p>
        </p:txBody>
      </p:sp>
      <p:graphicFrame>
        <p:nvGraphicFramePr>
          <p:cNvPr id="4100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2051050" y="3284538"/>
          <a:ext cx="225266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HOTO-PAINT" r:id="rId4" imgW="2107937" imgH="3161905" progId="CorelPHOTOPAINT.Image.13">
                  <p:embed/>
                </p:oleObj>
              </mc:Choice>
              <mc:Fallback>
                <p:oleObj name="PHOTO-PAINT" r:id="rId4" imgW="2107937" imgH="3161905" progId="CorelPHOTOPAINT.Image.1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284538"/>
                        <a:ext cx="2252663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250825" y="981075"/>
            <a:ext cx="87137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cs-CZ" altLang="sk-SK" sz="2400" b="1"/>
              <a:t>Je geometrický model  fyzického rozhrania  medzi  obrobkom a jeho okolím. Obrobok je definovaný  nedokonalými  útvarmi  s ohľadom na ideálne útvary na obvode obrobku. Zatiaľ čo ideálne útvary sú len v teórii, reálny útvar nie je dokonale presný, jeho tvar  závisí na výrobnom procese a podmienkach výroby. </a:t>
            </a:r>
          </a:p>
        </p:txBody>
      </p:sp>
      <p:graphicFrame>
        <p:nvGraphicFramePr>
          <p:cNvPr id="4102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6384925" y="3213100"/>
          <a:ext cx="2116138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HOTO-PAINT" r:id="rId6" imgW="2069841" imgH="3339683" progId="CorelPHOTOPAINT.Image.13">
                  <p:embed/>
                </p:oleObj>
              </mc:Choice>
              <mc:Fallback>
                <p:oleObj name="PHOTO-PAINT" r:id="rId6" imgW="2069841" imgH="3339683" progId="CorelPHOTOPAINT.Image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213100"/>
                        <a:ext cx="2116138" cy="34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21"/>
          <p:cNvSpPr txBox="1">
            <a:spLocks noChangeArrowheads="1"/>
          </p:cNvSpPr>
          <p:nvPr/>
        </p:nvSpPr>
        <p:spPr bwMode="auto">
          <a:xfrm>
            <a:off x="4608513" y="5661025"/>
            <a:ext cx="1403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2800" b="1"/>
              <a:t>Reálny útvar</a:t>
            </a:r>
            <a:endParaRPr lang="cs-CZ" altLang="sk-SK" sz="2800" b="1"/>
          </a:p>
        </p:txBody>
      </p:sp>
      <p:sp>
        <p:nvSpPr>
          <p:cNvPr id="4104" name="Text Box 22"/>
          <p:cNvSpPr txBox="1">
            <a:spLocks noChangeArrowheads="1"/>
          </p:cNvSpPr>
          <p:nvPr/>
        </p:nvSpPr>
        <p:spPr bwMode="auto">
          <a:xfrm>
            <a:off x="142875" y="5589588"/>
            <a:ext cx="190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2800" b="1"/>
              <a:t>Ideálny útvar</a:t>
            </a:r>
            <a:endParaRPr lang="cs-CZ" altLang="sk-SK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3438"/>
            <a:ext cx="85471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8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908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333375"/>
            <a:ext cx="7508875" cy="955675"/>
          </a:xfrm>
        </p:spPr>
        <p:txBody>
          <a:bodyPr/>
          <a:lstStyle/>
          <a:p>
            <a:r>
              <a:rPr lang="cs-CZ" altLang="sk-SK" b="1" smtClean="0"/>
              <a:t>MODEL VRCHNEJ VRSTVY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" r="1903" b="9892"/>
          <a:stretch>
            <a:fillRect/>
          </a:stretch>
        </p:blipFill>
        <p:spPr bwMode="auto">
          <a:xfrm>
            <a:off x="1908175" y="1454150"/>
            <a:ext cx="7235825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557338"/>
            <a:ext cx="2339975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sk-SK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MERACIE</a:t>
            </a:r>
          </a:p>
          <a:p>
            <a:pPr algn="just">
              <a:defRPr/>
            </a:pPr>
            <a:r>
              <a:rPr lang="sk-SK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ÚLOHY</a:t>
            </a:r>
          </a:p>
          <a:p>
            <a:pPr algn="just">
              <a:defRPr/>
            </a:pPr>
            <a:endParaRPr lang="cs-CZ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defRPr/>
            </a:pP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85%</a:t>
            </a:r>
            <a:r>
              <a:rPr lang="cs-CZ" sz="2800" b="1"/>
              <a:t>  </a:t>
            </a:r>
          </a:p>
          <a:p>
            <a:pPr algn="just">
              <a:defRPr/>
            </a:pPr>
            <a:r>
              <a:rPr lang="cs-CZ" sz="2800" b="1"/>
              <a:t>tvar</a:t>
            </a:r>
          </a:p>
          <a:p>
            <a:pPr algn="just">
              <a:defRPr/>
            </a:pPr>
            <a:endParaRPr lang="cs-CZ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defRPr/>
            </a:pP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10%</a:t>
            </a:r>
          </a:p>
          <a:p>
            <a:pPr algn="just">
              <a:defRPr/>
            </a:pPr>
            <a:r>
              <a:rPr lang="cs-CZ" sz="2800" b="1"/>
              <a:t>štruktúra </a:t>
            </a:r>
          </a:p>
          <a:p>
            <a:pPr algn="just">
              <a:defRPr/>
            </a:pPr>
            <a:endParaRPr lang="cs-CZ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defRPr/>
            </a:pPr>
            <a:r>
              <a:rPr lang="cs-CZ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5%</a:t>
            </a:r>
            <a:r>
              <a:rPr lang="cs-CZ" sz="2800" b="1"/>
              <a:t>  </a:t>
            </a:r>
          </a:p>
          <a:p>
            <a:pPr algn="just">
              <a:defRPr/>
            </a:pPr>
            <a:r>
              <a:rPr lang="cs-CZ" sz="2800" b="1"/>
              <a:t>napätosť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908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cs-CZ" altLang="sk-SK" sz="4000" b="1" smtClean="0"/>
              <a:t>Geometrické útvary </a:t>
            </a:r>
            <a:r>
              <a:rPr lang="cs-CZ" altLang="sk-SK" sz="3200" smtClean="0"/>
              <a:t>(ISO 14660-1)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cs-CZ" altLang="sk-SK" sz="2800" b="1" smtClean="0"/>
              <a:t>Využívaním súradnicových meracích strojov (CMM) resp. prístrojov na meranie tvaru, sa prejavuje potrebou diferencovaného prístupu k základným pojmom a definíciám, zvlášť v spojitosti s počítačovou podporou v metrológii.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sk-SK" altLang="sk-SK" sz="2800" b="1" smtClean="0"/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sk-SK" altLang="sk-SK" sz="2800" b="1" smtClean="0"/>
              <a:t>Strojársky obrobok tvorí kombinácia normovaných geometrických útvarov akými sú roviny, kružnice, priamky, valce, kužele a gule. Pomocou týchto útvarov môžu byt opísané všetky prizmatické a rotacno symetrické obrobky.</a:t>
            </a:r>
            <a:endParaRPr lang="cs-CZ" altLang="sk-SK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908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2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993775"/>
            <a:ext cx="7235825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4679950" cy="431800"/>
          </a:xfrm>
        </p:spPr>
        <p:txBody>
          <a:bodyPr/>
          <a:lstStyle/>
          <a:p>
            <a:r>
              <a:rPr lang="cs-CZ" altLang="sk-SK" sz="3200" b="1" smtClean="0"/>
              <a:t>Geometrické útvary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908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7235825" cy="1228725"/>
          </a:xfrm>
        </p:spPr>
        <p:txBody>
          <a:bodyPr/>
          <a:lstStyle/>
          <a:p>
            <a:r>
              <a:rPr lang="cs-CZ" altLang="sk-SK" sz="3600" b="1" smtClean="0"/>
              <a:t>ŠTRUKTÚRA DEFINÍCIÍ GEOMETRICKÉHO ÚTVARU</a:t>
            </a: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51038"/>
            <a:ext cx="8202612" cy="4718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908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692150"/>
            <a:ext cx="6048375" cy="884238"/>
          </a:xfrm>
        </p:spPr>
        <p:txBody>
          <a:bodyPr/>
          <a:lstStyle/>
          <a:p>
            <a:pPr>
              <a:defRPr/>
            </a:pPr>
            <a:r>
              <a:rPr lang="cs-CZ" sz="3600" b="1"/>
              <a:t>POJMY GEOMETRICKÝCH ÚTVAROV</a:t>
            </a:r>
            <a:r>
              <a:rPr lang="cs-CZ" sz="3200" b="1"/>
              <a:t> </a:t>
            </a:r>
            <a:r>
              <a:rPr lang="cs-CZ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VALEC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91440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3238" y="1844675"/>
            <a:ext cx="8640762" cy="8636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sk-SK" altLang="sk-SK" sz="2400" b="1" smtClean="0"/>
              <a:t>Geometria útvarov môže byť určená odvodenými prvkami, ktoré sa prekladajú určitým počtom meraných bodov.</a:t>
            </a:r>
            <a:endParaRPr lang="cs-CZ" altLang="sk-SK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46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908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549275"/>
            <a:ext cx="6562725" cy="668338"/>
          </a:xfrm>
        </p:spPr>
        <p:txBody>
          <a:bodyPr/>
          <a:lstStyle/>
          <a:p>
            <a:r>
              <a:rPr lang="cs-CZ" altLang="sk-SK" sz="4000" b="1" smtClean="0"/>
              <a:t>TAXONÓMIA TOLERANCIÍ</a:t>
            </a:r>
            <a:r>
              <a:rPr lang="cs-CZ" altLang="sk-SK" sz="4000" smtClean="0"/>
              <a:t> </a:t>
            </a:r>
          </a:p>
        </p:txBody>
      </p:sp>
      <p:sp>
        <p:nvSpPr>
          <p:cNvPr id="12292" name="Picture 4"/>
          <p:cNvSpPr>
            <a:spLocks noChangeAspect="1" noChangeArrowheads="1"/>
          </p:cNvSpPr>
          <p:nvPr/>
        </p:nvSpPr>
        <p:spPr bwMode="auto">
          <a:xfrm>
            <a:off x="828675" y="2924175"/>
            <a:ext cx="8280400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19446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400" smtClean="0"/>
              <a:t>Úplnnosť popisu tolerovania znamená, aby jednotlivé geometrie (rozmerové, tvarové, polohové a štruktúra povrchu) prvkov súčiastky boli presne definované tak, aby žiadny údaj nebol ponechaný  na  názor jednotlivých pracovníkov vo výrobe alebo pri ich kontrole</a:t>
            </a:r>
            <a:r>
              <a:rPr lang="sk-SK" altLang="sk-SK" sz="1800" smtClean="0"/>
              <a:t> </a:t>
            </a:r>
            <a:endParaRPr lang="cs-CZ" altLang="sk-SK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339</Words>
  <Application>Microsoft Office PowerPoint</Application>
  <PresentationFormat>Prezentácia na obrazovke (4:3)</PresentationFormat>
  <Paragraphs>36</Paragraphs>
  <Slides>10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Wingdings</vt:lpstr>
      <vt:lpstr>Predvolený návrh</vt:lpstr>
      <vt:lpstr>PHOTO-PAINT</vt:lpstr>
      <vt:lpstr>Prednáška č.6 </vt:lpstr>
      <vt:lpstr>MODEL VRCHNEJ VRSTVY</vt:lpstr>
      <vt:lpstr>Prezentácia programu PowerPoint</vt:lpstr>
      <vt:lpstr>MODEL VRCHNEJ VRSTVY</vt:lpstr>
      <vt:lpstr>Geometrické útvary (ISO 14660-1)</vt:lpstr>
      <vt:lpstr>Geometrické útvary</vt:lpstr>
      <vt:lpstr>ŠTRUKTÚRA DEFINÍCIÍ GEOMETRICKÉHO ÚTVARU</vt:lpstr>
      <vt:lpstr>POJMY GEOMETRICKÝCH ÚTVAROV VALEC</vt:lpstr>
      <vt:lpstr>TAXONÓMIA TOLERANCIÍ </vt:lpstr>
      <vt:lpstr>TOLERANCIE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Miroslav Dovica</dc:creator>
  <cp:lastModifiedBy>Miroslav Dovica</cp:lastModifiedBy>
  <cp:revision>223</cp:revision>
  <dcterms:created xsi:type="dcterms:W3CDTF">2012-09-11T07:07:15Z</dcterms:created>
  <dcterms:modified xsi:type="dcterms:W3CDTF">2023-10-23T05:44:47Z</dcterms:modified>
</cp:coreProperties>
</file>