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65" r:id="rId4"/>
    <p:sldId id="266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305" r:id="rId32"/>
    <p:sldId id="272" r:id="rId33"/>
    <p:sldId id="306" r:id="rId34"/>
    <p:sldId id="275" r:id="rId35"/>
    <p:sldId id="307" r:id="rId36"/>
    <p:sldId id="309" r:id="rId37"/>
    <p:sldId id="308" r:id="rId38"/>
    <p:sldId id="273" r:id="rId39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93" autoAdjust="0"/>
    <p:restoredTop sz="94660"/>
  </p:normalViewPr>
  <p:slideViewPr>
    <p:cSldViewPr>
      <p:cViewPr varScale="1">
        <p:scale>
          <a:sx n="108" d="100"/>
          <a:sy n="108" d="100"/>
        </p:scale>
        <p:origin x="132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D70F6F-FE88-45FC-A07E-D027EC1F0DB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9574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A5433-EF1F-4560-8332-BC73BBBC4DA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5722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8A31A-0129-4DFF-A4CA-AF40A99FC98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9548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580A46-8F8C-4875-9054-B6AB7F94715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0497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3DE09-86B7-437E-8C2D-B49DBEF6604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5043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F5ED7-CE36-4C23-9767-E98936D5C9F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6487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21D9A-9E98-4B0D-95E9-F0F546EFF4E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3806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B34141-B636-4813-BB83-C4FFB878101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052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E87F8F-48DF-4B24-9BF7-3651FACAB30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8359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32F1BE-C9DF-4725-BEE5-A4860F51A4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8864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 smtClean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488F0-7649-45A4-A767-A2B67D86F4C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9646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sk-SK" smtClean="0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sk-SK" smtClean="0"/>
              <a:t>Kliknite sem a upravte štýly predlohy textu.</a:t>
            </a:r>
          </a:p>
          <a:p>
            <a:pPr lvl="1"/>
            <a:r>
              <a:rPr lang="cs-CZ" altLang="sk-SK" smtClean="0"/>
              <a:t>Druhá úroveň</a:t>
            </a:r>
          </a:p>
          <a:p>
            <a:pPr lvl="2"/>
            <a:r>
              <a:rPr lang="cs-CZ" altLang="sk-SK" smtClean="0"/>
              <a:t>Tretia úroveň</a:t>
            </a:r>
          </a:p>
          <a:p>
            <a:pPr lvl="3"/>
            <a:r>
              <a:rPr lang="cs-CZ" altLang="sk-SK" smtClean="0"/>
              <a:t>Štvrtá úroveň</a:t>
            </a:r>
          </a:p>
          <a:p>
            <a:pPr lvl="4"/>
            <a:r>
              <a:rPr lang="cs-CZ" altLang="sk-SK" smtClean="0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3FECB1A-08DB-4897-AC14-B057CC0BAE9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sk-SK" sz="2400" smtClean="0"/>
              <a:t>Predn</a:t>
            </a:r>
            <a:r>
              <a:rPr lang="sk-SK" altLang="sk-SK" sz="2400" smtClean="0"/>
              <a:t>áška č.7</a:t>
            </a:r>
            <a:r>
              <a:rPr lang="cs-CZ" altLang="sk-SK" smtClean="0"/>
              <a:t/>
            </a:r>
            <a:br>
              <a:rPr lang="cs-CZ" altLang="sk-SK" smtClean="0"/>
            </a:br>
            <a:endParaRPr lang="cs-CZ" altLang="sk-SK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sk-SK" altLang="sk-SK" sz="3600" b="1" smtClean="0"/>
          </a:p>
          <a:p>
            <a:pPr algn="ctr" eaLnBrk="1" hangingPunct="1">
              <a:buFontTx/>
              <a:buNone/>
            </a:pPr>
            <a:endParaRPr lang="sk-SK" altLang="sk-SK" sz="3600" b="1" smtClean="0"/>
          </a:p>
          <a:p>
            <a:pPr algn="ctr" eaLnBrk="1" hangingPunct="1">
              <a:buFontTx/>
              <a:buNone/>
            </a:pPr>
            <a:endParaRPr lang="sk-SK" altLang="sk-SK" sz="3600" b="1" smtClean="0"/>
          </a:p>
          <a:p>
            <a:pPr algn="ctr" eaLnBrk="1" hangingPunct="1">
              <a:buFontTx/>
              <a:buNone/>
            </a:pPr>
            <a:r>
              <a:rPr lang="sk-SK" altLang="sk-SK" sz="3600" b="1" smtClean="0"/>
              <a:t>DRSNOSŤ POVRCHU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32" y="144016"/>
            <a:ext cx="7748484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673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85" y="255165"/>
            <a:ext cx="8321579" cy="612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107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6" y="404664"/>
            <a:ext cx="9024318" cy="572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857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9011293" cy="4836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158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7" y="66264"/>
            <a:ext cx="8134675" cy="667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783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68" y="260648"/>
            <a:ext cx="7843132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421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90" y="206239"/>
            <a:ext cx="7510218" cy="6463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528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40" y="116632"/>
            <a:ext cx="7862692" cy="6577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697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81" y="227781"/>
            <a:ext cx="7392319" cy="6441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735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01" y="188640"/>
            <a:ext cx="7269791" cy="6499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91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07950" y="6375400"/>
            <a:ext cx="522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1800">
                <a:solidFill>
                  <a:schemeClr val="bg1"/>
                </a:solidFill>
              </a:rPr>
              <a:t>1/5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5724525" y="6375400"/>
            <a:ext cx="3311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sk-SK" altLang="sk-SK" sz="1800">
                <a:solidFill>
                  <a:schemeClr val="bg1"/>
                </a:solidFill>
              </a:rPr>
              <a:t>Drsnosť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68313" y="188913"/>
            <a:ext cx="813593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sk-SK" altLang="sk-SK" sz="2000">
                <a:solidFill>
                  <a:srgbClr val="4E667C"/>
                </a:solidFill>
              </a:rPr>
              <a:t>Drsnosť predstavuje výšku nerovností od dokonalej a ideálne hladkej plochy. Chápe sa ako časť geometrických odchýlok s relatívne malou vzdialenosťou nerovností (ostatné sú vlnitosť a geometrická tolerancia).</a:t>
            </a:r>
          </a:p>
        </p:txBody>
      </p:sp>
      <p:sp>
        <p:nvSpPr>
          <p:cNvPr id="3077" name="Rectangle 8"/>
          <p:cNvSpPr>
            <a:spLocks noChangeArrowheads="1"/>
          </p:cNvSpPr>
          <p:nvPr/>
        </p:nvSpPr>
        <p:spPr bwMode="auto">
          <a:xfrm>
            <a:off x="468313" y="1555750"/>
            <a:ext cx="8135937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sk-SK" altLang="sk-SK" sz="2000"/>
              <a:t>Skutočný povrch</a:t>
            </a:r>
            <a:r>
              <a:rPr lang="sk-SK" altLang="sk-SK" sz="2000">
                <a:solidFill>
                  <a:srgbClr val="4E667C"/>
                </a:solidFill>
              </a:rPr>
              <a:t> - povrch ohraničujúci teleso a oddeľujúci ho od okolitého prostredia.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sk-SK" altLang="sk-SK" sz="2000"/>
              <a:t>Geometrický povrch</a:t>
            </a:r>
            <a:r>
              <a:rPr lang="sk-SK" altLang="sk-SK" sz="2000">
                <a:solidFill>
                  <a:srgbClr val="4E667C"/>
                </a:solidFill>
              </a:rPr>
              <a:t> - ideálny povrch, ktorého menovitý tvar je určený výkresom alebo inou technickou dokumentáciou.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sk-SK" altLang="sk-SK" sz="2000"/>
              <a:t>Základný povrch</a:t>
            </a:r>
            <a:r>
              <a:rPr lang="sk-SK" altLang="sk-SK" sz="2000">
                <a:solidFill>
                  <a:srgbClr val="4E667C"/>
                </a:solidFill>
              </a:rPr>
              <a:t> - povrch, od ktorého sa vyhodnocujú parametre drsnosti povrchu.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sk-SK" altLang="sk-SK" sz="2000">
              <a:solidFill>
                <a:srgbClr val="4E667C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sk-SK" altLang="sk-SK" sz="2000">
              <a:solidFill>
                <a:srgbClr val="4E667C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sk-SK" altLang="sk-SK" sz="2000">
              <a:solidFill>
                <a:srgbClr val="4E667C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sk-SK" altLang="sk-SK" sz="2000">
              <a:solidFill>
                <a:srgbClr val="4E667C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sk-SK" altLang="sk-SK" sz="2000">
              <a:solidFill>
                <a:srgbClr val="4E667C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sk-SK" altLang="sk-SK" sz="2000">
              <a:solidFill>
                <a:srgbClr val="4E667C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sk-SK" altLang="sk-SK" sz="2000">
              <a:solidFill>
                <a:srgbClr val="4E667C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sk-SK" altLang="sk-SK" sz="2000">
                <a:solidFill>
                  <a:schemeClr val="tx2"/>
                </a:solidFill>
              </a:rPr>
              <a:t>Skutočný profil</a:t>
            </a:r>
            <a:r>
              <a:rPr lang="sk-SK" altLang="sk-SK" sz="2000">
                <a:solidFill>
                  <a:srgbClr val="4E667C"/>
                </a:solidFill>
              </a:rPr>
              <a:t> - priesečnica skutočného povrchu s rovinou.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sk-SK" altLang="sk-SK" sz="2000">
                <a:solidFill>
                  <a:schemeClr val="tx2"/>
                </a:solidFill>
              </a:rPr>
              <a:t>Geometrický profil</a:t>
            </a:r>
            <a:r>
              <a:rPr lang="sk-SK" altLang="sk-SK" sz="2000">
                <a:solidFill>
                  <a:srgbClr val="4E667C"/>
                </a:solidFill>
              </a:rPr>
              <a:t> – priesečnica geomet. povrchu s rovinou.</a:t>
            </a:r>
          </a:p>
        </p:txBody>
      </p:sp>
      <p:pic>
        <p:nvPicPr>
          <p:cNvPr id="3078" name="Picture 9" descr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3651250"/>
            <a:ext cx="2889250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0" descr="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338" y="3670300"/>
            <a:ext cx="28321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1" descr="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88" y="3670300"/>
            <a:ext cx="2789237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229600" cy="229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041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52" y="188640"/>
            <a:ext cx="8289304" cy="593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965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229600" cy="43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645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58" y="332656"/>
            <a:ext cx="8574522" cy="456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745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3331"/>
            <a:ext cx="8352928" cy="605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563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3" y="188641"/>
            <a:ext cx="8174709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539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52" y="471189"/>
            <a:ext cx="8716828" cy="612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944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229600" cy="2482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37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31" y="188640"/>
            <a:ext cx="8486433" cy="593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897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622584" cy="303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004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5724525" y="6375400"/>
            <a:ext cx="3311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sk-SK" altLang="sk-SK" sz="1800">
                <a:solidFill>
                  <a:schemeClr val="bg1"/>
                </a:solidFill>
              </a:rPr>
              <a:t>Drsnosť</a:t>
            </a:r>
          </a:p>
        </p:txBody>
      </p:sp>
      <p:sp>
        <p:nvSpPr>
          <p:cNvPr id="4099" name="Rectangle 9"/>
          <p:cNvSpPr>
            <a:spLocks noChangeArrowheads="1"/>
          </p:cNvSpPr>
          <p:nvPr/>
        </p:nvSpPr>
        <p:spPr bwMode="auto">
          <a:xfrm>
            <a:off x="466725" y="333375"/>
            <a:ext cx="8208963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sk-SK" altLang="sk-SK" sz="2000"/>
              <a:t>Základná dĺžka l </a:t>
            </a:r>
            <a:r>
              <a:rPr lang="sk-SK" altLang="sk-SK" sz="2000">
                <a:solidFill>
                  <a:srgbClr val="4E667C"/>
                </a:solidFill>
              </a:rPr>
              <a:t>- dĺžka základnej čiary používaná na oddelenie nerovností charakterizujúcich drsnosť povrchu. Meria sa v hlavnom smere profilu.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sk-SK" altLang="sk-SK" sz="2000"/>
              <a:t>Vyhodnocovaná dĺžka ln - </a:t>
            </a:r>
            <a:r>
              <a:rPr lang="sk-SK" altLang="sk-SK" sz="2000">
                <a:solidFill>
                  <a:srgbClr val="4E667C"/>
                </a:solidFill>
              </a:rPr>
              <a:t>dĺžka, na ktorej sa vyhodnocujú hodnoty parametrov drsnosti povrchu a môže obsahovať jednu alebo niekoľko základných dĺžok.</a:t>
            </a:r>
          </a:p>
        </p:txBody>
      </p:sp>
      <p:pic>
        <p:nvPicPr>
          <p:cNvPr id="4100" name="Picture 11" descr="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198688"/>
            <a:ext cx="6192838" cy="21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2" descr="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4438650"/>
            <a:ext cx="6264275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29" y="116632"/>
            <a:ext cx="8460019" cy="6009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031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5067"/>
            <a:ext cx="7272808" cy="6482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616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107950" y="6375400"/>
            <a:ext cx="522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1800">
                <a:solidFill>
                  <a:schemeClr val="bg1"/>
                </a:solidFill>
              </a:rPr>
              <a:t>5/5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724525" y="6375400"/>
            <a:ext cx="3311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sk-SK" altLang="sk-SK" sz="1800">
                <a:solidFill>
                  <a:schemeClr val="bg1"/>
                </a:solidFill>
              </a:rPr>
              <a:t>Drsnosť</a:t>
            </a:r>
          </a:p>
        </p:txBody>
      </p:sp>
      <p:pic>
        <p:nvPicPr>
          <p:cNvPr id="1126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49213"/>
            <a:ext cx="6840538" cy="615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125" t="37463" r="64875" b="18982"/>
          <a:stretch/>
        </p:blipFill>
        <p:spPr>
          <a:xfrm>
            <a:off x="971600" y="1340768"/>
            <a:ext cx="8023749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061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Zástupný symbol obsahu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620713"/>
            <a:ext cx="6673850" cy="4675187"/>
          </a:xfrm>
        </p:spPr>
      </p:pic>
      <p:sp>
        <p:nvSpPr>
          <p:cNvPr id="12291" name="BlokTextu 4"/>
          <p:cNvSpPr txBox="1">
            <a:spLocks noChangeArrowheads="1"/>
          </p:cNvSpPr>
          <p:nvPr/>
        </p:nvSpPr>
        <p:spPr bwMode="auto">
          <a:xfrm>
            <a:off x="1116013" y="5473700"/>
            <a:ext cx="7704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2400" b="1" dirty="0"/>
              <a:t>Kontrolné metódy povrchu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1600" dirty="0"/>
              <a:t>http://kam1.vm.stuba.sk/katedra/publikacie/leonardo/ucebnica/13s.pdf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000" b="1" dirty="0" smtClean="0"/>
              <a:t>Dotykový prístroj </a:t>
            </a:r>
            <a:r>
              <a:rPr lang="pl-PL" sz="3000" b="1" dirty="0"/>
              <a:t>na meranie profilu</a:t>
            </a:r>
            <a:endParaRPr lang="sk-SK" sz="3000" b="1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1700808"/>
            <a:ext cx="4699836" cy="4525963"/>
          </a:xfrm>
          <a:prstGeom prst="rect">
            <a:avLst/>
          </a:prstGeom>
        </p:spPr>
      </p:pic>
      <p:sp>
        <p:nvSpPr>
          <p:cNvPr id="5" name="Obdĺžnik 4"/>
          <p:cNvSpPr/>
          <p:nvPr/>
        </p:nvSpPr>
        <p:spPr>
          <a:xfrm>
            <a:off x="5724128" y="256490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dirty="0">
                <a:solidFill>
                  <a:srgbClr val="3C4043"/>
                </a:solidFill>
                <a:latin typeface="Roboto"/>
              </a:rPr>
              <a:t>1 </a:t>
            </a:r>
            <a:r>
              <a:rPr lang="sk-SK" dirty="0" smtClean="0">
                <a:solidFill>
                  <a:srgbClr val="3C4043"/>
                </a:solidFill>
                <a:latin typeface="Roboto"/>
              </a:rPr>
              <a:t>upínací stolík</a:t>
            </a:r>
          </a:p>
          <a:p>
            <a:r>
              <a:rPr lang="sk-SK" dirty="0" smtClean="0">
                <a:solidFill>
                  <a:srgbClr val="3C4043"/>
                </a:solidFill>
                <a:latin typeface="Roboto"/>
              </a:rPr>
              <a:t>2 meraná súčiastka</a:t>
            </a:r>
          </a:p>
          <a:p>
            <a:r>
              <a:rPr lang="sk-SK" dirty="0" smtClean="0">
                <a:solidFill>
                  <a:srgbClr val="3C4043"/>
                </a:solidFill>
                <a:latin typeface="Roboto"/>
              </a:rPr>
              <a:t>3 dotyk</a:t>
            </a:r>
          </a:p>
          <a:p>
            <a:r>
              <a:rPr lang="sk-SK" dirty="0" smtClean="0">
                <a:solidFill>
                  <a:srgbClr val="3C4043"/>
                </a:solidFill>
                <a:latin typeface="Roboto"/>
              </a:rPr>
              <a:t>4 snímač</a:t>
            </a:r>
          </a:p>
          <a:p>
            <a:r>
              <a:rPr lang="sk-SK" dirty="0" smtClean="0">
                <a:solidFill>
                  <a:srgbClr val="3C4043"/>
                </a:solidFill>
                <a:latin typeface="Roboto"/>
              </a:rPr>
              <a:t>5 merací reťazec</a:t>
            </a:r>
          </a:p>
          <a:p>
            <a:r>
              <a:rPr lang="sk-SK" dirty="0" smtClean="0">
                <a:solidFill>
                  <a:srgbClr val="3C4043"/>
                </a:solidFill>
                <a:latin typeface="Roboto"/>
              </a:rPr>
              <a:t>6 stĺp</a:t>
            </a:r>
          </a:p>
          <a:p>
            <a:r>
              <a:rPr lang="sk-SK" dirty="0" smtClean="0">
                <a:solidFill>
                  <a:srgbClr val="3C4043"/>
                </a:solidFill>
                <a:latin typeface="Roboto"/>
              </a:rPr>
              <a:t>7 pohonná jednotka v osi </a:t>
            </a:r>
            <a:r>
              <a:rPr lang="sk-SK" i="1" dirty="0" smtClean="0">
                <a:solidFill>
                  <a:srgbClr val="3C4043"/>
                </a:solidFill>
                <a:latin typeface="Roboto"/>
              </a:rPr>
              <a:t>x</a:t>
            </a:r>
          </a:p>
          <a:p>
            <a:r>
              <a:rPr lang="sk-SK" dirty="0" smtClean="0">
                <a:solidFill>
                  <a:srgbClr val="3C4043"/>
                </a:solidFill>
                <a:latin typeface="Roboto"/>
              </a:rPr>
              <a:t>8 základňa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43586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000" dirty="0" smtClean="0"/>
              <a:t>Indukčný snímací systém</a:t>
            </a:r>
            <a:endParaRPr lang="sk-SK" sz="3000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054939"/>
            <a:ext cx="8229600" cy="3616484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457200" y="5805264"/>
            <a:ext cx="7931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a - indukčný snímač, b - čap, c - meranie generovanej sily, d - pripojenie na </a:t>
            </a:r>
            <a:r>
              <a:rPr lang="sk-SK" dirty="0"/>
              <a:t>výmenu </a:t>
            </a:r>
            <a:r>
              <a:rPr lang="sk-SK" dirty="0" smtClean="0"/>
              <a:t>dotykového snímača, e - snímač</a:t>
            </a:r>
            <a:endParaRPr lang="sk-SK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124744"/>
            <a:ext cx="2757831" cy="140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3119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000" dirty="0" smtClean="0"/>
              <a:t>Mikroskop </a:t>
            </a:r>
            <a:r>
              <a:rPr lang="sk-SK" sz="3000" dirty="0"/>
              <a:t>vybavený </a:t>
            </a:r>
            <a:r>
              <a:rPr lang="sk-SK" sz="3000" dirty="0" smtClean="0"/>
              <a:t>interferenčnou šošovkou objektívu </a:t>
            </a:r>
            <a:r>
              <a:rPr lang="sk-SK" sz="3000" dirty="0"/>
              <a:t>typu </a:t>
            </a:r>
            <a:r>
              <a:rPr lang="sk-SK" sz="3000" dirty="0" err="1" smtClean="0"/>
              <a:t>Mirau</a:t>
            </a:r>
            <a:endParaRPr lang="sk-SK" sz="3000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1628800"/>
            <a:ext cx="4747300" cy="4525963"/>
          </a:xfrm>
          <a:prstGeom prst="rect">
            <a:avLst/>
          </a:prstGeom>
        </p:spPr>
      </p:pic>
      <p:sp>
        <p:nvSpPr>
          <p:cNvPr id="5" name="Obdĺžnik 4"/>
          <p:cNvSpPr/>
          <p:nvPr/>
        </p:nvSpPr>
        <p:spPr>
          <a:xfrm>
            <a:off x="5159605" y="162880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dirty="0" smtClean="0">
                <a:latin typeface="Roboto"/>
              </a:rPr>
              <a:t>A objektív</a:t>
            </a:r>
          </a:p>
          <a:p>
            <a:r>
              <a:rPr lang="sk-SK" dirty="0" smtClean="0">
                <a:latin typeface="Roboto"/>
              </a:rPr>
              <a:t>B </a:t>
            </a:r>
            <a:r>
              <a:rPr lang="sk-SK" dirty="0" err="1" smtClean="0">
                <a:latin typeface="Roboto"/>
              </a:rPr>
              <a:t>interferometrický</a:t>
            </a:r>
            <a:r>
              <a:rPr lang="sk-SK" dirty="0" smtClean="0">
                <a:latin typeface="Roboto"/>
              </a:rPr>
              <a:t> </a:t>
            </a:r>
            <a:r>
              <a:rPr lang="sk-SK" dirty="0">
                <a:latin typeface="Roboto"/>
              </a:rPr>
              <a:t>rozdeľovač </a:t>
            </a:r>
            <a:r>
              <a:rPr lang="sk-SK" dirty="0" smtClean="0">
                <a:latin typeface="Roboto"/>
              </a:rPr>
              <a:t>lúčov</a:t>
            </a:r>
          </a:p>
          <a:p>
            <a:r>
              <a:rPr lang="sk-SK" dirty="0">
                <a:latin typeface="Roboto"/>
              </a:rPr>
              <a:t>C referenčné zrkadlo </a:t>
            </a:r>
            <a:endParaRPr lang="sk-SK" dirty="0" smtClean="0">
              <a:latin typeface="Roboto"/>
            </a:endParaRPr>
          </a:p>
          <a:p>
            <a:r>
              <a:rPr lang="sk-SK" dirty="0" smtClean="0">
                <a:latin typeface="Roboto"/>
              </a:rPr>
              <a:t>D súčiastka</a:t>
            </a:r>
            <a:endParaRPr lang="sk-SK" dirty="0">
              <a:latin typeface="Roboto"/>
            </a:endParaRPr>
          </a:p>
          <a:p>
            <a:r>
              <a:rPr lang="sk-SK" dirty="0" smtClean="0">
                <a:latin typeface="Roboto"/>
              </a:rPr>
              <a:t>E </a:t>
            </a:r>
            <a:r>
              <a:rPr lang="sk-SK" dirty="0">
                <a:latin typeface="Roboto"/>
              </a:rPr>
              <a:t>skenovací </a:t>
            </a:r>
            <a:r>
              <a:rPr lang="sk-SK" dirty="0" smtClean="0">
                <a:latin typeface="Roboto"/>
              </a:rPr>
              <a:t>mechanizmus</a:t>
            </a:r>
          </a:p>
          <a:p>
            <a:r>
              <a:rPr lang="sk-SK" dirty="0" smtClean="0">
                <a:latin typeface="Roboto"/>
              </a:rPr>
              <a:t>F zobrazenie na </a:t>
            </a:r>
            <a:r>
              <a:rPr lang="sk-SK" dirty="0">
                <a:latin typeface="Roboto"/>
              </a:rPr>
              <a:t>začiatku </a:t>
            </a:r>
            <a:r>
              <a:rPr lang="sk-SK" dirty="0" smtClean="0">
                <a:latin typeface="Roboto"/>
              </a:rPr>
              <a:t>skenovania</a:t>
            </a:r>
          </a:p>
          <a:p>
            <a:r>
              <a:rPr lang="sk-SK" dirty="0" smtClean="0">
                <a:latin typeface="Roboto"/>
              </a:rPr>
              <a:t>G zobrazenie </a:t>
            </a:r>
            <a:r>
              <a:rPr lang="sk-SK" dirty="0">
                <a:latin typeface="Roboto"/>
              </a:rPr>
              <a:t>v strede </a:t>
            </a:r>
            <a:r>
              <a:rPr lang="sk-SK" dirty="0" smtClean="0">
                <a:latin typeface="Roboto"/>
              </a:rPr>
              <a:t>skenovania</a:t>
            </a:r>
          </a:p>
          <a:p>
            <a:r>
              <a:rPr lang="sk-SK" dirty="0" smtClean="0">
                <a:latin typeface="Roboto"/>
              </a:rPr>
              <a:t>H zobrazenie na </a:t>
            </a:r>
            <a:r>
              <a:rPr lang="sk-SK" dirty="0">
                <a:latin typeface="Roboto"/>
              </a:rPr>
              <a:t>konci skenovania</a:t>
            </a:r>
          </a:p>
          <a:p>
            <a:r>
              <a:rPr lang="el-GR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ζ</a:t>
            </a:r>
            <a:r>
              <a:rPr lang="sk-SK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dirty="0" smtClean="0">
                <a:solidFill>
                  <a:srgbClr val="5F63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dirty="0" smtClean="0">
                <a:latin typeface="Roboto"/>
                <a:ea typeface="Calibri" panose="020F0502020204030204" pitchFamily="34" charset="0"/>
                <a:cs typeface="Calibri" panose="020F0502020204030204" pitchFamily="34" charset="0"/>
              </a:rPr>
              <a:t>pohyb snímania </a:t>
            </a:r>
            <a:r>
              <a:rPr lang="sk-SK" dirty="0">
                <a:solidFill>
                  <a:srgbClr val="5F6368"/>
                </a:solidFill>
                <a:latin typeface="Roboto"/>
              </a:rPr>
              <a:t/>
            </a:r>
            <a:br>
              <a:rPr lang="sk-SK" dirty="0">
                <a:solidFill>
                  <a:srgbClr val="5F6368"/>
                </a:solidFill>
                <a:latin typeface="Roboto"/>
              </a:rPr>
            </a:b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464836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8913"/>
            <a:ext cx="8229600" cy="5937250"/>
          </a:xfrm>
        </p:spPr>
        <p:txBody>
          <a:bodyPr/>
          <a:lstStyle/>
          <a:p>
            <a:pPr algn="ctr">
              <a:buFontTx/>
              <a:buNone/>
            </a:pPr>
            <a:r>
              <a:rPr lang="sk-SK" altLang="sk-SK" sz="2000" smtClean="0">
                <a:latin typeface="Tahoma" charset="0"/>
              </a:rPr>
              <a:t>Dotykový prístroj na meranie drsnosti povrchu</a:t>
            </a:r>
            <a:r>
              <a:rPr lang="sk-SK" altLang="sk-SK" smtClean="0"/>
              <a:t> </a:t>
            </a:r>
            <a:endParaRPr lang="cs-CZ" altLang="sk-SK" smtClean="0"/>
          </a:p>
        </p:txBody>
      </p:sp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0" t="20044" r="12506" b="45987"/>
          <a:stretch>
            <a:fillRect/>
          </a:stretch>
        </p:blipFill>
        <p:spPr bwMode="auto">
          <a:xfrm>
            <a:off x="684213" y="836613"/>
            <a:ext cx="7205662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2" t="55540" r="34123" b="8633"/>
          <a:stretch>
            <a:fillRect/>
          </a:stretch>
        </p:blipFill>
        <p:spPr bwMode="auto">
          <a:xfrm>
            <a:off x="900113" y="4076700"/>
            <a:ext cx="27368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667125"/>
            <a:ext cx="360045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07950" y="6375400"/>
            <a:ext cx="522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1800">
                <a:solidFill>
                  <a:schemeClr val="bg1"/>
                </a:solidFill>
              </a:rPr>
              <a:t>4/5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5724525" y="6375400"/>
            <a:ext cx="3311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sk-SK" altLang="sk-SK" sz="1800">
                <a:solidFill>
                  <a:schemeClr val="bg1"/>
                </a:solidFill>
              </a:rPr>
              <a:t>Drsnosť</a:t>
            </a:r>
          </a:p>
        </p:txBody>
      </p:sp>
      <p:pic>
        <p:nvPicPr>
          <p:cNvPr id="5125" name="Picture 5" descr="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88913"/>
            <a:ext cx="5976938" cy="366553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" b="2663"/>
          <a:stretch>
            <a:fillRect/>
          </a:stretch>
        </p:blipFill>
        <p:spPr bwMode="auto">
          <a:xfrm>
            <a:off x="5867400" y="4581525"/>
            <a:ext cx="2316163" cy="131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3802"/>
            <a:ext cx="7432601" cy="6739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139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42" y="332656"/>
            <a:ext cx="7654682" cy="579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433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37048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328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01857"/>
            <a:ext cx="5616624" cy="6539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754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89" y="116632"/>
            <a:ext cx="6952555" cy="6768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778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1778</TotalTime>
  <Words>259</Words>
  <Application>Microsoft Office PowerPoint</Application>
  <PresentationFormat>Prezentácia na obrazovke (4:3)</PresentationFormat>
  <Paragraphs>51</Paragraphs>
  <Slides>38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38</vt:i4>
      </vt:variant>
    </vt:vector>
  </HeadingPairs>
  <TitlesOfParts>
    <vt:vector size="43" baseType="lpstr">
      <vt:lpstr>Arial</vt:lpstr>
      <vt:lpstr>Calibri</vt:lpstr>
      <vt:lpstr>Roboto</vt:lpstr>
      <vt:lpstr>Tahoma</vt:lpstr>
      <vt:lpstr>Predvolený návrh</vt:lpstr>
      <vt:lpstr>Prednáška č.7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Dotykový prístroj na meranie profilu</vt:lpstr>
      <vt:lpstr>Indukčný snímací systém</vt:lpstr>
      <vt:lpstr>Mikroskop vybavený interferenčnou šošovkou objektívu typu Mirau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Miroslav Dovica</dc:creator>
  <cp:lastModifiedBy>Miroslav Dovica</cp:lastModifiedBy>
  <cp:revision>227</cp:revision>
  <dcterms:created xsi:type="dcterms:W3CDTF">2012-09-11T07:07:15Z</dcterms:created>
  <dcterms:modified xsi:type="dcterms:W3CDTF">2023-10-23T05:45:41Z</dcterms:modified>
</cp:coreProperties>
</file>