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317" r:id="rId23"/>
    <p:sldId id="314" r:id="rId24"/>
    <p:sldId id="315" r:id="rId25"/>
    <p:sldId id="316"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93" autoAdjust="0"/>
    <p:restoredTop sz="94660"/>
  </p:normalViewPr>
  <p:slideViewPr>
    <p:cSldViewPr>
      <p:cViewPr varScale="1">
        <p:scale>
          <a:sx n="109" d="100"/>
          <a:sy n="109" d="100"/>
        </p:scale>
        <p:origin x="129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C875E94-4D8C-4B4C-BEB3-4AE2D29EADB9}" type="slidenum">
              <a:rPr lang="cs-CZ"/>
              <a:pPr>
                <a:defRPr/>
              </a:pPr>
              <a:t>‹#›</a:t>
            </a:fld>
            <a:endParaRPr lang="cs-CZ"/>
          </a:p>
        </p:txBody>
      </p:sp>
    </p:spTree>
    <p:extLst>
      <p:ext uri="{BB962C8B-B14F-4D97-AF65-F5344CB8AC3E}">
        <p14:creationId xmlns:p14="http://schemas.microsoft.com/office/powerpoint/2010/main" val="182077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0C8220E-CAB2-4766-A8D0-B714905FEBC3}" type="slidenum">
              <a:rPr lang="cs-CZ"/>
              <a:pPr>
                <a:defRPr/>
              </a:pPr>
              <a:t>‹#›</a:t>
            </a:fld>
            <a:endParaRPr lang="cs-CZ"/>
          </a:p>
        </p:txBody>
      </p:sp>
    </p:spTree>
    <p:extLst>
      <p:ext uri="{BB962C8B-B14F-4D97-AF65-F5344CB8AC3E}">
        <p14:creationId xmlns:p14="http://schemas.microsoft.com/office/powerpoint/2010/main" val="2258098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814F569-7A23-4D17-B687-7122F7E849EE}" type="slidenum">
              <a:rPr lang="cs-CZ"/>
              <a:pPr>
                <a:defRPr/>
              </a:pPr>
              <a:t>‹#›</a:t>
            </a:fld>
            <a:endParaRPr lang="cs-CZ"/>
          </a:p>
        </p:txBody>
      </p:sp>
    </p:spTree>
    <p:extLst>
      <p:ext uri="{BB962C8B-B14F-4D97-AF65-F5344CB8AC3E}">
        <p14:creationId xmlns:p14="http://schemas.microsoft.com/office/powerpoint/2010/main" val="3126622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ľka">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371600"/>
          </a:xfrm>
        </p:spPr>
        <p:txBody>
          <a:bodyPr/>
          <a:lstStyle/>
          <a:p>
            <a:r>
              <a:rPr lang="sk-SK" smtClean="0"/>
              <a:t>Upravte štýly predlohy textu</a:t>
            </a:r>
            <a:endParaRPr lang="sk-SK"/>
          </a:p>
        </p:txBody>
      </p:sp>
      <p:sp>
        <p:nvSpPr>
          <p:cNvPr id="3" name="Zástupný symbol tabuľky 2"/>
          <p:cNvSpPr>
            <a:spLocks noGrp="1"/>
          </p:cNvSpPr>
          <p:nvPr>
            <p:ph type="tbl" idx="1"/>
          </p:nvPr>
        </p:nvSpPr>
        <p:spPr>
          <a:xfrm>
            <a:off x="457200" y="1981200"/>
            <a:ext cx="8229600" cy="3886200"/>
          </a:xfrm>
        </p:spPr>
        <p:txBody>
          <a:bodyPr/>
          <a:lstStyle/>
          <a:p>
            <a:pPr lvl="0"/>
            <a:endParaRPr lang="sk-SK" noProof="0"/>
          </a:p>
        </p:txBody>
      </p:sp>
      <p:sp>
        <p:nvSpPr>
          <p:cNvPr id="4" name="Zástupný symbol päty 3"/>
          <p:cNvSpPr>
            <a:spLocks noGrp="1"/>
          </p:cNvSpPr>
          <p:nvPr>
            <p:ph type="ftr" sz="quarter" idx="10"/>
          </p:nvPr>
        </p:nvSpPr>
        <p:spPr>
          <a:xfrm>
            <a:off x="3124200" y="6248400"/>
            <a:ext cx="2895600" cy="457200"/>
          </a:xfrm>
        </p:spPr>
        <p:txBody>
          <a:bodyPr/>
          <a:lstStyle>
            <a:lvl1pPr>
              <a:defRPr/>
            </a:lvl1pPr>
          </a:lstStyle>
          <a:p>
            <a:pPr>
              <a:defRPr/>
            </a:pPr>
            <a:endParaRPr lang="cs-CZ"/>
          </a:p>
        </p:txBody>
      </p:sp>
      <p:sp>
        <p:nvSpPr>
          <p:cNvPr id="5" name="Zástupný symbol čísla snímky 4"/>
          <p:cNvSpPr>
            <a:spLocks noGrp="1"/>
          </p:cNvSpPr>
          <p:nvPr>
            <p:ph type="sldNum" sz="quarter" idx="11"/>
          </p:nvPr>
        </p:nvSpPr>
        <p:spPr>
          <a:xfrm>
            <a:off x="6553200" y="6248400"/>
            <a:ext cx="2133600" cy="457200"/>
          </a:xfrm>
        </p:spPr>
        <p:txBody>
          <a:bodyPr/>
          <a:lstStyle>
            <a:lvl1pPr>
              <a:defRPr/>
            </a:lvl1pPr>
          </a:lstStyle>
          <a:p>
            <a:pPr>
              <a:defRPr/>
            </a:pPr>
            <a:fld id="{F205CC0E-4FEE-47C6-B5F2-BD485D1D3288}" type="slidenum">
              <a:rPr lang="cs-CZ"/>
              <a:pPr>
                <a:defRPr/>
              </a:pPr>
              <a:t>‹#›</a:t>
            </a:fld>
            <a:endParaRPr lang="cs-CZ"/>
          </a:p>
        </p:txBody>
      </p:sp>
      <p:sp>
        <p:nvSpPr>
          <p:cNvPr id="6" name="Zástupný symbol dátumu 5"/>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1224440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371600"/>
          </a:xfrm>
        </p:spPr>
        <p:txBody>
          <a:bodyPr/>
          <a:lstStyle/>
          <a:p>
            <a:r>
              <a:rPr lang="sk-SK" smtClean="0"/>
              <a:t>Upravte štýly predlohy textu</a:t>
            </a:r>
            <a:endParaRPr lang="sk-SK"/>
          </a:p>
        </p:txBody>
      </p:sp>
      <p:sp>
        <p:nvSpPr>
          <p:cNvPr id="3" name="Zástupný symbol textu 2"/>
          <p:cNvSpPr>
            <a:spLocks noGrp="1"/>
          </p:cNvSpPr>
          <p:nvPr>
            <p:ph type="body" sz="half" idx="1"/>
          </p:nvPr>
        </p:nvSpPr>
        <p:spPr>
          <a:xfrm>
            <a:off x="457200" y="1981200"/>
            <a:ext cx="4038600" cy="38862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981200"/>
            <a:ext cx="4038600" cy="388620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päty 4"/>
          <p:cNvSpPr>
            <a:spLocks noGrp="1"/>
          </p:cNvSpPr>
          <p:nvPr>
            <p:ph type="ftr" sz="quarter" idx="10"/>
          </p:nvPr>
        </p:nvSpPr>
        <p:spPr>
          <a:xfrm>
            <a:off x="3124200" y="6248400"/>
            <a:ext cx="2895600" cy="457200"/>
          </a:xfrm>
        </p:spPr>
        <p:txBody>
          <a:bodyPr/>
          <a:lstStyle>
            <a:lvl1pPr>
              <a:defRPr/>
            </a:lvl1pPr>
          </a:lstStyle>
          <a:p>
            <a:pPr>
              <a:defRPr/>
            </a:pPr>
            <a:endParaRPr lang="cs-CZ"/>
          </a:p>
        </p:txBody>
      </p:sp>
      <p:sp>
        <p:nvSpPr>
          <p:cNvPr id="6" name="Zástupný symbol čísla snímky 5"/>
          <p:cNvSpPr>
            <a:spLocks noGrp="1"/>
          </p:cNvSpPr>
          <p:nvPr>
            <p:ph type="sldNum" sz="quarter" idx="11"/>
          </p:nvPr>
        </p:nvSpPr>
        <p:spPr>
          <a:xfrm>
            <a:off x="6553200" y="6248400"/>
            <a:ext cx="2133600" cy="457200"/>
          </a:xfrm>
        </p:spPr>
        <p:txBody>
          <a:bodyPr/>
          <a:lstStyle>
            <a:lvl1pPr>
              <a:defRPr/>
            </a:lvl1pPr>
          </a:lstStyle>
          <a:p>
            <a:pPr>
              <a:defRPr/>
            </a:pPr>
            <a:fld id="{282B2607-4C97-4C12-8982-B1D1F8208940}" type="slidenum">
              <a:rPr lang="cs-CZ"/>
              <a:pPr>
                <a:defRPr/>
              </a:pPr>
              <a:t>‹#›</a:t>
            </a:fld>
            <a:endParaRPr lang="cs-CZ"/>
          </a:p>
        </p:txBody>
      </p:sp>
      <p:sp>
        <p:nvSpPr>
          <p:cNvPr id="7" name="Zástupný symbol dátumu 6"/>
          <p:cNvSpPr>
            <a:spLocks noGrp="1"/>
          </p:cNvSpPr>
          <p:nvPr>
            <p:ph type="dt" sz="half" idx="12"/>
          </p:nvPr>
        </p:nvSpPr>
        <p:spPr/>
        <p:txBody>
          <a:bodyPr/>
          <a:lstStyle>
            <a:lvl1pPr>
              <a:defRPr/>
            </a:lvl1pPr>
          </a:lstStyle>
          <a:p>
            <a:pPr>
              <a:defRPr/>
            </a:pPr>
            <a:endParaRPr lang="cs-CZ"/>
          </a:p>
        </p:txBody>
      </p:sp>
    </p:spTree>
    <p:extLst>
      <p:ext uri="{BB962C8B-B14F-4D97-AF65-F5344CB8AC3E}">
        <p14:creationId xmlns:p14="http://schemas.microsoft.com/office/powerpoint/2010/main" val="253832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ABC1C89-C64A-4B4C-B883-CB13417F0738}" type="slidenum">
              <a:rPr lang="cs-CZ"/>
              <a:pPr>
                <a:defRPr/>
              </a:pPr>
              <a:t>‹#›</a:t>
            </a:fld>
            <a:endParaRPr lang="cs-CZ"/>
          </a:p>
        </p:txBody>
      </p:sp>
    </p:spTree>
    <p:extLst>
      <p:ext uri="{BB962C8B-B14F-4D97-AF65-F5344CB8AC3E}">
        <p14:creationId xmlns:p14="http://schemas.microsoft.com/office/powerpoint/2010/main" val="295296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27C0F792-CA3A-403C-A290-6CD3DBF54BE0}" type="slidenum">
              <a:rPr lang="cs-CZ"/>
              <a:pPr>
                <a:defRPr/>
              </a:pPr>
              <a:t>‹#›</a:t>
            </a:fld>
            <a:endParaRPr lang="cs-CZ"/>
          </a:p>
        </p:txBody>
      </p:sp>
    </p:spTree>
    <p:extLst>
      <p:ext uri="{BB962C8B-B14F-4D97-AF65-F5344CB8AC3E}">
        <p14:creationId xmlns:p14="http://schemas.microsoft.com/office/powerpoint/2010/main" val="159527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DF1E104A-079C-4C7E-A5D2-A58FFE71DF7C}" type="slidenum">
              <a:rPr lang="cs-CZ"/>
              <a:pPr>
                <a:defRPr/>
              </a:pPr>
              <a:t>‹#›</a:t>
            </a:fld>
            <a:endParaRPr lang="cs-CZ"/>
          </a:p>
        </p:txBody>
      </p:sp>
    </p:spTree>
    <p:extLst>
      <p:ext uri="{BB962C8B-B14F-4D97-AF65-F5344CB8AC3E}">
        <p14:creationId xmlns:p14="http://schemas.microsoft.com/office/powerpoint/2010/main" val="254884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F19BF039-80D2-4E32-B0D2-C069F51CF134}" type="slidenum">
              <a:rPr lang="cs-CZ"/>
              <a:pPr>
                <a:defRPr/>
              </a:pPr>
              <a:t>‹#›</a:t>
            </a:fld>
            <a:endParaRPr lang="cs-CZ"/>
          </a:p>
        </p:txBody>
      </p:sp>
    </p:spTree>
    <p:extLst>
      <p:ext uri="{BB962C8B-B14F-4D97-AF65-F5344CB8AC3E}">
        <p14:creationId xmlns:p14="http://schemas.microsoft.com/office/powerpoint/2010/main" val="93356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FC8EB5B9-36D9-4091-8212-B7C4928B7E56}" type="slidenum">
              <a:rPr lang="cs-CZ"/>
              <a:pPr>
                <a:defRPr/>
              </a:pPr>
              <a:t>‹#›</a:t>
            </a:fld>
            <a:endParaRPr lang="cs-CZ"/>
          </a:p>
        </p:txBody>
      </p:sp>
    </p:spTree>
    <p:extLst>
      <p:ext uri="{BB962C8B-B14F-4D97-AF65-F5344CB8AC3E}">
        <p14:creationId xmlns:p14="http://schemas.microsoft.com/office/powerpoint/2010/main" val="353207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02309D28-B995-444D-ACF5-81949336F5F5}" type="slidenum">
              <a:rPr lang="cs-CZ"/>
              <a:pPr>
                <a:defRPr/>
              </a:pPr>
              <a:t>‹#›</a:t>
            </a:fld>
            <a:endParaRPr lang="cs-CZ"/>
          </a:p>
        </p:txBody>
      </p:sp>
    </p:spTree>
    <p:extLst>
      <p:ext uri="{BB962C8B-B14F-4D97-AF65-F5344CB8AC3E}">
        <p14:creationId xmlns:p14="http://schemas.microsoft.com/office/powerpoint/2010/main" val="2754177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642B0C2D-E469-46CE-B03B-C2B01A09DF8E}" type="slidenum">
              <a:rPr lang="cs-CZ"/>
              <a:pPr>
                <a:defRPr/>
              </a:pPr>
              <a:t>‹#›</a:t>
            </a:fld>
            <a:endParaRPr lang="cs-CZ"/>
          </a:p>
        </p:txBody>
      </p:sp>
    </p:spTree>
    <p:extLst>
      <p:ext uri="{BB962C8B-B14F-4D97-AF65-F5344CB8AC3E}">
        <p14:creationId xmlns:p14="http://schemas.microsoft.com/office/powerpoint/2010/main" val="264184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7E55C2D0-2E21-4581-9645-D207DBF81BF8}" type="slidenum">
              <a:rPr lang="cs-CZ"/>
              <a:pPr>
                <a:defRPr/>
              </a:pPr>
              <a:t>‹#›</a:t>
            </a:fld>
            <a:endParaRPr lang="cs-CZ"/>
          </a:p>
        </p:txBody>
      </p:sp>
    </p:spTree>
    <p:extLst>
      <p:ext uri="{BB962C8B-B14F-4D97-AF65-F5344CB8AC3E}">
        <p14:creationId xmlns:p14="http://schemas.microsoft.com/office/powerpoint/2010/main" val="22951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sk-SK" smtClean="0"/>
              <a:t>Kliknite sem a upravte štýl predlohy nadpisov.</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sk-SK" smtClean="0"/>
              <a:t>Kliknite sem a upravte štýly predlohy textu.</a:t>
            </a:r>
          </a:p>
          <a:p>
            <a:pPr lvl="1"/>
            <a:r>
              <a:rPr lang="cs-CZ" altLang="sk-SK" smtClean="0"/>
              <a:t>Druhá úroveň</a:t>
            </a:r>
          </a:p>
          <a:p>
            <a:pPr lvl="2"/>
            <a:r>
              <a:rPr lang="cs-CZ" altLang="sk-SK" smtClean="0"/>
              <a:t>Tretia úroveň</a:t>
            </a:r>
          </a:p>
          <a:p>
            <a:pPr lvl="3"/>
            <a:r>
              <a:rPr lang="cs-CZ" altLang="sk-SK" smtClean="0"/>
              <a:t>Štvrtá úroveň</a:t>
            </a:r>
          </a:p>
          <a:p>
            <a:pPr lvl="4"/>
            <a:r>
              <a:rPr lang="cs-CZ" altLang="sk-SK" smtClean="0"/>
              <a:t>Piata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B8474E7-A05F-4817-B5F0-3FE85E858B83}"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sk-SK" sz="2400" dirty="0" err="1" smtClean="0"/>
              <a:t>Predn</a:t>
            </a:r>
            <a:r>
              <a:rPr lang="sk-SK" altLang="sk-SK" sz="2400" dirty="0" err="1" smtClean="0"/>
              <a:t>áška</a:t>
            </a:r>
            <a:r>
              <a:rPr lang="sk-SK" altLang="sk-SK" sz="2400" dirty="0" smtClean="0"/>
              <a:t> č.9 </a:t>
            </a:r>
            <a:endParaRPr lang="cs-CZ" altLang="sk-SK" dirty="0" smtClean="0"/>
          </a:p>
        </p:txBody>
      </p:sp>
      <p:sp>
        <p:nvSpPr>
          <p:cNvPr id="4099" name="Rectangle 3"/>
          <p:cNvSpPr>
            <a:spLocks noGrp="1" noChangeArrowheads="1"/>
          </p:cNvSpPr>
          <p:nvPr>
            <p:ph type="body" idx="1"/>
          </p:nvPr>
        </p:nvSpPr>
        <p:spPr/>
        <p:txBody>
          <a:bodyPr/>
          <a:lstStyle/>
          <a:p>
            <a:pPr algn="ctr" eaLnBrk="1" hangingPunct="1">
              <a:lnSpc>
                <a:spcPct val="90000"/>
              </a:lnSpc>
              <a:buFontTx/>
              <a:buNone/>
            </a:pPr>
            <a:endParaRPr lang="sk-SK" altLang="sk-SK" b="1" dirty="0" smtClean="0"/>
          </a:p>
          <a:p>
            <a:pPr algn="ctr" eaLnBrk="1" hangingPunct="1">
              <a:lnSpc>
                <a:spcPct val="90000"/>
              </a:lnSpc>
              <a:buFontTx/>
              <a:buNone/>
            </a:pPr>
            <a:r>
              <a:rPr lang="sk-SK" altLang="sk-SK" sz="3600" b="1" dirty="0" smtClean="0"/>
              <a:t>TOLERANCIE TVARU</a:t>
            </a:r>
          </a:p>
          <a:p>
            <a:pPr algn="ctr" eaLnBrk="1" hangingPunct="1">
              <a:lnSpc>
                <a:spcPct val="90000"/>
              </a:lnSpc>
              <a:buFontTx/>
              <a:buNone/>
            </a:pPr>
            <a:r>
              <a:rPr lang="sk-SK" altLang="sk-SK" sz="3600" b="1" dirty="0" smtClean="0"/>
              <a:t>TOLERANCIE ORIENTÁCIE </a:t>
            </a:r>
          </a:p>
          <a:p>
            <a:pPr algn="ctr" eaLnBrk="1" hangingPunct="1">
              <a:lnSpc>
                <a:spcPct val="90000"/>
              </a:lnSpc>
              <a:buFontTx/>
              <a:buNone/>
            </a:pPr>
            <a:r>
              <a:rPr lang="sk-SK" altLang="sk-SK" sz="3600" b="1" dirty="0" smtClean="0"/>
              <a:t>TOLERANCIE POLOHY</a:t>
            </a:r>
          </a:p>
          <a:p>
            <a:pPr algn="ctr" eaLnBrk="1" hangingPunct="1">
              <a:lnSpc>
                <a:spcPct val="90000"/>
              </a:lnSpc>
              <a:buFontTx/>
              <a:buNone/>
            </a:pPr>
            <a:r>
              <a:rPr lang="sk-SK" altLang="sk-SK" sz="3600" b="1" dirty="0" smtClean="0"/>
              <a:t>TOLERANCIE </a:t>
            </a:r>
            <a:r>
              <a:rPr lang="sk-SK" altLang="sk-SK" sz="3600" b="1" dirty="0" smtClean="0"/>
              <a:t>HÁDZANIA</a:t>
            </a:r>
          </a:p>
          <a:p>
            <a:pPr algn="ctr" eaLnBrk="1" hangingPunct="1">
              <a:lnSpc>
                <a:spcPct val="90000"/>
              </a:lnSpc>
              <a:buFontTx/>
              <a:buNone/>
            </a:pPr>
            <a:r>
              <a:rPr lang="sk-SK" altLang="sk-SK" sz="3600" b="1" dirty="0" smtClean="0"/>
              <a:t>TOLERANCIE UHLOV</a:t>
            </a:r>
          </a:p>
          <a:p>
            <a:pPr algn="ctr" eaLnBrk="1" hangingPunct="1">
              <a:lnSpc>
                <a:spcPct val="90000"/>
              </a:lnSpc>
              <a:buFontTx/>
              <a:buNone/>
            </a:pPr>
            <a:r>
              <a:rPr lang="sk-SK" altLang="sk-SK" sz="3600" b="1" dirty="0" smtClean="0"/>
              <a:t>VŠEOBECNÉ TOLERANCIE</a:t>
            </a:r>
            <a:endParaRPr lang="sk-SK" altLang="sk-SK" sz="3600" b="1" dirty="0" smtClean="0"/>
          </a:p>
          <a:p>
            <a:pPr algn="ctr" eaLnBrk="1" hangingPunct="1">
              <a:lnSpc>
                <a:spcPct val="90000"/>
              </a:lnSpc>
              <a:buFontTx/>
              <a:buNone/>
            </a:pPr>
            <a:r>
              <a:rPr lang="sk-SK" altLang="sk-SK" b="1" dirty="0" smtClean="0"/>
              <a:t> </a:t>
            </a:r>
            <a:endParaRPr lang="cs-CZ" altLang="sk-SK"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Rectangle 2"/>
          <p:cNvSpPr>
            <a:spLocks noGrp="1" noChangeArrowheads="1"/>
          </p:cNvSpPr>
          <p:nvPr>
            <p:ph type="title"/>
          </p:nvPr>
        </p:nvSpPr>
        <p:spPr/>
        <p:txBody>
          <a:bodyPr/>
          <a:lstStyle/>
          <a:p>
            <a:r>
              <a:rPr lang="sk-SK" altLang="sk-SK" sz="4000" b="1" smtClean="0"/>
              <a:t>ODCHÝLKA A TOLERANCIA KOLMOSTI</a:t>
            </a:r>
            <a:endParaRPr lang="cs-CZ" altLang="sk-SK" sz="4000" b="1" smtClean="0"/>
          </a:p>
        </p:txBody>
      </p:sp>
      <p:sp>
        <p:nvSpPr>
          <p:cNvPr id="13316" name="Rectangle 3"/>
          <p:cNvSpPr>
            <a:spLocks noGrp="1" noChangeArrowheads="1"/>
          </p:cNvSpPr>
          <p:nvPr>
            <p:ph type="body" idx="1"/>
          </p:nvPr>
        </p:nvSpPr>
        <p:spPr>
          <a:xfrm>
            <a:off x="457200" y="1981200"/>
            <a:ext cx="8229600" cy="2095500"/>
          </a:xfrm>
        </p:spPr>
        <p:txBody>
          <a:bodyPr/>
          <a:lstStyle/>
          <a:p>
            <a:pPr algn="just">
              <a:lnSpc>
                <a:spcPct val="80000"/>
              </a:lnSpc>
              <a:spcBef>
                <a:spcPct val="0"/>
              </a:spcBef>
              <a:buFont typeface="Wingdings" pitchFamily="2" charset="2"/>
              <a:buChar char=""/>
            </a:pPr>
            <a:r>
              <a:rPr lang="sk-SK" altLang="sk-SK" sz="2000" smtClean="0"/>
              <a:t>Tolerančná zóna kolmosti je ohraničené dvoma rovnobežnými rovinami vzdialenými od seba o hodnotu tolerancie T, kolmými k základnému prvku a umiestnenými v smere predpísanom toleranciou. Tolerančná zóna je valcové, keď sa pred hodnotu tolerancie uvádza </a:t>
            </a:r>
            <a:r>
              <a:rPr lang="sk-SK" altLang="sk-SK" sz="2000" i="1" smtClean="0"/>
              <a:t>Ø</a:t>
            </a:r>
            <a:r>
              <a:rPr lang="sk-SK" altLang="sk-SK" sz="2000" smtClean="0"/>
              <a:t>. Os valca je kolmá na základný prvok. tolerancia kolmosti sa neurčuje predpisom tolerancie pravého uhla (90°) v uhlových jednotkách, ale geometrickou jednotkou v  dĺžkových jednotkách (mm). </a:t>
            </a:r>
            <a:endParaRPr lang="cs-CZ" altLang="sk-SK" sz="2000" smtClean="0"/>
          </a:p>
        </p:txBody>
      </p:sp>
      <p:pic>
        <p:nvPicPr>
          <p:cNvPr id="13317" name="Obrázok 16" descr="A:\o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8175" y="4076700"/>
            <a:ext cx="2881313"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Obrázok 17" descr="A:\pre Evu\7.x17h.jpg"/>
          <p:cNvPicPr>
            <a:picLocks noChangeAspect="1" noChangeArrowheads="1"/>
          </p:cNvPicPr>
          <p:nvPr/>
        </p:nvPicPr>
        <p:blipFill>
          <a:blip r:embed="rId4" cstate="print">
            <a:extLst>
              <a:ext uri="{28A0092B-C50C-407E-A947-70E740481C1C}">
                <a14:useLocalDpi xmlns:a14="http://schemas.microsoft.com/office/drawing/2010/main" val="0"/>
              </a:ext>
            </a:extLst>
          </a:blip>
          <a:srcRect b="-1794"/>
          <a:stretch>
            <a:fillRect/>
          </a:stretch>
        </p:blipFill>
        <p:spPr bwMode="auto">
          <a:xfrm>
            <a:off x="4787900" y="4076700"/>
            <a:ext cx="30956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Rectangle 2"/>
          <p:cNvSpPr>
            <a:spLocks noGrp="1" noChangeArrowheads="1"/>
          </p:cNvSpPr>
          <p:nvPr>
            <p:ph type="title"/>
          </p:nvPr>
        </p:nvSpPr>
        <p:spPr/>
        <p:txBody>
          <a:bodyPr/>
          <a:lstStyle/>
          <a:p>
            <a:r>
              <a:rPr lang="sk-SK" altLang="sk-SK" sz="4000" b="1" smtClean="0"/>
              <a:t>ODCHÝLKA A TOLERANCIA SKLONU</a:t>
            </a:r>
            <a:endParaRPr lang="cs-CZ" altLang="sk-SK" sz="4000" b="1" smtClean="0"/>
          </a:p>
        </p:txBody>
      </p:sp>
      <p:sp>
        <p:nvSpPr>
          <p:cNvPr id="14340" name="Rectangle 3"/>
          <p:cNvSpPr>
            <a:spLocks noGrp="1" noChangeArrowheads="1"/>
          </p:cNvSpPr>
          <p:nvPr>
            <p:ph type="body" idx="1"/>
          </p:nvPr>
        </p:nvSpPr>
        <p:spPr>
          <a:xfrm>
            <a:off x="539750" y="1773238"/>
            <a:ext cx="8229600" cy="2087562"/>
          </a:xfrm>
        </p:spPr>
        <p:txBody>
          <a:bodyPr/>
          <a:lstStyle/>
          <a:p>
            <a:pPr algn="just">
              <a:lnSpc>
                <a:spcPct val="90000"/>
              </a:lnSpc>
            </a:pPr>
            <a:r>
              <a:rPr lang="sk-SK" altLang="sk-SK" sz="2000" smtClean="0">
                <a:latin typeface="Tahoma" pitchFamily="34" charset="0"/>
              </a:rPr>
              <a:t>Tolerančná zóna je ohraničené dvomi rovnobežnými rovinami vzdialenými od seba o hodnotu tolerancie T a zvierajúcimi so základnou priamkou (osou) predpísaný menovitý uhol. Príslušný uhol sklonu musí byť predpísaný ako menovitý uhol (teoretická hodnota v rámčeku).Toleranciu uhlu sklonu rovín môžeme tolerovať aj predpisom tolerancie uhlu sklonu (napr.: 45°± 0°10' 30").</a:t>
            </a:r>
            <a:endParaRPr lang="cs-CZ" altLang="sk-SK" sz="2000" smtClean="0">
              <a:latin typeface="Tahoma" pitchFamily="34" charset="0"/>
            </a:endParaRPr>
          </a:p>
        </p:txBody>
      </p:sp>
      <p:pic>
        <p:nvPicPr>
          <p:cNvPr id="14341" name="Obrázok 18" descr="A:\o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4005263"/>
            <a:ext cx="396081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Obrázok 19" descr="obrázky\7.30b s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005263"/>
            <a:ext cx="3095625"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Rectangle 2"/>
          <p:cNvSpPr>
            <a:spLocks noGrp="1" noChangeArrowheads="1"/>
          </p:cNvSpPr>
          <p:nvPr>
            <p:ph type="title"/>
          </p:nvPr>
        </p:nvSpPr>
        <p:spPr/>
        <p:txBody>
          <a:bodyPr/>
          <a:lstStyle/>
          <a:p>
            <a:r>
              <a:rPr lang="sk-SK" altLang="sk-SK" sz="4000" b="1" smtClean="0"/>
              <a:t>PREDPIS TOLERANCIE POLOHY</a:t>
            </a:r>
            <a:endParaRPr lang="cs-CZ" altLang="sk-SK" sz="4000" b="1" smtClean="0"/>
          </a:p>
        </p:txBody>
      </p:sp>
      <p:sp>
        <p:nvSpPr>
          <p:cNvPr id="15364" name="Rectangle 3"/>
          <p:cNvSpPr>
            <a:spLocks noGrp="1" noChangeArrowheads="1"/>
          </p:cNvSpPr>
          <p:nvPr>
            <p:ph type="body" idx="1"/>
          </p:nvPr>
        </p:nvSpPr>
        <p:spPr/>
        <p:txBody>
          <a:bodyPr/>
          <a:lstStyle/>
          <a:p>
            <a:pPr algn="just">
              <a:lnSpc>
                <a:spcPct val="80000"/>
              </a:lnSpc>
            </a:pPr>
            <a:r>
              <a:rPr lang="sk-SK" altLang="sk-SK" sz="2400" u="sng" smtClean="0">
                <a:latin typeface="Tahoma" pitchFamily="34" charset="0"/>
              </a:rPr>
              <a:t>Odchýlky polohy</a:t>
            </a:r>
            <a:r>
              <a:rPr lang="sk-SK" altLang="sk-SK" sz="2400" smtClean="0">
                <a:latin typeface="Tahoma" pitchFamily="34" charset="0"/>
              </a:rPr>
              <a:t> sú odchýlky skutočnej polohy posudzovaných prvkov od ich menovitej polohy. </a:t>
            </a:r>
            <a:endParaRPr lang="sk-SK" altLang="sk-SK" sz="2400" u="sng" smtClean="0">
              <a:latin typeface="Tahoma" pitchFamily="34" charset="0"/>
            </a:endParaRPr>
          </a:p>
          <a:p>
            <a:pPr algn="just">
              <a:lnSpc>
                <a:spcPct val="80000"/>
              </a:lnSpc>
            </a:pPr>
            <a:r>
              <a:rPr lang="sk-SK" altLang="sk-SK" sz="2400" u="sng" smtClean="0">
                <a:latin typeface="Tahoma" pitchFamily="34" charset="0"/>
              </a:rPr>
              <a:t>Menovitá poloha</a:t>
            </a:r>
            <a:r>
              <a:rPr lang="sk-SK" altLang="sk-SK" sz="2400" smtClean="0">
                <a:latin typeface="Tahoma" pitchFamily="34" charset="0"/>
              </a:rPr>
              <a:t> posudzovaného prvku voči zvolenému základnému prvku, vyplýva zo zobrazenia (napr.: pri tolerancii súmernosti, súosovosti) alebo ju určujú kótované menovité rozmery uvedené v rámčeku (napr. pri tolerancii umiestnenia).</a:t>
            </a:r>
            <a:endParaRPr lang="sk-SK" altLang="sk-SK" sz="2400" u="sng" smtClean="0">
              <a:latin typeface="Tahoma" pitchFamily="34" charset="0"/>
            </a:endParaRPr>
          </a:p>
          <a:p>
            <a:pPr algn="just">
              <a:lnSpc>
                <a:spcPct val="80000"/>
              </a:lnSpc>
            </a:pPr>
            <a:r>
              <a:rPr lang="sk-SK" altLang="sk-SK" sz="2400" u="sng" smtClean="0">
                <a:latin typeface="Tahoma" pitchFamily="34" charset="0"/>
              </a:rPr>
              <a:t>Tolerancia polohy</a:t>
            </a:r>
            <a:r>
              <a:rPr lang="sk-SK" altLang="sk-SK" sz="2400" smtClean="0">
                <a:latin typeface="Tahoma" pitchFamily="34" charset="0"/>
              </a:rPr>
              <a:t> je medza, ohraničujúca dovolenú hodnotu odchýlky polohy.</a:t>
            </a:r>
            <a:endParaRPr lang="cs-CZ" altLang="sk-SK" sz="2400" smtClean="0">
              <a:latin typeface="Tahom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2"/>
          <p:cNvSpPr>
            <a:spLocks noGrp="1" noChangeArrowheads="1"/>
          </p:cNvSpPr>
          <p:nvPr>
            <p:ph type="title"/>
          </p:nvPr>
        </p:nvSpPr>
        <p:spPr/>
        <p:txBody>
          <a:bodyPr/>
          <a:lstStyle/>
          <a:p>
            <a:r>
              <a:rPr lang="sk-SK" altLang="sk-SK" sz="4000" b="1" smtClean="0"/>
              <a:t>ODCHÝLKA A TOLERANCIA UMIESTNENIA</a:t>
            </a:r>
            <a:endParaRPr lang="cs-CZ" altLang="sk-SK" sz="4000" b="1" smtClean="0"/>
          </a:p>
        </p:txBody>
      </p:sp>
      <p:sp>
        <p:nvSpPr>
          <p:cNvPr id="16388" name="Rectangle 3"/>
          <p:cNvSpPr>
            <a:spLocks noGrp="1" noChangeArrowheads="1"/>
          </p:cNvSpPr>
          <p:nvPr>
            <p:ph type="body" idx="1"/>
          </p:nvPr>
        </p:nvSpPr>
        <p:spPr>
          <a:xfrm>
            <a:off x="457200" y="1981200"/>
            <a:ext cx="8229600" cy="1663700"/>
          </a:xfrm>
        </p:spPr>
        <p:txBody>
          <a:bodyPr/>
          <a:lstStyle/>
          <a:p>
            <a:pPr algn="just">
              <a:lnSpc>
                <a:spcPct val="80000"/>
              </a:lnSpc>
            </a:pPr>
            <a:r>
              <a:rPr lang="sk-SK" altLang="sk-SK" sz="1800" smtClean="0">
                <a:latin typeface="Tahoma" pitchFamily="34" charset="0"/>
              </a:rPr>
              <a:t>Tolerancia umiestnenia sa použije na tolerovanie menovitej polohy prvku (alebo viacerých prvkov) od základného prvku. Môžeme predpísať toleranciu umiestnenia rôznych tvarových prvkov: </a:t>
            </a:r>
            <a:r>
              <a:rPr lang="sk-SK" altLang="sk-SK" sz="1800" b="1" smtClean="0">
                <a:latin typeface="Tahoma" pitchFamily="34" charset="0"/>
              </a:rPr>
              <a:t>bodu</a:t>
            </a:r>
            <a:r>
              <a:rPr lang="sk-SK" altLang="sk-SK" sz="1800" smtClean="0">
                <a:latin typeface="Tahoma" pitchFamily="34" charset="0"/>
              </a:rPr>
              <a:t>, </a:t>
            </a:r>
            <a:r>
              <a:rPr lang="sk-SK" altLang="sk-SK" sz="1800" b="1" smtClean="0">
                <a:latin typeface="Tahoma" pitchFamily="34" charset="0"/>
              </a:rPr>
              <a:t>priamky</a:t>
            </a:r>
            <a:r>
              <a:rPr lang="sk-SK" altLang="sk-SK" sz="1800" smtClean="0">
                <a:latin typeface="Tahoma" pitchFamily="34" charset="0"/>
              </a:rPr>
              <a:t> (osi) alebo </a:t>
            </a:r>
            <a:r>
              <a:rPr lang="sk-SK" altLang="sk-SK" sz="1800" b="1" smtClean="0">
                <a:latin typeface="Tahoma" pitchFamily="34" charset="0"/>
              </a:rPr>
              <a:t>roviny</a:t>
            </a:r>
            <a:r>
              <a:rPr lang="sk-SK" altLang="sk-SK" sz="1800" smtClean="0">
                <a:latin typeface="Tahoma" pitchFamily="34" charset="0"/>
              </a:rPr>
              <a:t>. P</a:t>
            </a:r>
            <a:r>
              <a:rPr lang="pl-PL" altLang="sk-SK" sz="1800" smtClean="0">
                <a:latin typeface="Tahoma" pitchFamily="34" charset="0"/>
              </a:rPr>
              <a:t>ríklad tolerovania umiestnenia bodu – stredu gule. Tolerančné pole (zóna) je guľové s priemerom </a:t>
            </a:r>
            <a:r>
              <a:rPr lang="pl-PL" altLang="sk-SK" sz="1800" i="1" smtClean="0">
                <a:latin typeface="Tahoma" pitchFamily="34" charset="0"/>
              </a:rPr>
              <a:t>T</a:t>
            </a:r>
            <a:r>
              <a:rPr lang="pl-PL" altLang="sk-SK" sz="1800" smtClean="0">
                <a:latin typeface="Tahoma" pitchFamily="34" charset="0"/>
              </a:rPr>
              <a:t> = 0,3mm so stredom v teoreticky presnej polohe vzhľadom na základne A, B a C.</a:t>
            </a:r>
            <a:endParaRPr lang="cs-CZ" altLang="sk-SK" sz="1800" smtClean="0">
              <a:latin typeface="Tahoma" pitchFamily="34" charset="0"/>
            </a:endParaRPr>
          </a:p>
        </p:txBody>
      </p:sp>
      <p:pic>
        <p:nvPicPr>
          <p:cNvPr id="16389" name="Obrázok 3" descr="A:\o8.jpg"/>
          <p:cNvPicPr>
            <a:picLocks noChangeAspect="1" noChangeArrowheads="1"/>
          </p:cNvPicPr>
          <p:nvPr/>
        </p:nvPicPr>
        <p:blipFill>
          <a:blip r:embed="rId3">
            <a:extLst>
              <a:ext uri="{28A0092B-C50C-407E-A947-70E740481C1C}">
                <a14:useLocalDpi xmlns:a14="http://schemas.microsoft.com/office/drawing/2010/main" val="0"/>
              </a:ext>
            </a:extLst>
          </a:blip>
          <a:srcRect t="-4216"/>
          <a:stretch>
            <a:fillRect/>
          </a:stretch>
        </p:blipFill>
        <p:spPr bwMode="auto">
          <a:xfrm>
            <a:off x="1835150" y="3716338"/>
            <a:ext cx="3271838"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Obrázok 4" descr="A:\7.x21h.jpg"/>
          <p:cNvPicPr>
            <a:picLocks noChangeAspect="1" noChangeArrowheads="1"/>
          </p:cNvPicPr>
          <p:nvPr/>
        </p:nvPicPr>
        <p:blipFill>
          <a:blip r:embed="rId4" cstate="print">
            <a:extLst>
              <a:ext uri="{28A0092B-C50C-407E-A947-70E740481C1C}">
                <a14:useLocalDpi xmlns:a14="http://schemas.microsoft.com/office/drawing/2010/main" val="0"/>
              </a:ext>
            </a:extLst>
          </a:blip>
          <a:srcRect l="220"/>
          <a:stretch>
            <a:fillRect/>
          </a:stretch>
        </p:blipFill>
        <p:spPr bwMode="auto">
          <a:xfrm>
            <a:off x="5076825" y="3789363"/>
            <a:ext cx="38163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2"/>
          <p:cNvSpPr>
            <a:spLocks noGrp="1" noChangeArrowheads="1"/>
          </p:cNvSpPr>
          <p:nvPr>
            <p:ph type="title"/>
          </p:nvPr>
        </p:nvSpPr>
        <p:spPr/>
        <p:txBody>
          <a:bodyPr/>
          <a:lstStyle/>
          <a:p>
            <a:r>
              <a:rPr lang="sk-SK" altLang="sk-SK" sz="4000" b="1" smtClean="0"/>
              <a:t>ODCHÝLKA A TOLERANCIA SÚSTREDNOSTI A SÚOSOVOSTI</a:t>
            </a:r>
            <a:endParaRPr lang="cs-CZ" altLang="sk-SK" sz="4000" b="1" smtClean="0"/>
          </a:p>
        </p:txBody>
      </p:sp>
      <p:sp>
        <p:nvSpPr>
          <p:cNvPr id="17412" name="Rectangle 3"/>
          <p:cNvSpPr>
            <a:spLocks noGrp="1" noChangeArrowheads="1"/>
          </p:cNvSpPr>
          <p:nvPr>
            <p:ph type="body" idx="1"/>
          </p:nvPr>
        </p:nvSpPr>
        <p:spPr>
          <a:xfrm>
            <a:off x="457200" y="1981200"/>
            <a:ext cx="8229600" cy="1231900"/>
          </a:xfrm>
        </p:spPr>
        <p:txBody>
          <a:bodyPr/>
          <a:lstStyle/>
          <a:p>
            <a:pPr algn="just"/>
            <a:r>
              <a:rPr lang="sk-SK" altLang="sk-SK" sz="2400" smtClean="0">
                <a:latin typeface="Tahoma" pitchFamily="34" charset="0"/>
              </a:rPr>
              <a:t>Príklad predpisu súosovosti. Os valca s priemerom Ø70m6, musí ležať vo valci s priemerom Ø</a:t>
            </a:r>
            <a:r>
              <a:rPr lang="sk-SK" altLang="sk-SK" sz="2400" i="1" smtClean="0">
                <a:latin typeface="Tahoma" pitchFamily="34" charset="0"/>
              </a:rPr>
              <a:t>T </a:t>
            </a:r>
            <a:r>
              <a:rPr lang="sk-SK" altLang="sk-SK" sz="2400" smtClean="0">
                <a:latin typeface="Tahoma" pitchFamily="34" charset="0"/>
              </a:rPr>
              <a:t>= 0,08 mm, ktorý má os totožnú so spoločnou základňou tvorenou osami A a B. </a:t>
            </a:r>
            <a:endParaRPr lang="cs-CZ" altLang="sk-SK" sz="2400" smtClean="0">
              <a:latin typeface="Tahoma" pitchFamily="34" charset="0"/>
            </a:endParaRPr>
          </a:p>
        </p:txBody>
      </p:sp>
      <p:pic>
        <p:nvPicPr>
          <p:cNvPr id="17413" name="Obrázok 5" descr="obrázky\7.31 sn.jpg"/>
          <p:cNvPicPr>
            <a:picLocks noChangeAspect="1" noChangeArrowheads="1"/>
          </p:cNvPicPr>
          <p:nvPr/>
        </p:nvPicPr>
        <p:blipFill>
          <a:blip r:embed="rId3">
            <a:extLst>
              <a:ext uri="{28A0092B-C50C-407E-A947-70E740481C1C}">
                <a14:useLocalDpi xmlns:a14="http://schemas.microsoft.com/office/drawing/2010/main" val="0"/>
              </a:ext>
            </a:extLst>
          </a:blip>
          <a:srcRect b="-6177"/>
          <a:stretch>
            <a:fillRect/>
          </a:stretch>
        </p:blipFill>
        <p:spPr bwMode="auto">
          <a:xfrm>
            <a:off x="1908175" y="3505200"/>
            <a:ext cx="54006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Rectangle 2"/>
          <p:cNvSpPr>
            <a:spLocks noGrp="1" noChangeArrowheads="1"/>
          </p:cNvSpPr>
          <p:nvPr>
            <p:ph type="title"/>
          </p:nvPr>
        </p:nvSpPr>
        <p:spPr/>
        <p:txBody>
          <a:bodyPr/>
          <a:lstStyle/>
          <a:p>
            <a:r>
              <a:rPr lang="sk-SK" altLang="sk-SK" sz="4000" b="1" smtClean="0"/>
              <a:t>ODCHÝLKA A TOLERANCIA SÚMERNOSTI</a:t>
            </a:r>
            <a:endParaRPr lang="cs-CZ" altLang="sk-SK" sz="4000" b="1" smtClean="0"/>
          </a:p>
        </p:txBody>
      </p:sp>
      <p:sp>
        <p:nvSpPr>
          <p:cNvPr id="18436" name="Rectangle 3"/>
          <p:cNvSpPr>
            <a:spLocks noGrp="1" noChangeArrowheads="1"/>
          </p:cNvSpPr>
          <p:nvPr>
            <p:ph type="body" idx="1"/>
          </p:nvPr>
        </p:nvSpPr>
        <p:spPr>
          <a:xfrm>
            <a:off x="457200" y="1981200"/>
            <a:ext cx="8229600" cy="2168525"/>
          </a:xfrm>
        </p:spPr>
        <p:txBody>
          <a:bodyPr/>
          <a:lstStyle/>
          <a:p>
            <a:pPr algn="just">
              <a:lnSpc>
                <a:spcPct val="90000"/>
              </a:lnSpc>
              <a:spcBef>
                <a:spcPct val="0"/>
              </a:spcBef>
              <a:buFont typeface="Wingdings" pitchFamily="2" charset="2"/>
              <a:buChar char=""/>
            </a:pPr>
            <a:r>
              <a:rPr lang="sk-SK" altLang="sk-SK" sz="2000" smtClean="0">
                <a:latin typeface="Tahoma" pitchFamily="34" charset="0"/>
              </a:rPr>
              <a:t>Odchýlka súmernosti </a:t>
            </a:r>
            <a:r>
              <a:rPr lang="sk-SK" altLang="sk-SK" sz="2000" i="1" smtClean="0">
                <a:latin typeface="Tahoma" pitchFamily="34" charset="0"/>
              </a:rPr>
              <a:t>Δ</a:t>
            </a:r>
            <a:r>
              <a:rPr lang="sk-SK" altLang="sk-SK" sz="2000" smtClean="0">
                <a:latin typeface="Tahoma" pitchFamily="34" charset="0"/>
              </a:rPr>
              <a:t> je najväčšia vzdialenosť medzi rovinou súmernosti posudzovaného prvku a rovinou súmernosti základného prvku. Tolerancia súmernosti </a:t>
            </a:r>
            <a:r>
              <a:rPr lang="sk-SK" altLang="sk-SK" sz="2000" i="1" smtClean="0">
                <a:latin typeface="Tahoma" pitchFamily="34" charset="0"/>
              </a:rPr>
              <a:t>T</a:t>
            </a:r>
            <a:r>
              <a:rPr lang="sk-SK" altLang="sk-SK" sz="2000" smtClean="0">
                <a:latin typeface="Tahoma" pitchFamily="34" charset="0"/>
              </a:rPr>
              <a:t> je dvojnásobkom najväčšej dovolenej hodnoty odchýlky súmernosti. Tolerančná zóna súmernosti je ohraničená dvoma rovnobežnými rovinami vzdialenými od seba o hodnotu tolerancie</a:t>
            </a:r>
            <a:r>
              <a:rPr lang="sk-SK" altLang="sk-SK" sz="2000" i="1" smtClean="0">
                <a:latin typeface="Tahoma" pitchFamily="34" charset="0"/>
              </a:rPr>
              <a:t> T</a:t>
            </a:r>
            <a:r>
              <a:rPr lang="sk-SK" altLang="sk-SK" sz="2000" smtClean="0">
                <a:latin typeface="Tahoma" pitchFamily="34" charset="0"/>
              </a:rPr>
              <a:t> a umiestnenými ne  súmerne k rovine súmernosti základného prvku.</a:t>
            </a:r>
          </a:p>
          <a:p>
            <a:pPr algn="just">
              <a:lnSpc>
                <a:spcPct val="90000"/>
              </a:lnSpc>
              <a:spcBef>
                <a:spcPct val="0"/>
              </a:spcBef>
              <a:buFont typeface="Wingdings" pitchFamily="2" charset="2"/>
              <a:buNone/>
            </a:pPr>
            <a:endParaRPr lang="cs-CZ" altLang="sk-SK" smtClean="0"/>
          </a:p>
        </p:txBody>
      </p:sp>
      <p:pic>
        <p:nvPicPr>
          <p:cNvPr id="18437" name="Obrázok 6" descr="A:\o9.jpg"/>
          <p:cNvPicPr>
            <a:picLocks noChangeAspect="1" noChangeArrowheads="1"/>
          </p:cNvPicPr>
          <p:nvPr/>
        </p:nvPicPr>
        <p:blipFill>
          <a:blip r:embed="rId3" cstate="print">
            <a:extLst>
              <a:ext uri="{28A0092B-C50C-407E-A947-70E740481C1C}">
                <a14:useLocalDpi xmlns:a14="http://schemas.microsoft.com/office/drawing/2010/main" val="0"/>
              </a:ext>
            </a:extLst>
          </a:blip>
          <a:srcRect r="-2110" b="2708"/>
          <a:stretch>
            <a:fillRect/>
          </a:stretch>
        </p:blipFill>
        <p:spPr bwMode="auto">
          <a:xfrm>
            <a:off x="1908175" y="4076700"/>
            <a:ext cx="3671888"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Obrázok 7" descr="A:\7.x20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25" y="4076700"/>
            <a:ext cx="3024188"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2"/>
          <p:cNvSpPr>
            <a:spLocks noGrp="1" noChangeArrowheads="1"/>
          </p:cNvSpPr>
          <p:nvPr>
            <p:ph type="title"/>
          </p:nvPr>
        </p:nvSpPr>
        <p:spPr/>
        <p:txBody>
          <a:bodyPr/>
          <a:lstStyle/>
          <a:p>
            <a:r>
              <a:rPr lang="sk-SK" altLang="sk-SK" sz="4000" b="1" smtClean="0"/>
              <a:t>PREDPIS TOLERANCIE HÁDZANIA</a:t>
            </a:r>
            <a:endParaRPr lang="cs-CZ" altLang="sk-SK" sz="4000" b="1" smtClean="0"/>
          </a:p>
        </p:txBody>
      </p:sp>
      <p:sp>
        <p:nvSpPr>
          <p:cNvPr id="19460" name="Rectangle 3"/>
          <p:cNvSpPr>
            <a:spLocks noGrp="1" noChangeArrowheads="1"/>
          </p:cNvSpPr>
          <p:nvPr>
            <p:ph type="body" idx="1"/>
          </p:nvPr>
        </p:nvSpPr>
        <p:spPr>
          <a:xfrm>
            <a:off x="457200" y="1981200"/>
            <a:ext cx="8229600" cy="2600325"/>
          </a:xfrm>
        </p:spPr>
        <p:txBody>
          <a:bodyPr/>
          <a:lstStyle/>
          <a:p>
            <a:pPr algn="just">
              <a:lnSpc>
                <a:spcPct val="90000"/>
              </a:lnSpc>
            </a:pPr>
            <a:r>
              <a:rPr lang="sk-SK" altLang="sk-SK" sz="2400" smtClean="0">
                <a:latin typeface="Tahoma" pitchFamily="34" charset="0"/>
              </a:rPr>
              <a:t>Odchýlky hádzania sú odchýlkami polohy, ale pri ich vyhodnocovaní sa nevylučujú odchýlky tvaru posudzovaného prvku (kruhovitosti, súosovosti, kolmosti, rovinnosti). Základnými prvkami môžu byť plochy alebo osi. Odchýlky kruhového hádzania sa vždy vyhodnocujú pri pootočení tolerovaného prvku o jednu celú otáčku, ak nie je predpis na výkrese obmedzený len na časť otáčky.</a:t>
            </a:r>
            <a:endParaRPr lang="cs-CZ" altLang="sk-SK" sz="2400" smtClean="0">
              <a:latin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Rectangle 2"/>
          <p:cNvSpPr>
            <a:spLocks noGrp="1" noChangeArrowheads="1"/>
          </p:cNvSpPr>
          <p:nvPr>
            <p:ph type="title"/>
          </p:nvPr>
        </p:nvSpPr>
        <p:spPr/>
        <p:txBody>
          <a:bodyPr/>
          <a:lstStyle/>
          <a:p>
            <a:r>
              <a:rPr lang="sk-SK" altLang="sk-SK" sz="4000" b="1" smtClean="0"/>
              <a:t>ODCHÝLKA A TOLERANCIA KRUHOVÉHO HÁDZANIA</a:t>
            </a:r>
            <a:endParaRPr lang="cs-CZ" altLang="sk-SK" sz="4000" b="1" smtClean="0"/>
          </a:p>
        </p:txBody>
      </p:sp>
      <p:sp>
        <p:nvSpPr>
          <p:cNvPr id="20484" name="Rectangle 3"/>
          <p:cNvSpPr>
            <a:spLocks noGrp="1" noChangeArrowheads="1"/>
          </p:cNvSpPr>
          <p:nvPr>
            <p:ph type="body" idx="1"/>
          </p:nvPr>
        </p:nvSpPr>
        <p:spPr>
          <a:xfrm>
            <a:off x="457200" y="1981200"/>
            <a:ext cx="8229600" cy="1016000"/>
          </a:xfrm>
        </p:spPr>
        <p:txBody>
          <a:bodyPr/>
          <a:lstStyle/>
          <a:p>
            <a:r>
              <a:rPr lang="sk-SK" altLang="sk-SK" sz="2400" smtClean="0">
                <a:latin typeface="Tahoma" pitchFamily="34" charset="0"/>
              </a:rPr>
              <a:t>Kruhové hádzanie môžeme predpísať  ako </a:t>
            </a:r>
            <a:r>
              <a:rPr lang="sk-SK" altLang="sk-SK" sz="2400" i="1" smtClean="0">
                <a:latin typeface="Tahoma" pitchFamily="34" charset="0"/>
              </a:rPr>
              <a:t>kruhové obvodové</a:t>
            </a:r>
            <a:r>
              <a:rPr lang="sk-SK" altLang="sk-SK" sz="2400" smtClean="0">
                <a:latin typeface="Tahoma" pitchFamily="34" charset="0"/>
              </a:rPr>
              <a:t> (radiálne) hádzanie </a:t>
            </a:r>
            <a:r>
              <a:rPr lang="sk-SK" altLang="sk-SK" sz="2400" i="1" smtClean="0">
                <a:latin typeface="Tahoma" pitchFamily="34" charset="0"/>
              </a:rPr>
              <a:t>kruhové čelné</a:t>
            </a:r>
            <a:r>
              <a:rPr lang="sk-SK" altLang="sk-SK" sz="2400" smtClean="0">
                <a:latin typeface="Tahoma" pitchFamily="34" charset="0"/>
              </a:rPr>
              <a:t> (axiálne) a hádzanie v danom smere.</a:t>
            </a:r>
            <a:endParaRPr lang="cs-CZ" altLang="sk-SK" sz="2400" smtClean="0">
              <a:latin typeface="Tahoma" pitchFamily="34" charset="0"/>
            </a:endParaRPr>
          </a:p>
        </p:txBody>
      </p:sp>
      <p:pic>
        <p:nvPicPr>
          <p:cNvPr id="20485" name="Obrázok 8" descr="obrázky\7.34ab sn.jpg"/>
          <p:cNvPicPr>
            <a:picLocks noChangeAspect="1" noChangeArrowheads="1"/>
          </p:cNvPicPr>
          <p:nvPr/>
        </p:nvPicPr>
        <p:blipFill>
          <a:blip r:embed="rId3">
            <a:extLst>
              <a:ext uri="{28A0092B-C50C-407E-A947-70E740481C1C}">
                <a14:useLocalDpi xmlns:a14="http://schemas.microsoft.com/office/drawing/2010/main" val="0"/>
              </a:ext>
            </a:extLst>
          </a:blip>
          <a:srcRect l="116" r="55154"/>
          <a:stretch>
            <a:fillRect/>
          </a:stretch>
        </p:blipFill>
        <p:spPr bwMode="auto">
          <a:xfrm>
            <a:off x="611188" y="3284538"/>
            <a:ext cx="381635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Obrázok 9" descr="obrázky\7.34ab sn.jpg"/>
          <p:cNvPicPr>
            <a:picLocks noChangeAspect="1" noChangeArrowheads="1"/>
          </p:cNvPicPr>
          <p:nvPr/>
        </p:nvPicPr>
        <p:blipFill>
          <a:blip r:embed="rId3">
            <a:extLst>
              <a:ext uri="{28A0092B-C50C-407E-A947-70E740481C1C}">
                <a14:useLocalDpi xmlns:a14="http://schemas.microsoft.com/office/drawing/2010/main" val="0"/>
              </a:ext>
            </a:extLst>
          </a:blip>
          <a:srcRect l="49823" t="5371" r="397"/>
          <a:stretch>
            <a:fillRect/>
          </a:stretch>
        </p:blipFill>
        <p:spPr bwMode="auto">
          <a:xfrm>
            <a:off x="4391025" y="3284538"/>
            <a:ext cx="4502150"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2"/>
          <p:cNvSpPr>
            <a:spLocks noGrp="1" noChangeArrowheads="1"/>
          </p:cNvSpPr>
          <p:nvPr>
            <p:ph type="title"/>
          </p:nvPr>
        </p:nvSpPr>
        <p:spPr/>
        <p:txBody>
          <a:bodyPr/>
          <a:lstStyle/>
          <a:p>
            <a:r>
              <a:rPr lang="sk-SK" altLang="sk-SK" sz="4000" b="1" smtClean="0"/>
              <a:t>ODCHÝLKA A TOLERANCIA ÚPLNÉHO HÁDZANIA</a:t>
            </a:r>
            <a:endParaRPr lang="cs-CZ" altLang="sk-SK" sz="4000" b="1" smtClean="0"/>
          </a:p>
        </p:txBody>
      </p:sp>
      <p:sp>
        <p:nvSpPr>
          <p:cNvPr id="21508" name="Rectangle 3"/>
          <p:cNvSpPr>
            <a:spLocks noGrp="1" noChangeArrowheads="1"/>
          </p:cNvSpPr>
          <p:nvPr>
            <p:ph type="body" idx="1"/>
          </p:nvPr>
        </p:nvSpPr>
        <p:spPr>
          <a:xfrm>
            <a:off x="457200" y="1981200"/>
            <a:ext cx="8229600" cy="871538"/>
          </a:xfrm>
        </p:spPr>
        <p:txBody>
          <a:bodyPr/>
          <a:lstStyle/>
          <a:p>
            <a:r>
              <a:rPr lang="sk-SK" altLang="sk-SK" sz="2400" smtClean="0">
                <a:latin typeface="Tahoma" pitchFamily="34" charset="0"/>
              </a:rPr>
              <a:t>Úplné hádzanie môžeme predpísať ako úplné obvodové hádzanie alebo úplné čelné a úplné obvodové hádzanie</a:t>
            </a:r>
            <a:endParaRPr lang="cs-CZ" altLang="sk-SK" sz="2400" smtClean="0">
              <a:latin typeface="Tahoma" pitchFamily="34" charset="0"/>
            </a:endParaRPr>
          </a:p>
        </p:txBody>
      </p:sp>
      <p:pic>
        <p:nvPicPr>
          <p:cNvPr id="21509" name="Obrázok 10" descr="obrázky\7.34c s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141663"/>
            <a:ext cx="475297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222"/>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2"/>
          <p:cNvSpPr>
            <a:spLocks noGrp="1" noChangeArrowheads="1"/>
          </p:cNvSpPr>
          <p:nvPr>
            <p:ph type="title"/>
          </p:nvPr>
        </p:nvSpPr>
        <p:spPr>
          <a:xfrm>
            <a:off x="250825" y="457200"/>
            <a:ext cx="8893175" cy="1819275"/>
          </a:xfrm>
        </p:spPr>
        <p:txBody>
          <a:bodyPr/>
          <a:lstStyle/>
          <a:p>
            <a:r>
              <a:rPr lang="sk-SK" altLang="sk-SK" sz="2400" b="1" dirty="0" smtClean="0"/>
              <a:t>Tolerancie smeru </a:t>
            </a:r>
            <a:r>
              <a:rPr lang="sk-SK" altLang="sk-SK" sz="2400" b="1" dirty="0" smtClean="0">
                <a:sym typeface="Symbol" pitchFamily="18" charset="2"/>
              </a:rPr>
              <a:t></a:t>
            </a:r>
            <a:r>
              <a:rPr lang="sk-SK" altLang="sk-SK" sz="2400" b="1" dirty="0" smtClean="0"/>
              <a:t>rovnobežnosti, kolmosti a sklonu </a:t>
            </a:r>
            <a:r>
              <a:rPr lang="sk-SK" altLang="sk-SK" sz="2400" b="1" dirty="0" smtClean="0">
                <a:sym typeface="Symbol" pitchFamily="18" charset="2"/>
              </a:rPr>
              <a:t></a:t>
            </a:r>
            <a:r>
              <a:rPr lang="sk-SK" altLang="sk-SK" sz="2400" b="1" dirty="0" smtClean="0"/>
              <a:t>, tolerancia</a:t>
            </a:r>
            <a:r>
              <a:rPr lang="sk-SK" altLang="sk-SK" sz="2400" b="1" i="1" dirty="0" smtClean="0"/>
              <a:t> </a:t>
            </a:r>
            <a:r>
              <a:rPr lang="sk-SK" altLang="sk-SK" sz="2400" b="1" dirty="0" smtClean="0"/>
              <a:t>kruhového čelného hádzania a celkového čelného hádzania  </a:t>
            </a:r>
            <a:r>
              <a:rPr lang="sk-SK" altLang="sk-SK" sz="2400" b="1" i="1" dirty="0" err="1" smtClean="0"/>
              <a:t>The</a:t>
            </a:r>
            <a:r>
              <a:rPr lang="sk-SK" altLang="sk-SK" sz="2400" b="1" i="1" dirty="0" smtClean="0"/>
              <a:t> </a:t>
            </a:r>
            <a:r>
              <a:rPr lang="sk-SK" altLang="sk-SK" sz="2400" b="1" i="1" dirty="0" err="1" smtClean="0"/>
              <a:t>tolerance</a:t>
            </a:r>
            <a:r>
              <a:rPr lang="sk-SK" altLang="sk-SK" sz="2400" b="1" i="1" dirty="0" smtClean="0"/>
              <a:t> of </a:t>
            </a:r>
            <a:r>
              <a:rPr lang="sk-SK" altLang="sk-SK" sz="2400" b="1" i="1" dirty="0" err="1" smtClean="0"/>
              <a:t>surface</a:t>
            </a:r>
            <a:r>
              <a:rPr lang="sk-SK" altLang="sk-SK" sz="2400" b="1" i="1" dirty="0" smtClean="0"/>
              <a:t> </a:t>
            </a:r>
            <a:r>
              <a:rPr lang="sk-SK" altLang="sk-SK" sz="2400" b="1" i="1" dirty="0" err="1" smtClean="0"/>
              <a:t>position</a:t>
            </a:r>
            <a:r>
              <a:rPr lang="sk-SK" altLang="sk-SK" sz="2400" b="1" i="1" dirty="0" smtClean="0"/>
              <a:t> (</a:t>
            </a:r>
            <a:r>
              <a:rPr lang="sk-SK" altLang="sk-SK" sz="2400" b="1" i="1" dirty="0" err="1" smtClean="0"/>
              <a:t>parallelity</a:t>
            </a:r>
            <a:r>
              <a:rPr lang="sk-SK" altLang="sk-SK" sz="2400" b="1" i="1" dirty="0" smtClean="0"/>
              <a:t>, </a:t>
            </a:r>
            <a:r>
              <a:rPr lang="sk-SK" altLang="sk-SK" sz="2400" b="1" i="1" dirty="0" err="1" smtClean="0"/>
              <a:t>perpendicularity</a:t>
            </a:r>
            <a:r>
              <a:rPr lang="sk-SK" altLang="sk-SK" sz="2400" b="1" i="1" dirty="0" smtClean="0"/>
              <a:t>, </a:t>
            </a:r>
            <a:r>
              <a:rPr lang="sk-SK" altLang="sk-SK" sz="2400" b="1" i="1" dirty="0" err="1" smtClean="0"/>
              <a:t>angularity</a:t>
            </a:r>
            <a:r>
              <a:rPr lang="sk-SK" altLang="sk-SK" sz="2400" b="1" i="1" dirty="0" smtClean="0"/>
              <a:t>), </a:t>
            </a:r>
            <a:r>
              <a:rPr lang="sk-SK" altLang="sk-SK" sz="2400" b="1" i="1" dirty="0" err="1" smtClean="0"/>
              <a:t>total</a:t>
            </a:r>
            <a:r>
              <a:rPr lang="sk-SK" altLang="sk-SK" sz="2400" b="1" i="1" dirty="0" smtClean="0"/>
              <a:t> </a:t>
            </a:r>
            <a:r>
              <a:rPr lang="sk-SK" altLang="sk-SK" sz="2400" b="1" i="1" dirty="0" err="1" smtClean="0"/>
              <a:t>runout</a:t>
            </a:r>
            <a:r>
              <a:rPr lang="sk-SK" altLang="sk-SK" sz="2400" b="1" i="1" dirty="0" smtClean="0"/>
              <a:t> </a:t>
            </a:r>
            <a:r>
              <a:rPr lang="sk-SK" altLang="sk-SK" sz="2400" b="1" i="1" dirty="0" err="1" smtClean="0"/>
              <a:t>tolerance</a:t>
            </a:r>
            <a:r>
              <a:rPr lang="sk-SK" altLang="sk-SK" sz="2800" i="1" dirty="0" smtClean="0"/>
              <a:t> </a:t>
            </a:r>
            <a:endParaRPr lang="cs-CZ" altLang="sk-SK" sz="4000" dirty="0" smtClean="0"/>
          </a:p>
        </p:txBody>
      </p:sp>
      <p:graphicFrame>
        <p:nvGraphicFramePr>
          <p:cNvPr id="220333" name="Group 2221"/>
          <p:cNvGraphicFramePr>
            <a:graphicFrameLocks noGrp="1"/>
          </p:cNvGraphicFramePr>
          <p:nvPr>
            <p:ph idx="1"/>
          </p:nvPr>
        </p:nvGraphicFramePr>
        <p:xfrm>
          <a:off x="395288" y="2349500"/>
          <a:ext cx="8229600" cy="4389446"/>
        </p:xfrm>
        <a:graphic>
          <a:graphicData uri="http://schemas.openxmlformats.org/drawingml/2006/table">
            <a:tbl>
              <a:tblPr/>
              <a:tblGrid>
                <a:gridCol w="561975">
                  <a:extLst>
                    <a:ext uri="{9D8B030D-6E8A-4147-A177-3AD203B41FA5}">
                      <a16:colId xmlns:a16="http://schemas.microsoft.com/office/drawing/2014/main" val="20000"/>
                    </a:ext>
                  </a:extLst>
                </a:gridCol>
                <a:gridCol w="669925">
                  <a:extLst>
                    <a:ext uri="{9D8B030D-6E8A-4147-A177-3AD203B41FA5}">
                      <a16:colId xmlns:a16="http://schemas.microsoft.com/office/drawing/2014/main" val="20001"/>
                    </a:ext>
                  </a:extLst>
                </a:gridCol>
                <a:gridCol w="403225">
                  <a:extLst>
                    <a:ext uri="{9D8B030D-6E8A-4147-A177-3AD203B41FA5}">
                      <a16:colId xmlns:a16="http://schemas.microsoft.com/office/drawing/2014/main" val="20002"/>
                    </a:ext>
                  </a:extLst>
                </a:gridCol>
                <a:gridCol w="401637">
                  <a:extLst>
                    <a:ext uri="{9D8B030D-6E8A-4147-A177-3AD203B41FA5}">
                      <a16:colId xmlns:a16="http://schemas.microsoft.com/office/drawing/2014/main" val="20003"/>
                    </a:ext>
                  </a:extLst>
                </a:gridCol>
                <a:gridCol w="401638">
                  <a:extLst>
                    <a:ext uri="{9D8B030D-6E8A-4147-A177-3AD203B41FA5}">
                      <a16:colId xmlns:a16="http://schemas.microsoft.com/office/drawing/2014/main" val="20004"/>
                    </a:ext>
                  </a:extLst>
                </a:gridCol>
                <a:gridCol w="401637">
                  <a:extLst>
                    <a:ext uri="{9D8B030D-6E8A-4147-A177-3AD203B41FA5}">
                      <a16:colId xmlns:a16="http://schemas.microsoft.com/office/drawing/2014/main" val="20005"/>
                    </a:ext>
                  </a:extLst>
                </a:gridCol>
                <a:gridCol w="403225">
                  <a:extLst>
                    <a:ext uri="{9D8B030D-6E8A-4147-A177-3AD203B41FA5}">
                      <a16:colId xmlns:a16="http://schemas.microsoft.com/office/drawing/2014/main" val="20006"/>
                    </a:ext>
                  </a:extLst>
                </a:gridCol>
                <a:gridCol w="454025">
                  <a:extLst>
                    <a:ext uri="{9D8B030D-6E8A-4147-A177-3AD203B41FA5}">
                      <a16:colId xmlns:a16="http://schemas.microsoft.com/office/drawing/2014/main" val="20007"/>
                    </a:ext>
                  </a:extLst>
                </a:gridCol>
                <a:gridCol w="454025">
                  <a:extLst>
                    <a:ext uri="{9D8B030D-6E8A-4147-A177-3AD203B41FA5}">
                      <a16:colId xmlns:a16="http://schemas.microsoft.com/office/drawing/2014/main" val="20008"/>
                    </a:ext>
                  </a:extLst>
                </a:gridCol>
                <a:gridCol w="422275">
                  <a:extLst>
                    <a:ext uri="{9D8B030D-6E8A-4147-A177-3AD203B41FA5}">
                      <a16:colId xmlns:a16="http://schemas.microsoft.com/office/drawing/2014/main" val="20009"/>
                    </a:ext>
                  </a:extLst>
                </a:gridCol>
                <a:gridCol w="420688">
                  <a:extLst>
                    <a:ext uri="{9D8B030D-6E8A-4147-A177-3AD203B41FA5}">
                      <a16:colId xmlns:a16="http://schemas.microsoft.com/office/drawing/2014/main" val="20010"/>
                    </a:ext>
                  </a:extLst>
                </a:gridCol>
                <a:gridCol w="420687">
                  <a:extLst>
                    <a:ext uri="{9D8B030D-6E8A-4147-A177-3AD203B41FA5}">
                      <a16:colId xmlns:a16="http://schemas.microsoft.com/office/drawing/2014/main" val="20011"/>
                    </a:ext>
                  </a:extLst>
                </a:gridCol>
                <a:gridCol w="517525">
                  <a:extLst>
                    <a:ext uri="{9D8B030D-6E8A-4147-A177-3AD203B41FA5}">
                      <a16:colId xmlns:a16="http://schemas.microsoft.com/office/drawing/2014/main" val="20012"/>
                    </a:ext>
                  </a:extLst>
                </a:gridCol>
                <a:gridCol w="515938">
                  <a:extLst>
                    <a:ext uri="{9D8B030D-6E8A-4147-A177-3AD203B41FA5}">
                      <a16:colId xmlns:a16="http://schemas.microsoft.com/office/drawing/2014/main" val="20013"/>
                    </a:ext>
                  </a:extLst>
                </a:gridCol>
                <a:gridCol w="469900">
                  <a:extLst>
                    <a:ext uri="{9D8B030D-6E8A-4147-A177-3AD203B41FA5}">
                      <a16:colId xmlns:a16="http://schemas.microsoft.com/office/drawing/2014/main" val="20014"/>
                    </a:ext>
                  </a:extLst>
                </a:gridCol>
                <a:gridCol w="468312">
                  <a:extLst>
                    <a:ext uri="{9D8B030D-6E8A-4147-A177-3AD203B41FA5}">
                      <a16:colId xmlns:a16="http://schemas.microsoft.com/office/drawing/2014/main" val="20015"/>
                    </a:ext>
                  </a:extLst>
                </a:gridCol>
                <a:gridCol w="469900">
                  <a:extLst>
                    <a:ext uri="{9D8B030D-6E8A-4147-A177-3AD203B41FA5}">
                      <a16:colId xmlns:a16="http://schemas.microsoft.com/office/drawing/2014/main" val="20016"/>
                    </a:ext>
                  </a:extLst>
                </a:gridCol>
                <a:gridCol w="373063">
                  <a:extLst>
                    <a:ext uri="{9D8B030D-6E8A-4147-A177-3AD203B41FA5}">
                      <a16:colId xmlns:a16="http://schemas.microsoft.com/office/drawing/2014/main" val="20017"/>
                    </a:ext>
                  </a:extLst>
                </a:gridCol>
              </a:tblGrid>
              <a:tr h="228617">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Rozsahy menovitých rozmerov</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sk-SK"/>
                    </a:p>
                  </a:txBody>
                  <a:tcPr/>
                </a:tc>
                <a:tc gridSpan="1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Stupeň presnosti</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0"/>
                  </a:ext>
                </a:extLst>
              </a:tr>
              <a:tr h="274340">
                <a:tc gridSpan="2" vMerge="1">
                  <a:txBody>
                    <a:bodyPr/>
                    <a:lstStyle/>
                    <a:p>
                      <a:endParaRPr lang="sk-SK"/>
                    </a:p>
                  </a:txBody>
                  <a:tcPr/>
                </a:tc>
                <a:tc hMerge="1" vMerge="1">
                  <a:txBody>
                    <a:bodyPr/>
                    <a:lstStyle/>
                    <a:p>
                      <a:endParaRPr lang="sk-SK"/>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7</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9</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1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cez</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do</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μm</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mm</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2"/>
                  </a:ext>
                </a:extLst>
              </a:tr>
              <a:tr h="22861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0,4</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0,6</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4</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6</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1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0,5</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0,8</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3</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5</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8</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1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0,6</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4</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6</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861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40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0,8</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3</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5</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8</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861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40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63</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4</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6</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861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63</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100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3</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5</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8</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2861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100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4</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6</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2861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250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3</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5</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8</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30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2861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250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400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4</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6</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40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2861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400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630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3</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5</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8</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30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50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2861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630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1000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4</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6</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40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60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2861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1000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1600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5</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8</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30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50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80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2861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1600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2500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6</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40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60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100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2861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2500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4000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8</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30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50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80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120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2861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4000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6300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40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60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100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160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2861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6300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10000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30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50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80</a:t>
                      </a:r>
                      <a:endParaRPr kumimoji="0" lang="sk-SK" sz="9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120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cs typeface="Times New Roman" pitchFamily="18" charset="0"/>
                        </a:rPr>
                        <a:t>200</a:t>
                      </a:r>
                      <a:endParaRPr kumimoji="0" lang="sk-SK" sz="900" b="1" i="0" u="none" strike="noStrike" cap="none" normalizeH="0" baseline="0" smtClean="0">
                        <a:ln>
                          <a:noFill/>
                        </a:ln>
                        <a:solidFill>
                          <a:schemeClr val="tx1"/>
                        </a:solidFill>
                        <a:effectLst/>
                        <a:latin typeface="Tahoma" pitchFamily="34"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9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lum bright="46000" contrast="-70000"/>
            <a:grayscl/>
            <a:extLst>
              <a:ext uri="{28A0092B-C50C-407E-A947-70E740481C1C}">
                <a14:useLocalDpi xmlns:a14="http://schemas.microsoft.com/office/drawing/2010/main" val="0"/>
              </a:ext>
            </a:extLst>
          </a:blip>
          <a:srcRect/>
          <a:stretch>
            <a:fillRect/>
          </a:stretch>
        </p:blipFill>
        <p:spPr bwMode="auto">
          <a:xfrm>
            <a:off x="0" y="-26988"/>
            <a:ext cx="1908175"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3"/>
          <p:cNvSpPr>
            <a:spLocks noGrp="1" noChangeArrowheads="1"/>
          </p:cNvSpPr>
          <p:nvPr>
            <p:ph type="title"/>
          </p:nvPr>
        </p:nvSpPr>
        <p:spPr/>
        <p:txBody>
          <a:bodyPr/>
          <a:lstStyle/>
          <a:p>
            <a:r>
              <a:rPr lang="sk-SK" altLang="sk-SK" sz="4000" b="1" smtClean="0"/>
              <a:t>ODCHÝLKA A TOLERANCIA PRIAMOSTI</a:t>
            </a:r>
            <a:endParaRPr lang="cs-CZ" altLang="sk-SK" sz="4000" b="1" smtClean="0"/>
          </a:p>
        </p:txBody>
      </p:sp>
      <p:sp>
        <p:nvSpPr>
          <p:cNvPr id="5124" name="Rectangle 4"/>
          <p:cNvSpPr>
            <a:spLocks noGrp="1" noChangeArrowheads="1"/>
          </p:cNvSpPr>
          <p:nvPr>
            <p:ph type="body" sz="half" idx="1"/>
          </p:nvPr>
        </p:nvSpPr>
        <p:spPr>
          <a:xfrm>
            <a:off x="457200" y="1981200"/>
            <a:ext cx="8291513" cy="1519238"/>
          </a:xfrm>
          <a:extLst>
            <a:ext uri="{91240B29-F687-4F45-9708-019B960494DF}">
              <a14:hiddenLine xmlns:a14="http://schemas.microsoft.com/office/drawing/2010/main" w="9525">
                <a:solidFill>
                  <a:schemeClr val="bg1"/>
                </a:solidFill>
                <a:miter lim="800000"/>
                <a:headEnd/>
                <a:tailEnd/>
              </a14:hiddenLine>
            </a:ext>
          </a:extLst>
        </p:spPr>
        <p:txBody>
          <a:bodyPr/>
          <a:lstStyle/>
          <a:p>
            <a:pPr algn="just">
              <a:lnSpc>
                <a:spcPct val="90000"/>
              </a:lnSpc>
            </a:pPr>
            <a:r>
              <a:rPr lang="sk-SK" altLang="sk-SK" sz="2000" smtClean="0">
                <a:latin typeface="Tahoma" pitchFamily="34" charset="0"/>
              </a:rPr>
              <a:t>Odchýlka priamosti je najväčšia vzdialenosť </a:t>
            </a:r>
            <a:r>
              <a:rPr lang="sk-SK" altLang="sk-SK" sz="2000" i="1" smtClean="0">
                <a:latin typeface="Tahoma" pitchFamily="34" charset="0"/>
              </a:rPr>
              <a:t>Δ</a:t>
            </a:r>
            <a:r>
              <a:rPr lang="sk-SK" altLang="sk-SK" sz="2000" smtClean="0">
                <a:latin typeface="Tahoma" pitchFamily="34" charset="0"/>
              </a:rPr>
              <a:t> bodov  skutočnej priamky od  obalovej priamky. Tolerančná zóna priamosti je v rovine ohraničená dvomi rovnobežnými  priamkami vzdialenými od seba o dĺžku rovnajúcu sa tolerancii priamosti </a:t>
            </a:r>
            <a:r>
              <a:rPr lang="sk-SK" altLang="sk-SK" sz="2000" i="1" smtClean="0">
                <a:latin typeface="Tahoma" pitchFamily="34" charset="0"/>
              </a:rPr>
              <a:t>T</a:t>
            </a:r>
            <a:endParaRPr lang="cs-CZ" altLang="sk-SK" sz="2000" smtClean="0">
              <a:latin typeface="Tahoma" pitchFamily="34" charset="0"/>
            </a:endParaRPr>
          </a:p>
        </p:txBody>
      </p:sp>
      <p:graphicFrame>
        <p:nvGraphicFramePr>
          <p:cNvPr id="5125" name="Object 8"/>
          <p:cNvGraphicFramePr>
            <a:graphicFrameLocks noGrp="1" noChangeAspect="1"/>
          </p:cNvGraphicFramePr>
          <p:nvPr>
            <p:ph sz="half" idx="2"/>
          </p:nvPr>
        </p:nvGraphicFramePr>
        <p:xfrm>
          <a:off x="1835150" y="3573463"/>
          <a:ext cx="7058025" cy="2909887"/>
        </p:xfrm>
        <a:graphic>
          <a:graphicData uri="http://schemas.openxmlformats.org/presentationml/2006/ole">
            <mc:AlternateContent xmlns:mc="http://schemas.openxmlformats.org/markup-compatibility/2006">
              <mc:Choice xmlns:v="urn:schemas-microsoft-com:vml" Requires="v">
                <p:oleObj spid="_x0000_s5133" name="PHOTO-PAINT" r:id="rId4" imgW="7174603" imgH="2958730" progId="CorelPHOTOPAINT.Image.13">
                  <p:embed/>
                </p:oleObj>
              </mc:Choice>
              <mc:Fallback>
                <p:oleObj name="PHOTO-PAINT" r:id="rId4" imgW="7174603" imgH="2958730" progId="CorelPHOTOPAINT.Image.1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3573463"/>
                        <a:ext cx="7058025" cy="290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3"/>
          <p:cNvSpPr>
            <a:spLocks noGrp="1" noChangeArrowheads="1"/>
          </p:cNvSpPr>
          <p:nvPr>
            <p:ph type="title"/>
          </p:nvPr>
        </p:nvSpPr>
        <p:spPr>
          <a:xfrm>
            <a:off x="250825" y="457200"/>
            <a:ext cx="8893175" cy="1371600"/>
          </a:xfrm>
        </p:spPr>
        <p:txBody>
          <a:bodyPr/>
          <a:lstStyle/>
          <a:p>
            <a:r>
              <a:rPr lang="sk-SK" altLang="sk-SK" sz="2400" b="1" smtClean="0"/>
              <a:t/>
            </a:r>
            <a:br>
              <a:rPr lang="sk-SK" altLang="sk-SK" sz="2400" b="1" smtClean="0"/>
            </a:br>
            <a:r>
              <a:rPr lang="sk-SK" altLang="sk-SK" sz="2400" b="1" smtClean="0"/>
              <a:t>Tolerancie kruhového obvodového hádzania a celkového obvodového hádzania. Tolerancie polohy </a:t>
            </a:r>
            <a:r>
              <a:rPr lang="sk-SK" altLang="sk-SK" sz="2400" b="1" smtClean="0">
                <a:sym typeface="Symbol" pitchFamily="18" charset="2"/>
              </a:rPr>
              <a:t></a:t>
            </a:r>
            <a:r>
              <a:rPr lang="sk-SK" altLang="sk-SK" sz="2400" b="1" smtClean="0"/>
              <a:t>súosovosti a súmernosti</a:t>
            </a:r>
            <a:r>
              <a:rPr lang="sk-SK" altLang="sk-SK" sz="2400" b="1" smtClean="0">
                <a:sym typeface="Symbol" pitchFamily="18" charset="2"/>
              </a:rPr>
              <a:t>. </a:t>
            </a:r>
            <a:r>
              <a:rPr lang="sk-SK" altLang="sk-SK" sz="2400" b="1" i="1" smtClean="0"/>
              <a:t>The radial runout tolerance and total radial runout tolerance. Tolerance of position </a:t>
            </a:r>
            <a:r>
              <a:rPr lang="sk-SK" altLang="sk-SK" sz="2400" b="1" i="1" smtClean="0">
                <a:sym typeface="SymbolProp BT" charset="2"/>
              </a:rPr>
              <a:t>(</a:t>
            </a:r>
            <a:r>
              <a:rPr lang="sk-SK" altLang="sk-SK" sz="2400" b="1" i="1" smtClean="0"/>
              <a:t>coaxiality and symmetry</a:t>
            </a:r>
            <a:r>
              <a:rPr lang="sk-SK" altLang="sk-SK" sz="2400" b="1" i="1" smtClean="0">
                <a:sym typeface="SymbolProp BT" charset="2"/>
              </a:rPr>
              <a:t>)</a:t>
            </a:r>
            <a:endParaRPr lang="cs-CZ" altLang="sk-SK" sz="2400" b="1" i="1" smtClean="0">
              <a:sym typeface="SymbolProp BT" charset="2"/>
            </a:endParaRPr>
          </a:p>
        </p:txBody>
      </p:sp>
      <p:graphicFrame>
        <p:nvGraphicFramePr>
          <p:cNvPr id="224294" name="Group 2086"/>
          <p:cNvGraphicFramePr>
            <a:graphicFrameLocks noGrp="1"/>
          </p:cNvGraphicFramePr>
          <p:nvPr>
            <p:ph type="tbl" idx="1"/>
          </p:nvPr>
        </p:nvGraphicFramePr>
        <p:xfrm>
          <a:off x="395288" y="2708275"/>
          <a:ext cx="8229600" cy="3765569"/>
        </p:xfrm>
        <a:graphic>
          <a:graphicData uri="http://schemas.openxmlformats.org/drawingml/2006/table">
            <a:tbl>
              <a:tblPr/>
              <a:tblGrid>
                <a:gridCol w="585787">
                  <a:extLst>
                    <a:ext uri="{9D8B030D-6E8A-4147-A177-3AD203B41FA5}">
                      <a16:colId xmlns:a16="http://schemas.microsoft.com/office/drawing/2014/main" val="20000"/>
                    </a:ext>
                  </a:extLst>
                </a:gridCol>
                <a:gridCol w="587375">
                  <a:extLst>
                    <a:ext uri="{9D8B030D-6E8A-4147-A177-3AD203B41FA5}">
                      <a16:colId xmlns:a16="http://schemas.microsoft.com/office/drawing/2014/main" val="20001"/>
                    </a:ext>
                  </a:extLst>
                </a:gridCol>
                <a:gridCol w="419100">
                  <a:extLst>
                    <a:ext uri="{9D8B030D-6E8A-4147-A177-3AD203B41FA5}">
                      <a16:colId xmlns:a16="http://schemas.microsoft.com/office/drawing/2014/main" val="20002"/>
                    </a:ext>
                  </a:extLst>
                </a:gridCol>
                <a:gridCol w="419100">
                  <a:extLst>
                    <a:ext uri="{9D8B030D-6E8A-4147-A177-3AD203B41FA5}">
                      <a16:colId xmlns:a16="http://schemas.microsoft.com/office/drawing/2014/main" val="20003"/>
                    </a:ext>
                  </a:extLst>
                </a:gridCol>
                <a:gridCol w="419100">
                  <a:extLst>
                    <a:ext uri="{9D8B030D-6E8A-4147-A177-3AD203B41FA5}">
                      <a16:colId xmlns:a16="http://schemas.microsoft.com/office/drawing/2014/main" val="20004"/>
                    </a:ext>
                  </a:extLst>
                </a:gridCol>
                <a:gridCol w="365125">
                  <a:extLst>
                    <a:ext uri="{9D8B030D-6E8A-4147-A177-3AD203B41FA5}">
                      <a16:colId xmlns:a16="http://schemas.microsoft.com/office/drawing/2014/main" val="20005"/>
                    </a:ext>
                  </a:extLst>
                </a:gridCol>
                <a:gridCol w="365125">
                  <a:extLst>
                    <a:ext uri="{9D8B030D-6E8A-4147-A177-3AD203B41FA5}">
                      <a16:colId xmlns:a16="http://schemas.microsoft.com/office/drawing/2014/main" val="20006"/>
                    </a:ext>
                  </a:extLst>
                </a:gridCol>
                <a:gridCol w="473075">
                  <a:extLst>
                    <a:ext uri="{9D8B030D-6E8A-4147-A177-3AD203B41FA5}">
                      <a16:colId xmlns:a16="http://schemas.microsoft.com/office/drawing/2014/main" val="20007"/>
                    </a:ext>
                  </a:extLst>
                </a:gridCol>
                <a:gridCol w="474663">
                  <a:extLst>
                    <a:ext uri="{9D8B030D-6E8A-4147-A177-3AD203B41FA5}">
                      <a16:colId xmlns:a16="http://schemas.microsoft.com/office/drawing/2014/main" val="20008"/>
                    </a:ext>
                  </a:extLst>
                </a:gridCol>
                <a:gridCol w="439737">
                  <a:extLst>
                    <a:ext uri="{9D8B030D-6E8A-4147-A177-3AD203B41FA5}">
                      <a16:colId xmlns:a16="http://schemas.microsoft.com/office/drawing/2014/main" val="20009"/>
                    </a:ext>
                  </a:extLst>
                </a:gridCol>
                <a:gridCol w="439738">
                  <a:extLst>
                    <a:ext uri="{9D8B030D-6E8A-4147-A177-3AD203B41FA5}">
                      <a16:colId xmlns:a16="http://schemas.microsoft.com/office/drawing/2014/main" val="20010"/>
                    </a:ext>
                  </a:extLst>
                </a:gridCol>
                <a:gridCol w="438150">
                  <a:extLst>
                    <a:ext uri="{9D8B030D-6E8A-4147-A177-3AD203B41FA5}">
                      <a16:colId xmlns:a16="http://schemas.microsoft.com/office/drawing/2014/main" val="20011"/>
                    </a:ext>
                  </a:extLst>
                </a:gridCol>
                <a:gridCol w="539750">
                  <a:extLst>
                    <a:ext uri="{9D8B030D-6E8A-4147-A177-3AD203B41FA5}">
                      <a16:colId xmlns:a16="http://schemas.microsoft.com/office/drawing/2014/main" val="20012"/>
                    </a:ext>
                  </a:extLst>
                </a:gridCol>
                <a:gridCol w="539750">
                  <a:extLst>
                    <a:ext uri="{9D8B030D-6E8A-4147-A177-3AD203B41FA5}">
                      <a16:colId xmlns:a16="http://schemas.microsoft.com/office/drawing/2014/main" val="20013"/>
                    </a:ext>
                  </a:extLst>
                </a:gridCol>
                <a:gridCol w="488950">
                  <a:extLst>
                    <a:ext uri="{9D8B030D-6E8A-4147-A177-3AD203B41FA5}">
                      <a16:colId xmlns:a16="http://schemas.microsoft.com/office/drawing/2014/main" val="20014"/>
                    </a:ext>
                  </a:extLst>
                </a:gridCol>
                <a:gridCol w="411162">
                  <a:extLst>
                    <a:ext uri="{9D8B030D-6E8A-4147-A177-3AD203B41FA5}">
                      <a16:colId xmlns:a16="http://schemas.microsoft.com/office/drawing/2014/main" val="20015"/>
                    </a:ext>
                  </a:extLst>
                </a:gridCol>
                <a:gridCol w="412750">
                  <a:extLst>
                    <a:ext uri="{9D8B030D-6E8A-4147-A177-3AD203B41FA5}">
                      <a16:colId xmlns:a16="http://schemas.microsoft.com/office/drawing/2014/main" val="20016"/>
                    </a:ext>
                  </a:extLst>
                </a:gridCol>
                <a:gridCol w="411163">
                  <a:extLst>
                    <a:ext uri="{9D8B030D-6E8A-4147-A177-3AD203B41FA5}">
                      <a16:colId xmlns:a16="http://schemas.microsoft.com/office/drawing/2014/main" val="20017"/>
                    </a:ext>
                  </a:extLst>
                </a:gridCol>
              </a:tblGrid>
              <a:tr h="243823">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Rozsahy menovitých rozmerov </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sk-SK"/>
                    </a:p>
                  </a:txBody>
                  <a:tcPr/>
                </a:tc>
                <a:tc gridSpan="16">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Stupeň presnosti</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0"/>
                  </a:ext>
                </a:extLst>
              </a:tr>
              <a:tr h="304798">
                <a:tc gridSpan="2" vMerge="1">
                  <a:txBody>
                    <a:bodyPr/>
                    <a:lstStyle/>
                    <a:p>
                      <a:endParaRPr lang="sk-SK"/>
                    </a:p>
                  </a:txBody>
                  <a:tcPr/>
                </a:tc>
                <a:tc hMerge="1" vMerge="1">
                  <a:txBody>
                    <a:bodyPr/>
                    <a:lstStyle/>
                    <a:p>
                      <a:endParaRPr lang="sk-SK"/>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3</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4</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5</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6</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7</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8</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9</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11</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13</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14</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15</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382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cez</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do</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2">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μm</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mm</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2"/>
                  </a:ext>
                </a:extLst>
              </a:tr>
              <a:tr h="24382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 3</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0,8</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3</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5</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8</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823">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3</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4</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6</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3823">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18</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3</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5</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8</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3823">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18</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30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4</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6</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3823">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30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50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3</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5</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8</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30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3823">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50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120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4</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6</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40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3823">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120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250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3</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5</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8</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30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50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3823">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250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400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4</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6</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40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60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3823">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400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630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5</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8</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30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50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80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3823">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630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1000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6</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40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60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100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1886">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1000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1600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8</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12</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30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50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80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120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299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1600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2500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16</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25</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40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60</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100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160</a:t>
                      </a:r>
                      <a:endParaRPr kumimoji="0" lang="sk-SK" sz="1000" b="1" i="0" u="none" strike="noStrike" cap="none" normalizeH="0" baseline="0" smtClean="0">
                        <a:ln>
                          <a:noFill/>
                        </a:ln>
                        <a:solidFill>
                          <a:schemeClr val="tx1"/>
                        </a:solidFill>
                        <a:effectLst/>
                        <a:latin typeface="Tahoma" pitchFamily="34" charset="0"/>
                      </a:endParaRP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457200" y="476250"/>
            <a:ext cx="8229600" cy="6121400"/>
          </a:xfrm>
        </p:spPr>
        <p:txBody>
          <a:bodyPr/>
          <a:lstStyle/>
          <a:p>
            <a:pPr algn="just">
              <a:lnSpc>
                <a:spcPct val="90000"/>
              </a:lnSpc>
            </a:pPr>
            <a:r>
              <a:rPr lang="sk-SK" altLang="sk-SK" sz="2400" smtClean="0"/>
              <a:t>Pre </a:t>
            </a:r>
            <a:r>
              <a:rPr lang="sk-SK" altLang="sk-SK" sz="2400" b="1" smtClean="0"/>
              <a:t>tolerancie rovnobežnosti</a:t>
            </a:r>
            <a:r>
              <a:rPr lang="sk-SK" altLang="sk-SK" sz="2400" smtClean="0"/>
              <a:t>, kolmosti a sklonu sa za menovitý rozmer počíta menovitá dĺžka vzťažného úseku alebo menovitá dĺžka celej posudzovanej plochy. Pri tolerancii rovnobežnosti – menovitá dĺžka dlhšej strany ak nie je zadaný vzťažný úsek.</a:t>
            </a:r>
          </a:p>
          <a:p>
            <a:pPr algn="just">
              <a:lnSpc>
                <a:spcPct val="90000"/>
              </a:lnSpc>
            </a:pPr>
            <a:r>
              <a:rPr lang="sk-SK" altLang="sk-SK" sz="2400" smtClean="0"/>
              <a:t>Pri </a:t>
            </a:r>
            <a:r>
              <a:rPr lang="sk-SK" altLang="sk-SK" sz="2400" b="1" smtClean="0"/>
              <a:t>tolerancii čelného hádzania</a:t>
            </a:r>
            <a:r>
              <a:rPr lang="sk-SK" altLang="sk-SK" sz="2400" smtClean="0"/>
              <a:t> sa za menovitý rozmer považuje menovitý priemer alebo najväčší priemer čelnej plochy. Pri tolerancii úplného čelného hádzania sa za menovitý rozmer považuje najväčší priemer posudzovanej čelnej plochy.</a:t>
            </a:r>
            <a:r>
              <a:rPr lang="cs-CZ" altLang="sk-SK" sz="2400" smtClean="0"/>
              <a:t> </a:t>
            </a:r>
          </a:p>
          <a:p>
            <a:pPr algn="just">
              <a:lnSpc>
                <a:spcPct val="90000"/>
              </a:lnSpc>
            </a:pPr>
            <a:r>
              <a:rPr lang="sk-SK" altLang="sk-SK" sz="2400" smtClean="0"/>
              <a:t>Pre </a:t>
            </a:r>
            <a:r>
              <a:rPr lang="sk-SK" altLang="sk-SK" sz="2400" b="1" smtClean="0"/>
              <a:t>tolerancie obvodového hádzania</a:t>
            </a:r>
            <a:r>
              <a:rPr lang="sk-SK" altLang="sk-SK" sz="2400" smtClean="0"/>
              <a:t> a úplného obvodového hádzania sa za menovitý rozmer berie priemer posudzovanej plochy. </a:t>
            </a:r>
          </a:p>
          <a:p>
            <a:pPr algn="just">
              <a:lnSpc>
                <a:spcPct val="90000"/>
              </a:lnSpc>
            </a:pPr>
            <a:r>
              <a:rPr lang="sk-SK" altLang="sk-SK" sz="2400" smtClean="0"/>
              <a:t>Pri </a:t>
            </a:r>
            <a:r>
              <a:rPr lang="sk-SK" altLang="sk-SK" sz="2400" b="1" smtClean="0"/>
              <a:t>tolerancii súosovosti a súmernosti</a:t>
            </a:r>
            <a:r>
              <a:rPr lang="sk-SK" altLang="sk-SK" sz="2400" smtClean="0"/>
              <a:t> sa za menovitý rozmer berie menovitý priemer posudzovanej rotačnej plochy alebo menovitý rozmer medzi plochami tvoriacimi posudzovaný prvok.</a:t>
            </a:r>
            <a:endParaRPr lang="cs-CZ" altLang="sk-SK"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51520" y="2060848"/>
            <a:ext cx="87852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sk-SK" altLang="sk-SK" sz="4800" b="1" dirty="0"/>
              <a:t>Tolerovanie uhlov</a:t>
            </a:r>
          </a:p>
        </p:txBody>
      </p:sp>
    </p:spTree>
    <p:extLst>
      <p:ext uri="{BB962C8B-B14F-4D97-AF65-F5344CB8AC3E}">
        <p14:creationId xmlns:p14="http://schemas.microsoft.com/office/powerpoint/2010/main" val="650238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07950" y="6375400"/>
            <a:ext cx="522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sk-SK">
                <a:solidFill>
                  <a:schemeClr val="bg1"/>
                </a:solidFill>
              </a:rPr>
              <a:t>1/3</a:t>
            </a:r>
          </a:p>
        </p:txBody>
      </p:sp>
      <p:sp>
        <p:nvSpPr>
          <p:cNvPr id="4099" name="Text Box 3"/>
          <p:cNvSpPr txBox="1">
            <a:spLocks noChangeArrowheads="1"/>
          </p:cNvSpPr>
          <p:nvPr/>
        </p:nvSpPr>
        <p:spPr bwMode="auto">
          <a:xfrm>
            <a:off x="5724525" y="6375400"/>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sk-SK" altLang="sk-SK">
                <a:solidFill>
                  <a:schemeClr val="bg1"/>
                </a:solidFill>
              </a:rPr>
              <a:t>Tolerovanie uhlov</a:t>
            </a:r>
          </a:p>
        </p:txBody>
      </p:sp>
      <p:sp>
        <p:nvSpPr>
          <p:cNvPr id="4100" name="Rectangle 4"/>
          <p:cNvSpPr>
            <a:spLocks noChangeArrowheads="1"/>
          </p:cNvSpPr>
          <p:nvPr/>
        </p:nvSpPr>
        <p:spPr bwMode="auto">
          <a:xfrm>
            <a:off x="1116013" y="333375"/>
            <a:ext cx="70564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sk-SK" sz="2000" dirty="0"/>
              <a:t>1 rad 	= 57°17'44,8“ opačne</a:t>
            </a:r>
          </a:p>
          <a:p>
            <a:pPr eaLnBrk="1" hangingPunct="1"/>
            <a:r>
              <a:rPr lang="sk-SK" altLang="sk-SK" sz="2000" dirty="0"/>
              <a:t>1° 	= (π/180) rad 		= (1,745329...)*10-2 rad</a:t>
            </a:r>
          </a:p>
          <a:p>
            <a:pPr eaLnBrk="1" hangingPunct="1"/>
            <a:r>
              <a:rPr lang="sk-SK" altLang="sk-SK" sz="2000" dirty="0"/>
              <a:t>1'  	= (π/10 800) rad 	= (2,908882...)*10-4 rad</a:t>
            </a:r>
          </a:p>
          <a:p>
            <a:pPr eaLnBrk="1" hangingPunct="1"/>
            <a:r>
              <a:rPr lang="sk-SK" altLang="sk-SK" sz="2000" dirty="0"/>
              <a:t>1“	= (π/648 000) rad 	= (4,848137...)*10-6 rad</a:t>
            </a:r>
          </a:p>
        </p:txBody>
      </p:sp>
      <p:pic>
        <p:nvPicPr>
          <p:cNvPr id="4101" name="Picture 11"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1831975"/>
            <a:ext cx="8569325"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3"/>
          <p:cNvSpPr txBox="1">
            <a:spLocks noChangeArrowheads="1"/>
          </p:cNvSpPr>
          <p:nvPr/>
        </p:nvSpPr>
        <p:spPr bwMode="auto">
          <a:xfrm>
            <a:off x="323850" y="4868863"/>
            <a:ext cx="83518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sk-SK" altLang="sk-SK" sz="2000" b="1" dirty="0"/>
              <a:t>Uhol</a:t>
            </a:r>
            <a:r>
              <a:rPr lang="sk-SK" altLang="sk-SK" sz="2000" dirty="0"/>
              <a:t> je ohraničený dvoma pretínajúcimi sa priamkami. Rozšírenou definíciou trojrozmerného priestoru získame prizmu, ktorej časť je rozdelená na dve pretínajúce sa roviny. Ak dovolíme jednej pretínajúcej sa čiare rotovať okolo druhej získame  kužeľ. </a:t>
            </a:r>
          </a:p>
        </p:txBody>
      </p:sp>
    </p:spTree>
    <p:extLst>
      <p:ext uri="{BB962C8B-B14F-4D97-AF65-F5344CB8AC3E}">
        <p14:creationId xmlns:p14="http://schemas.microsoft.com/office/powerpoint/2010/main" val="3532979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07950" y="6375400"/>
            <a:ext cx="522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sk-SK">
                <a:solidFill>
                  <a:schemeClr val="bg1"/>
                </a:solidFill>
              </a:rPr>
              <a:t>2/3</a:t>
            </a:r>
          </a:p>
        </p:txBody>
      </p:sp>
      <p:sp>
        <p:nvSpPr>
          <p:cNvPr id="5123" name="Text Box 3"/>
          <p:cNvSpPr txBox="1">
            <a:spLocks noChangeArrowheads="1"/>
          </p:cNvSpPr>
          <p:nvPr/>
        </p:nvSpPr>
        <p:spPr bwMode="auto">
          <a:xfrm>
            <a:off x="5724525" y="6375400"/>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sk-SK" altLang="sk-SK">
                <a:solidFill>
                  <a:schemeClr val="bg1"/>
                </a:solidFill>
              </a:rPr>
              <a:t>Tolerovanie uhlov</a:t>
            </a:r>
          </a:p>
        </p:txBody>
      </p:sp>
      <p:pic>
        <p:nvPicPr>
          <p:cNvPr id="5124" name="Picture 7"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2382838"/>
            <a:ext cx="6264275"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9"/>
          <p:cNvSpPr txBox="1">
            <a:spLocks noChangeArrowheads="1"/>
          </p:cNvSpPr>
          <p:nvPr/>
        </p:nvSpPr>
        <p:spPr bwMode="auto">
          <a:xfrm>
            <a:off x="2843213" y="5480050"/>
            <a:ext cx="35671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sk-SK" sz="2000" dirty="0"/>
              <a:t>dva varianty tolerovania uhlov</a:t>
            </a:r>
          </a:p>
        </p:txBody>
      </p:sp>
      <p:sp>
        <p:nvSpPr>
          <p:cNvPr id="5126" name="Text Box 12"/>
          <p:cNvSpPr txBox="1">
            <a:spLocks noChangeArrowheads="1"/>
          </p:cNvSpPr>
          <p:nvPr/>
        </p:nvSpPr>
        <p:spPr bwMode="auto">
          <a:xfrm>
            <a:off x="395288" y="620713"/>
            <a:ext cx="84248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sk-SK" altLang="sk-SK" dirty="0"/>
              <a:t>Predpisovaním uhlovej tolerančnej oblasti pre menovité uhly v uhlových jednotkách, môže viesť k absurdnej situácii, pretože dĺžkový rozmer šírky tolerančnej oblasti blízko hrotu má smerom k nule klesajúci trend a v tomto prípade sa kontrola sklonu nedá vykonať.</a:t>
            </a:r>
          </a:p>
        </p:txBody>
      </p:sp>
    </p:spTree>
    <p:extLst>
      <p:ext uri="{BB962C8B-B14F-4D97-AF65-F5344CB8AC3E}">
        <p14:creationId xmlns:p14="http://schemas.microsoft.com/office/powerpoint/2010/main" val="3605515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07950" y="6375400"/>
            <a:ext cx="522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sk-SK">
                <a:solidFill>
                  <a:schemeClr val="bg1"/>
                </a:solidFill>
              </a:rPr>
              <a:t>3/3</a:t>
            </a:r>
          </a:p>
        </p:txBody>
      </p:sp>
      <p:sp>
        <p:nvSpPr>
          <p:cNvPr id="6147" name="Text Box 3"/>
          <p:cNvSpPr txBox="1">
            <a:spLocks noChangeArrowheads="1"/>
          </p:cNvSpPr>
          <p:nvPr/>
        </p:nvSpPr>
        <p:spPr bwMode="auto">
          <a:xfrm>
            <a:off x="5724525" y="6375400"/>
            <a:ext cx="3311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sk-SK" altLang="sk-SK">
                <a:solidFill>
                  <a:schemeClr val="bg1"/>
                </a:solidFill>
              </a:rPr>
              <a:t>Tolerovanie uhlov</a:t>
            </a:r>
          </a:p>
        </p:txBody>
      </p:sp>
      <p:sp>
        <p:nvSpPr>
          <p:cNvPr id="6148" name="Text Box 5"/>
          <p:cNvSpPr txBox="1">
            <a:spLocks noChangeArrowheads="1"/>
          </p:cNvSpPr>
          <p:nvPr/>
        </p:nvSpPr>
        <p:spPr bwMode="auto">
          <a:xfrm>
            <a:off x="2771775" y="5480050"/>
            <a:ext cx="3756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sk-SK" sz="2000">
                <a:solidFill>
                  <a:srgbClr val="4E667C"/>
                </a:solidFill>
              </a:rPr>
              <a:t>priame tolerované rozmery uhla</a:t>
            </a:r>
          </a:p>
        </p:txBody>
      </p:sp>
      <p:pic>
        <p:nvPicPr>
          <p:cNvPr id="6149" name="Picture 6"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260350"/>
            <a:ext cx="604837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252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2"/>
          <p:cNvSpPr>
            <a:spLocks noGrp="1" noChangeArrowheads="1"/>
          </p:cNvSpPr>
          <p:nvPr>
            <p:ph type="title"/>
          </p:nvPr>
        </p:nvSpPr>
        <p:spPr/>
        <p:txBody>
          <a:bodyPr/>
          <a:lstStyle/>
          <a:p>
            <a:r>
              <a:rPr lang="sk-SK" altLang="sk-SK" smtClean="0"/>
              <a:t> </a:t>
            </a:r>
            <a:r>
              <a:rPr lang="sk-SK" altLang="sk-SK" b="1" smtClean="0"/>
              <a:t>VŠEOBECNÉ TOLERANCIE</a:t>
            </a:r>
            <a:endParaRPr lang="cs-CZ" altLang="sk-SK" b="1" smtClean="0"/>
          </a:p>
        </p:txBody>
      </p:sp>
      <p:sp>
        <p:nvSpPr>
          <p:cNvPr id="25604" name="Rectangle 3"/>
          <p:cNvSpPr>
            <a:spLocks noGrp="1" noChangeArrowheads="1"/>
          </p:cNvSpPr>
          <p:nvPr>
            <p:ph type="body" idx="1"/>
          </p:nvPr>
        </p:nvSpPr>
        <p:spPr>
          <a:xfrm>
            <a:off x="457200" y="1981200"/>
            <a:ext cx="8229600" cy="4543425"/>
          </a:xfrm>
        </p:spPr>
        <p:txBody>
          <a:bodyPr/>
          <a:lstStyle/>
          <a:p>
            <a:pPr marL="0" indent="0" algn="just">
              <a:lnSpc>
                <a:spcPct val="80000"/>
              </a:lnSpc>
              <a:buFont typeface="Wingdings" pitchFamily="2" charset="2"/>
              <a:buNone/>
            </a:pPr>
            <a:r>
              <a:rPr lang="sk-SK" altLang="sk-SK" sz="2400" smtClean="0">
                <a:latin typeface="Tahoma" pitchFamily="34" charset="0"/>
              </a:rPr>
              <a:t>Asi 80 až 90% všetkých rozmerov sú rozmery, ktoré voláme „voľné“, t.j. rozmery, ktoré nemusia byť tolerované z dôvodov uloženia alebo zmontovateľnosti. Ale aj tieto voľné rozmery musia mať stanovené určité hranice, v ktorých sa môže skutočný rozmer pohybovať. Veľkosť tolerancií „voľných“ alebo „netolerovaných“ rozmerov sa volí primerane k možnostiam ich dodržania v bežných podmienkach výroby a merania zohľadňujúc samozrejme aj ekonomické hľadiská.</a:t>
            </a:r>
          </a:p>
          <a:p>
            <a:pPr marL="0" indent="0" algn="just">
              <a:lnSpc>
                <a:spcPct val="80000"/>
              </a:lnSpc>
              <a:buFont typeface="Wingdings" pitchFamily="2" charset="2"/>
              <a:buNone/>
            </a:pPr>
            <a:endParaRPr lang="sk-SK" altLang="sk-SK" sz="2000" smtClean="0">
              <a:latin typeface="Tahoma" pitchFamily="34" charset="0"/>
            </a:endParaRPr>
          </a:p>
          <a:p>
            <a:pPr marL="0" indent="0" algn="ctr">
              <a:lnSpc>
                <a:spcPct val="80000"/>
              </a:lnSpc>
              <a:buFont typeface="Wingdings" pitchFamily="2" charset="2"/>
              <a:buNone/>
            </a:pPr>
            <a:r>
              <a:rPr lang="sk-SK" altLang="sk-SK" sz="2400" smtClean="0">
                <a:latin typeface="Tahoma" pitchFamily="34" charset="0"/>
              </a:rPr>
              <a:t>STN EN 22768-1 (01 4240): </a:t>
            </a:r>
            <a:r>
              <a:rPr lang="sk-SK" altLang="sk-SK" sz="2400" i="1" smtClean="0">
                <a:latin typeface="Tahoma" pitchFamily="34" charset="0"/>
              </a:rPr>
              <a:t>Všeobecné tolerancie</a:t>
            </a:r>
            <a:r>
              <a:rPr lang="sk-SK" altLang="sk-SK" sz="2400" smtClean="0">
                <a:latin typeface="Tahoma" pitchFamily="34" charset="0"/>
              </a:rPr>
              <a:t>. </a:t>
            </a:r>
          </a:p>
          <a:p>
            <a:pPr marL="0" indent="0" algn="ctr">
              <a:lnSpc>
                <a:spcPct val="80000"/>
              </a:lnSpc>
              <a:buFont typeface="Wingdings" pitchFamily="2" charset="2"/>
              <a:buNone/>
            </a:pPr>
            <a:r>
              <a:rPr lang="sk-SK" altLang="sk-SK" sz="2400" smtClean="0">
                <a:latin typeface="Tahoma" pitchFamily="34" charset="0"/>
              </a:rPr>
              <a:t>Časť 1.: </a:t>
            </a:r>
            <a:r>
              <a:rPr lang="sk-SK" altLang="sk-SK" sz="2400" i="1" smtClean="0">
                <a:latin typeface="Tahoma" pitchFamily="34" charset="0"/>
              </a:rPr>
              <a:t>Nepredpísané medzné odchýlky dĺžkových a uhlových rozmerov</a:t>
            </a:r>
            <a:r>
              <a:rPr lang="sk-SK" altLang="sk-SK" sz="2400" smtClean="0">
                <a:latin typeface="Tahoma" pitchFamily="34"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Rectangle 2"/>
          <p:cNvSpPr>
            <a:spLocks noGrp="1" noChangeArrowheads="1"/>
          </p:cNvSpPr>
          <p:nvPr>
            <p:ph type="title"/>
          </p:nvPr>
        </p:nvSpPr>
        <p:spPr>
          <a:xfrm>
            <a:off x="457200" y="457200"/>
            <a:ext cx="8229600" cy="811213"/>
          </a:xfrm>
        </p:spPr>
        <p:txBody>
          <a:bodyPr/>
          <a:lstStyle/>
          <a:p>
            <a:r>
              <a:rPr lang="sk-SK" altLang="sk-SK" smtClean="0"/>
              <a:t> </a:t>
            </a:r>
            <a:r>
              <a:rPr lang="sk-SK" altLang="sk-SK" b="1" smtClean="0"/>
              <a:t>VŠEOBECNÉ TOLERANCIE</a:t>
            </a:r>
            <a:endParaRPr lang="cs-CZ" altLang="sk-SK" b="1" smtClean="0"/>
          </a:p>
        </p:txBody>
      </p:sp>
      <p:sp>
        <p:nvSpPr>
          <p:cNvPr id="26628" name="Rectangle 3"/>
          <p:cNvSpPr>
            <a:spLocks noGrp="1" noChangeArrowheads="1"/>
          </p:cNvSpPr>
          <p:nvPr>
            <p:ph type="body" idx="1"/>
          </p:nvPr>
        </p:nvSpPr>
        <p:spPr>
          <a:xfrm>
            <a:off x="457200" y="1268413"/>
            <a:ext cx="8229600" cy="5329237"/>
          </a:xfrm>
        </p:spPr>
        <p:txBody>
          <a:bodyPr/>
          <a:lstStyle/>
          <a:p>
            <a:pPr>
              <a:lnSpc>
                <a:spcPct val="80000"/>
              </a:lnSpc>
            </a:pPr>
            <a:endParaRPr lang="sk-SK" altLang="sk-SK" sz="1200" smtClean="0"/>
          </a:p>
          <a:p>
            <a:pPr algn="ctr">
              <a:lnSpc>
                <a:spcPct val="80000"/>
              </a:lnSpc>
              <a:buFont typeface="Wingdings" pitchFamily="2" charset="2"/>
              <a:buNone/>
            </a:pPr>
            <a:r>
              <a:rPr lang="sk-SK" altLang="sk-SK" sz="2000" b="1" smtClean="0">
                <a:latin typeface="Tahoma" pitchFamily="34" charset="0"/>
              </a:rPr>
              <a:t>STN EN 22768-1</a:t>
            </a:r>
            <a:r>
              <a:rPr lang="sk-SK" altLang="sk-SK" sz="2000" smtClean="0">
                <a:latin typeface="Tahoma" pitchFamily="34" charset="0"/>
              </a:rPr>
              <a:t> (01 4240): </a:t>
            </a:r>
            <a:r>
              <a:rPr lang="sk-SK" altLang="sk-SK" sz="2000" i="1" smtClean="0">
                <a:latin typeface="Tahoma" pitchFamily="34" charset="0"/>
              </a:rPr>
              <a:t>Všeobecné tolerancie</a:t>
            </a:r>
            <a:r>
              <a:rPr lang="sk-SK" altLang="sk-SK" sz="2000" smtClean="0">
                <a:latin typeface="Tahoma" pitchFamily="34" charset="0"/>
              </a:rPr>
              <a:t>. </a:t>
            </a:r>
          </a:p>
          <a:p>
            <a:pPr algn="just">
              <a:lnSpc>
                <a:spcPct val="80000"/>
              </a:lnSpc>
              <a:buFont typeface="Wingdings" pitchFamily="2" charset="2"/>
              <a:buNone/>
            </a:pPr>
            <a:r>
              <a:rPr lang="sk-SK" altLang="sk-SK" sz="2000" smtClean="0">
                <a:latin typeface="Tahoma" pitchFamily="34" charset="0"/>
              </a:rPr>
              <a:t>Časť 1 </a:t>
            </a:r>
            <a:r>
              <a:rPr lang="sk-SK" altLang="sk-SK" sz="2000" b="1" smtClean="0">
                <a:latin typeface="Tahoma" pitchFamily="34" charset="0"/>
              </a:rPr>
              <a:t>sa vzťahuje</a:t>
            </a:r>
            <a:r>
              <a:rPr lang="sk-SK" altLang="sk-SK" sz="2000" smtClean="0">
                <a:latin typeface="Tahoma" pitchFamily="34" charset="0"/>
              </a:rPr>
              <a:t> len na nasledujúce rozmery, ktoré nemajú predpísané medzné odchýlky:</a:t>
            </a:r>
          </a:p>
          <a:p>
            <a:pPr algn="just">
              <a:lnSpc>
                <a:spcPct val="80000"/>
              </a:lnSpc>
            </a:pPr>
            <a:r>
              <a:rPr lang="sk-SK" altLang="sk-SK" sz="2000" smtClean="0">
                <a:latin typeface="Tahoma" pitchFamily="34" charset="0"/>
              </a:rPr>
              <a:t>dĺžkové rozmery (napr. vonkajšie a vnútorné rozmery, stupňovité rozmery, priemery, polomery, rozstupy, polomery zaoblení a veľkosti skosenia hrán)</a:t>
            </a:r>
          </a:p>
          <a:p>
            <a:pPr algn="just">
              <a:lnSpc>
                <a:spcPct val="80000"/>
              </a:lnSpc>
            </a:pPr>
            <a:r>
              <a:rPr lang="sk-SK" altLang="sk-SK" sz="2000" smtClean="0">
                <a:latin typeface="Tahoma" pitchFamily="34" charset="0"/>
              </a:rPr>
              <a:t>uhlové rozmery, včítane obyčajne nekótovaných uhlových rozmerov, napr. pravých uhlov (90</a:t>
            </a:r>
            <a:r>
              <a:rPr lang="sk-SK" altLang="sk-SK" sz="2000" smtClean="0">
                <a:latin typeface="Tahoma" pitchFamily="34" charset="0"/>
                <a:sym typeface="Symbol" pitchFamily="18" charset="2"/>
              </a:rPr>
              <a:t></a:t>
            </a:r>
            <a:r>
              <a:rPr lang="sk-SK" altLang="sk-SK" sz="2000" smtClean="0">
                <a:latin typeface="Tahoma" pitchFamily="34" charset="0"/>
              </a:rPr>
              <a:t>), pokiaľ nie je odkaz na ISO 2768-2, alebo uhlov pravidelných mnohouholníkov </a:t>
            </a:r>
          </a:p>
          <a:p>
            <a:pPr algn="just">
              <a:lnSpc>
                <a:spcPct val="80000"/>
              </a:lnSpc>
            </a:pPr>
            <a:r>
              <a:rPr lang="sk-SK" altLang="sk-SK" sz="2000" smtClean="0">
                <a:latin typeface="Tahoma" pitchFamily="34" charset="0"/>
              </a:rPr>
              <a:t>dĺžkové a uhlové rozmery vzniknuté obrobením zmontovaných častí</a:t>
            </a:r>
            <a:endParaRPr lang="sk-SK" altLang="sk-SK" sz="2000" b="1" smtClean="0">
              <a:latin typeface="Tahoma" pitchFamily="34" charset="0"/>
            </a:endParaRPr>
          </a:p>
          <a:p>
            <a:pPr algn="just">
              <a:lnSpc>
                <a:spcPct val="80000"/>
              </a:lnSpc>
              <a:buFont typeface="Wingdings" pitchFamily="2" charset="2"/>
              <a:buNone/>
            </a:pPr>
            <a:r>
              <a:rPr lang="sk-SK" altLang="sk-SK" sz="2000" b="1" smtClean="0">
                <a:latin typeface="Tahoma" pitchFamily="34" charset="0"/>
              </a:rPr>
              <a:t>Nevzťahuje sa</a:t>
            </a:r>
            <a:r>
              <a:rPr lang="sk-SK" altLang="sk-SK" sz="2000" smtClean="0">
                <a:latin typeface="Tahoma" pitchFamily="34" charset="0"/>
              </a:rPr>
              <a:t> na nasledujúce rozmery:</a:t>
            </a:r>
          </a:p>
          <a:p>
            <a:pPr algn="just">
              <a:lnSpc>
                <a:spcPct val="80000"/>
              </a:lnSpc>
            </a:pPr>
            <a:r>
              <a:rPr lang="sk-SK" altLang="sk-SK" sz="2000" smtClean="0">
                <a:latin typeface="Tahoma" pitchFamily="34" charset="0"/>
              </a:rPr>
              <a:t>dĺžkové a uhlové rozmery, ktoré sa odvolávajú na iné normy o všeobecných toleranciách</a:t>
            </a:r>
          </a:p>
          <a:p>
            <a:pPr algn="just">
              <a:lnSpc>
                <a:spcPct val="80000"/>
              </a:lnSpc>
            </a:pPr>
            <a:r>
              <a:rPr lang="sk-SK" altLang="sk-SK" sz="2000" smtClean="0">
                <a:latin typeface="Tahoma" pitchFamily="34" charset="0"/>
              </a:rPr>
              <a:t>informatívne rozmery uvedené v zátvorkách</a:t>
            </a:r>
          </a:p>
          <a:p>
            <a:pPr algn="just">
              <a:lnSpc>
                <a:spcPct val="80000"/>
              </a:lnSpc>
            </a:pPr>
            <a:r>
              <a:rPr lang="sk-SK" altLang="sk-SK" sz="2000" smtClean="0">
                <a:latin typeface="Tahoma" pitchFamily="34" charset="0"/>
              </a:rPr>
              <a:t>teoreticky presné rozmery uvedené v pravouhlých rámčekoch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2"/>
          <p:cNvPicPr>
            <a:picLocks noChangeAspect="1" noChangeArrowheads="1"/>
          </p:cNvPicPr>
          <p:nvPr/>
        </p:nvPicPr>
        <p:blipFill>
          <a:blip r:embed="rId3">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20"/>
          <p:cNvSpPr>
            <a:spLocks noGrp="1" noChangeArrowheads="1"/>
          </p:cNvSpPr>
          <p:nvPr>
            <p:ph type="title"/>
          </p:nvPr>
        </p:nvSpPr>
        <p:spPr/>
        <p:txBody>
          <a:bodyPr/>
          <a:lstStyle/>
          <a:p>
            <a:r>
              <a:rPr lang="sk-SK" altLang="sk-SK" smtClean="0"/>
              <a:t> </a:t>
            </a:r>
            <a:r>
              <a:rPr lang="sk-SK" altLang="sk-SK" b="1" smtClean="0"/>
              <a:t>VŠEOBECNÉ TOLERANCIE</a:t>
            </a:r>
            <a:endParaRPr lang="cs-CZ" altLang="sk-SK" b="1" smtClean="0"/>
          </a:p>
        </p:txBody>
      </p:sp>
      <p:sp>
        <p:nvSpPr>
          <p:cNvPr id="27652" name="Rectangle 3"/>
          <p:cNvSpPr>
            <a:spLocks noGrp="1" noChangeArrowheads="1"/>
          </p:cNvSpPr>
          <p:nvPr>
            <p:ph type="body" sz="half" idx="1"/>
          </p:nvPr>
        </p:nvSpPr>
        <p:spPr>
          <a:xfrm>
            <a:off x="457200" y="1700213"/>
            <a:ext cx="8218488" cy="2736850"/>
          </a:xfrm>
        </p:spPr>
        <p:txBody>
          <a:bodyPr/>
          <a:lstStyle/>
          <a:p>
            <a:pPr marL="0" indent="0" algn="just">
              <a:buFont typeface="Wingdings" pitchFamily="2" charset="2"/>
              <a:buNone/>
            </a:pPr>
            <a:r>
              <a:rPr lang="sk-SK" altLang="sk-SK" sz="2400" smtClean="0">
                <a:latin typeface="Tahoma" pitchFamily="34" charset="0"/>
              </a:rPr>
              <a:t>V norme sú stanovené </a:t>
            </a:r>
            <a:r>
              <a:rPr lang="sk-SK" altLang="sk-SK" sz="2400" b="1" smtClean="0">
                <a:latin typeface="Tahoma" pitchFamily="34" charset="0"/>
              </a:rPr>
              <a:t>4 triedy presnosti</a:t>
            </a:r>
            <a:r>
              <a:rPr lang="sk-SK" altLang="sk-SK" sz="2400" smtClean="0">
                <a:latin typeface="Tahoma" pitchFamily="34" charset="0"/>
              </a:rPr>
              <a:t>: </a:t>
            </a:r>
            <a:r>
              <a:rPr lang="sk-SK" altLang="sk-SK" sz="2400" b="1" smtClean="0">
                <a:latin typeface="Tahoma" pitchFamily="34" charset="0"/>
              </a:rPr>
              <a:t>presná</a:t>
            </a:r>
            <a:r>
              <a:rPr lang="sk-SK" altLang="sk-SK" sz="2400" smtClean="0">
                <a:latin typeface="Tahoma" pitchFamily="34" charset="0"/>
              </a:rPr>
              <a:t> (</a:t>
            </a:r>
            <a:r>
              <a:rPr lang="sk-SK" altLang="sk-SK" sz="2400" i="1" smtClean="0">
                <a:latin typeface="Tahoma" pitchFamily="34" charset="0"/>
              </a:rPr>
              <a:t>fine</a:t>
            </a:r>
            <a:r>
              <a:rPr lang="sk-SK" altLang="sk-SK" sz="2400" smtClean="0">
                <a:latin typeface="Tahoma" pitchFamily="34" charset="0"/>
              </a:rPr>
              <a:t>), </a:t>
            </a:r>
            <a:r>
              <a:rPr lang="sk-SK" altLang="sk-SK" sz="2400" b="1" smtClean="0">
                <a:latin typeface="Tahoma" pitchFamily="34" charset="0"/>
              </a:rPr>
              <a:t>stredná </a:t>
            </a:r>
            <a:r>
              <a:rPr lang="sk-SK" altLang="sk-SK" sz="2400" smtClean="0">
                <a:latin typeface="Tahoma" pitchFamily="34" charset="0"/>
              </a:rPr>
              <a:t>(</a:t>
            </a:r>
            <a:r>
              <a:rPr lang="sk-SK" altLang="sk-SK" sz="2400" i="1" smtClean="0">
                <a:latin typeface="Tahoma" pitchFamily="34" charset="0"/>
              </a:rPr>
              <a:t>medium</a:t>
            </a:r>
            <a:r>
              <a:rPr lang="sk-SK" altLang="sk-SK" sz="2400" smtClean="0">
                <a:latin typeface="Tahoma" pitchFamily="34" charset="0"/>
              </a:rPr>
              <a:t>), </a:t>
            </a:r>
            <a:r>
              <a:rPr lang="sk-SK" altLang="sk-SK" sz="2400" b="1" smtClean="0">
                <a:latin typeface="Tahoma" pitchFamily="34" charset="0"/>
              </a:rPr>
              <a:t>hrubá </a:t>
            </a:r>
            <a:r>
              <a:rPr lang="sk-SK" altLang="sk-SK" sz="2400" smtClean="0">
                <a:latin typeface="Tahoma" pitchFamily="34" charset="0"/>
              </a:rPr>
              <a:t>(</a:t>
            </a:r>
            <a:r>
              <a:rPr lang="sk-SK" altLang="sk-SK" sz="2400" i="1" smtClean="0">
                <a:latin typeface="Tahoma" pitchFamily="34" charset="0"/>
              </a:rPr>
              <a:t>coarse</a:t>
            </a:r>
            <a:r>
              <a:rPr lang="sk-SK" altLang="sk-SK" sz="2400" smtClean="0">
                <a:latin typeface="Tahoma" pitchFamily="34" charset="0"/>
              </a:rPr>
              <a:t>), </a:t>
            </a:r>
            <a:r>
              <a:rPr lang="sk-SK" altLang="sk-SK" sz="2400" b="1" smtClean="0">
                <a:latin typeface="Tahoma" pitchFamily="34" charset="0"/>
              </a:rPr>
              <a:t>veľmi hrubá</a:t>
            </a:r>
            <a:r>
              <a:rPr lang="sk-SK" altLang="sk-SK" sz="2400" smtClean="0">
                <a:latin typeface="Tahoma" pitchFamily="34" charset="0"/>
              </a:rPr>
              <a:t> (</a:t>
            </a:r>
            <a:r>
              <a:rPr lang="sk-SK" altLang="sk-SK" sz="2400" i="1" smtClean="0">
                <a:latin typeface="Tahoma" pitchFamily="34" charset="0"/>
              </a:rPr>
              <a:t>very coarse</a:t>
            </a:r>
            <a:r>
              <a:rPr lang="sk-SK" altLang="sk-SK" sz="2400" smtClean="0">
                <a:latin typeface="Tahoma" pitchFamily="34" charset="0"/>
              </a:rPr>
              <a:t>). Triedy sa označujú písmenami malej abecedy (začiatočné písmená anglických názvov):</a:t>
            </a:r>
            <a:r>
              <a:rPr lang="sk-SK" altLang="sk-SK" sz="2400" b="1" i="1" smtClean="0">
                <a:latin typeface="Tahoma" pitchFamily="34" charset="0"/>
              </a:rPr>
              <a:t> f, m, c, v</a:t>
            </a:r>
            <a:r>
              <a:rPr lang="sk-SK" altLang="sk-SK" sz="2400" smtClean="0">
                <a:latin typeface="Tahoma" pitchFamily="34" charset="0"/>
              </a:rPr>
              <a:t>. </a:t>
            </a:r>
            <a:r>
              <a:rPr lang="sk-SK" altLang="sk-SK" sz="2400" b="1" smtClean="0">
                <a:latin typeface="Tahoma" pitchFamily="34" charset="0"/>
              </a:rPr>
              <a:t>Tolerančné polia</a:t>
            </a:r>
            <a:r>
              <a:rPr lang="sk-SK" altLang="sk-SK" sz="2400" smtClean="0">
                <a:latin typeface="Tahoma" pitchFamily="34" charset="0"/>
              </a:rPr>
              <a:t> sú umiestnené pre prvky charakteru hriadeľa, diery a ostatné </a:t>
            </a:r>
            <a:r>
              <a:rPr lang="sk-SK" altLang="sk-SK" sz="2400" b="1" smtClean="0">
                <a:latin typeface="Tahoma" pitchFamily="34" charset="0"/>
              </a:rPr>
              <a:t>súmerne vzhľadom k nulovej čiare</a:t>
            </a:r>
            <a:r>
              <a:rPr lang="sk-SK" altLang="sk-SK" sz="2400" smtClean="0">
                <a:latin typeface="Tahoma" pitchFamily="34" charset="0"/>
              </a:rPr>
              <a:t> - obr.10. Veľkosť tolerancií vo veľmi hrubej triede je zhruba desaťnásobkom tolerancie v presnej triede</a:t>
            </a:r>
            <a:endParaRPr lang="cs-CZ" altLang="sk-SK" sz="2400" smtClean="0">
              <a:latin typeface="Tahoma" pitchFamily="34" charset="0"/>
            </a:endParaRPr>
          </a:p>
        </p:txBody>
      </p:sp>
      <p:sp>
        <p:nvSpPr>
          <p:cNvPr id="2765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sk-SK" altLang="sk-SK"/>
          </a:p>
        </p:txBody>
      </p:sp>
      <p:graphicFrame>
        <p:nvGraphicFramePr>
          <p:cNvPr id="27654" name="Object 19"/>
          <p:cNvGraphicFramePr>
            <a:graphicFrameLocks noGrp="1" noChangeAspect="1"/>
          </p:cNvGraphicFramePr>
          <p:nvPr>
            <p:ph sz="half" idx="2"/>
          </p:nvPr>
        </p:nvGraphicFramePr>
        <p:xfrm>
          <a:off x="611188" y="4797425"/>
          <a:ext cx="7885112" cy="1865313"/>
        </p:xfrm>
        <a:graphic>
          <a:graphicData uri="http://schemas.openxmlformats.org/presentationml/2006/ole">
            <mc:AlternateContent xmlns:mc="http://schemas.openxmlformats.org/markup-compatibility/2006">
              <mc:Choice xmlns:v="urn:schemas-microsoft-com:vml" Requires="v">
                <p:oleObj spid="_x0000_s27662" name="Dokument" r:id="rId4" imgW="5765175" imgH="1216947" progId="Word.Document.8">
                  <p:embed/>
                </p:oleObj>
              </mc:Choice>
              <mc:Fallback>
                <p:oleObj name="Dokument" r:id="rId4" imgW="5765175" imgH="1216947" progId="Word.Document.8">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t="13757" r="15059" b="10809"/>
                      <a:stretch>
                        <a:fillRect/>
                      </a:stretch>
                    </p:blipFill>
                    <p:spPr bwMode="auto">
                      <a:xfrm>
                        <a:off x="611188" y="4797425"/>
                        <a:ext cx="7885112"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94"/>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Rectangle 356"/>
          <p:cNvSpPr>
            <a:spLocks noGrp="1" noChangeArrowheads="1"/>
          </p:cNvSpPr>
          <p:nvPr>
            <p:ph type="title"/>
          </p:nvPr>
        </p:nvSpPr>
        <p:spPr/>
        <p:txBody>
          <a:bodyPr/>
          <a:lstStyle/>
          <a:p>
            <a:r>
              <a:rPr lang="sk-SK" altLang="sk-SK" smtClean="0"/>
              <a:t>Medzné odchýlky dĺžkových rozmerov </a:t>
            </a:r>
            <a:r>
              <a:rPr lang="sk-SK" altLang="sk-SK" sz="2400" smtClean="0"/>
              <a:t>s výnimkou zaoblení a skosení hrán</a:t>
            </a:r>
            <a:r>
              <a:rPr lang="sk-SK" altLang="sk-SK" sz="2000" smtClean="0"/>
              <a:t>  </a:t>
            </a:r>
            <a:endParaRPr lang="cs-CZ" altLang="sk-SK" sz="2000" smtClean="0"/>
          </a:p>
        </p:txBody>
      </p:sp>
      <p:graphicFrame>
        <p:nvGraphicFramePr>
          <p:cNvPr id="85382" name="Group 390"/>
          <p:cNvGraphicFramePr>
            <a:graphicFrameLocks noGrp="1"/>
          </p:cNvGraphicFramePr>
          <p:nvPr>
            <p:ph idx="1"/>
          </p:nvPr>
        </p:nvGraphicFramePr>
        <p:xfrm>
          <a:off x="250825" y="1981200"/>
          <a:ext cx="8642350" cy="3425825"/>
        </p:xfrm>
        <a:graphic>
          <a:graphicData uri="http://schemas.openxmlformats.org/drawingml/2006/table">
            <a:tbl>
              <a:tblPr/>
              <a:tblGrid>
                <a:gridCol w="1512888">
                  <a:extLst>
                    <a:ext uri="{9D8B030D-6E8A-4147-A177-3AD203B41FA5}">
                      <a16:colId xmlns:a16="http://schemas.microsoft.com/office/drawing/2014/main" val="20000"/>
                    </a:ext>
                  </a:extLst>
                </a:gridCol>
                <a:gridCol w="792162">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719137">
                  <a:extLst>
                    <a:ext uri="{9D8B030D-6E8A-4147-A177-3AD203B41FA5}">
                      <a16:colId xmlns:a16="http://schemas.microsoft.com/office/drawing/2014/main" val="20003"/>
                    </a:ext>
                  </a:extLst>
                </a:gridCol>
                <a:gridCol w="866775">
                  <a:extLst>
                    <a:ext uri="{9D8B030D-6E8A-4147-A177-3AD203B41FA5}">
                      <a16:colId xmlns:a16="http://schemas.microsoft.com/office/drawing/2014/main" val="20004"/>
                    </a:ext>
                  </a:extLst>
                </a:gridCol>
                <a:gridCol w="862013">
                  <a:extLst>
                    <a:ext uri="{9D8B030D-6E8A-4147-A177-3AD203B41FA5}">
                      <a16:colId xmlns:a16="http://schemas.microsoft.com/office/drawing/2014/main" val="20005"/>
                    </a:ext>
                  </a:extLst>
                </a:gridCol>
                <a:gridCol w="1008062">
                  <a:extLst>
                    <a:ext uri="{9D8B030D-6E8A-4147-A177-3AD203B41FA5}">
                      <a16:colId xmlns:a16="http://schemas.microsoft.com/office/drawing/2014/main" val="20006"/>
                    </a:ext>
                  </a:extLst>
                </a:gridCol>
                <a:gridCol w="1008063">
                  <a:extLst>
                    <a:ext uri="{9D8B030D-6E8A-4147-A177-3AD203B41FA5}">
                      <a16:colId xmlns:a16="http://schemas.microsoft.com/office/drawing/2014/main" val="20007"/>
                    </a:ext>
                  </a:extLst>
                </a:gridCol>
                <a:gridCol w="1081087">
                  <a:extLst>
                    <a:ext uri="{9D8B030D-6E8A-4147-A177-3AD203B41FA5}">
                      <a16:colId xmlns:a16="http://schemas.microsoft.com/office/drawing/2014/main" val="20008"/>
                    </a:ext>
                  </a:extLst>
                </a:gridCol>
              </a:tblGrid>
              <a:tr h="304828">
                <a:tc gridSpan="9">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Medzné odchýlky pre základný rozsah rozmerov (mm)</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0"/>
                  </a:ext>
                </a:extLst>
              </a:tr>
              <a:tr h="51820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Trieda presnosti</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r>
                        <a:rPr kumimoji="0" lang="sk-SK" sz="1400" b="1" i="0" u="none" strike="noStrike" cap="none" normalizeH="0" baseline="30000" smtClean="0">
                          <a:ln>
                            <a:noFill/>
                          </a:ln>
                          <a:solidFill>
                            <a:schemeClr val="tx1"/>
                          </a:solidFill>
                          <a:effectLst/>
                          <a:latin typeface="Tahoma" pitchFamily="34" charset="0"/>
                          <a:ea typeface="Times New Roman" pitchFamily="18" charset="0"/>
                          <a:cs typeface="Arial" pitchFamily="34" charset="0"/>
                        </a:rPr>
                        <a:t>1</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a:t>
                      </a:r>
                      <a:endParaRPr kumimoji="0" lang="cs-CZ"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do 3</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3</a:t>
                      </a: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Times New Roman" pitchFamily="18" charset="0"/>
                        </a:rPr>
                        <a:t>do 6</a:t>
                      </a:r>
                      <a:endParaRPr kumimoji="0" lang="sk-SK" sz="1400" b="1" i="0" u="none" strike="noStrike" cap="none" normalizeH="0" baseline="0" smtClean="0">
                        <a:ln>
                          <a:noFill/>
                        </a:ln>
                        <a:solidFill>
                          <a:schemeClr val="tx1"/>
                        </a:solidFill>
                        <a:effectLst/>
                        <a:latin typeface="Tahoma" pitchFamily="34"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 </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6</a:t>
                      </a: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Times New Roman" pitchFamily="18" charset="0"/>
                        </a:rPr>
                        <a:t>do 30</a:t>
                      </a:r>
                      <a:endParaRPr kumimoji="0" lang="sk-SK" sz="1400" b="1" i="0" u="none" strike="noStrike" cap="none" normalizeH="0" baseline="0" smtClean="0">
                        <a:ln>
                          <a:noFill/>
                        </a:ln>
                        <a:solidFill>
                          <a:schemeClr val="tx1"/>
                        </a:solidFill>
                        <a:effectLst/>
                        <a:latin typeface="Tahoma" pitchFamily="34"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 </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 do </a:t>
                      </a:r>
                      <a:r>
                        <a:rPr kumimoji="0" lang="sk-SK" sz="1400" b="1" i="0" u="none" strike="noStrike" cap="none" normalizeH="0" baseline="0" smtClean="0">
                          <a:ln>
                            <a:noFill/>
                          </a:ln>
                          <a:solidFill>
                            <a:schemeClr val="tx1"/>
                          </a:solidFill>
                          <a:effectLst/>
                          <a:latin typeface="Tahoma" pitchFamily="34" charset="0"/>
                          <a:cs typeface="Arial" pitchFamily="34" charset="0"/>
                        </a:rPr>
                        <a:t>1</a:t>
                      </a:r>
                      <a:r>
                        <a:rPr kumimoji="0" lang="sk-SK" sz="1400" b="1" i="0" u="none" strike="noStrike" cap="none" normalizeH="0" baseline="0" smtClean="0">
                          <a:ln>
                            <a:noFill/>
                          </a:ln>
                          <a:solidFill>
                            <a:schemeClr val="tx1"/>
                          </a:solidFill>
                          <a:effectLst/>
                          <a:latin typeface="Tahoma" pitchFamily="34" charset="0"/>
                          <a:cs typeface="Times New Roman" pitchFamily="18" charset="0"/>
                        </a:rPr>
                        <a:t>20</a:t>
                      </a:r>
                      <a:endParaRPr kumimoji="0" lang="sk-SK" sz="1400" b="1" i="0" u="none" strike="noStrike" cap="none" normalizeH="0" baseline="0" smtClean="0">
                        <a:ln>
                          <a:noFill/>
                        </a:ln>
                        <a:solidFill>
                          <a:schemeClr val="tx1"/>
                        </a:solidFill>
                        <a:effectLst/>
                        <a:latin typeface="Tahoma" pitchFamily="34"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 </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 do 400</a:t>
                      </a:r>
                      <a:endParaRPr kumimoji="0" lang="sk-SK" sz="1400" b="1" i="0" u="none" strike="noStrike" cap="none" normalizeH="0" baseline="0" smtClean="0">
                        <a:ln>
                          <a:noFill/>
                        </a:ln>
                        <a:solidFill>
                          <a:schemeClr val="tx1"/>
                        </a:solidFill>
                        <a:effectLst/>
                        <a:latin typeface="Tahoma" pitchFamily="34"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 </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 do</a:t>
                      </a:r>
                      <a:r>
                        <a:rPr kumimoji="0" lang="sk-SK" sz="1400" b="1" i="0" u="none" strike="noStrike" cap="none" normalizeH="0" baseline="0" smtClean="0">
                          <a:ln>
                            <a:noFill/>
                          </a:ln>
                          <a:solidFill>
                            <a:schemeClr val="tx1"/>
                          </a:solidFill>
                          <a:effectLst/>
                          <a:latin typeface="Tahoma" pitchFamily="34" charset="0"/>
                          <a:cs typeface="Arial" pitchFamily="34" charset="0"/>
                        </a:rPr>
                        <a:t> 1</a:t>
                      </a:r>
                      <a:r>
                        <a:rPr kumimoji="0" lang="sk-SK" sz="1400" b="1" i="0" u="none" strike="noStrike" cap="none" normalizeH="0" baseline="0" smtClean="0">
                          <a:ln>
                            <a:noFill/>
                          </a:ln>
                          <a:solidFill>
                            <a:schemeClr val="tx1"/>
                          </a:solidFill>
                          <a:effectLst/>
                          <a:latin typeface="Tahoma" pitchFamily="34" charset="0"/>
                          <a:cs typeface="Times New Roman" pitchFamily="18" charset="0"/>
                        </a:rPr>
                        <a:t>000</a:t>
                      </a:r>
                      <a:endParaRPr kumimoji="0" lang="sk-SK" sz="1400" b="1" i="0" u="none" strike="noStrike" cap="none" normalizeH="0" baseline="0" smtClean="0">
                        <a:ln>
                          <a:noFill/>
                        </a:ln>
                        <a:solidFill>
                          <a:schemeClr val="tx1"/>
                        </a:solidFill>
                        <a:effectLst/>
                        <a:latin typeface="Tahoma" pitchFamily="34"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1000 </a:t>
                      </a: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Times New Roman" pitchFamily="18" charset="0"/>
                        </a:rPr>
                        <a:t>do 2000</a:t>
                      </a:r>
                      <a:endParaRPr kumimoji="0" lang="sk-SK" sz="1400" b="1" i="0" u="none" strike="noStrike" cap="none" normalizeH="0" baseline="0" smtClean="0">
                        <a:ln>
                          <a:noFill/>
                        </a:ln>
                        <a:solidFill>
                          <a:schemeClr val="tx1"/>
                        </a:solidFill>
                        <a:effectLst/>
                        <a:latin typeface="Tahoma" pitchFamily="34"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2000 </a:t>
                      </a: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Times New Roman" pitchFamily="18" charset="0"/>
                        </a:rPr>
                        <a:t>do 4000</a:t>
                      </a:r>
                      <a:endParaRPr kumimoji="0" lang="sk-SK" sz="1400" b="1" i="0" u="none" strike="noStrike" cap="none" normalizeH="0" baseline="0" smtClean="0">
                        <a:ln>
                          <a:noFill/>
                        </a:ln>
                        <a:solidFill>
                          <a:schemeClr val="tx1"/>
                        </a:solidFill>
                        <a:effectLst/>
                        <a:latin typeface="Tahoma" pitchFamily="34" charset="0"/>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060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jemná f</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0,05</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0,05</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0,1</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0,15</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0,2</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0,3</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0,5</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852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stredná m</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0,1</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0,1</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0,2</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0,3</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0,5</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0,8</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1,2</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2</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852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hrubá c</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0,2</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0,3</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0,5</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0,8</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1,2</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2</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3</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4</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69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veľmi hrubá v</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a:t>
                      </a: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0,5</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1,5</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2,5</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4</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6</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8</a:t>
                      </a:r>
                      <a:endPar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208">
                <a:tc gridSpan="9">
                  <a:txBody>
                    <a:bodyPr/>
                    <a:lstStyle/>
                    <a:p>
                      <a:pPr marL="182563" marR="0" lvl="0" indent="-182563"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30000" smtClean="0">
                          <a:ln>
                            <a:noFill/>
                          </a:ln>
                          <a:solidFill>
                            <a:schemeClr val="tx1"/>
                          </a:solidFill>
                          <a:effectLst/>
                          <a:latin typeface="Tahoma" pitchFamily="34" charset="0"/>
                          <a:ea typeface="Times New Roman" pitchFamily="18" charset="0"/>
                          <a:cs typeface="Arial" pitchFamily="34" charset="0"/>
                        </a:rPr>
                        <a:t>1</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Pre menovitý rozmer pod 0,5 mm sa medzná odchýlka predpíše za odpovedajúci menovitý rozmer</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26988"/>
            <a:ext cx="1908175"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2"/>
          <p:cNvSpPr>
            <a:spLocks noGrp="1" noChangeArrowheads="1"/>
          </p:cNvSpPr>
          <p:nvPr>
            <p:ph type="title"/>
          </p:nvPr>
        </p:nvSpPr>
        <p:spPr/>
        <p:txBody>
          <a:bodyPr/>
          <a:lstStyle/>
          <a:p>
            <a:r>
              <a:rPr lang="sk-SK" altLang="sk-SK" sz="4000" b="1" smtClean="0"/>
              <a:t>ODCHÝLKA A TOLERANCIA ROVINNOSTI</a:t>
            </a:r>
            <a:endParaRPr lang="cs-CZ" altLang="sk-SK" sz="4000" b="1" smtClean="0"/>
          </a:p>
        </p:txBody>
      </p:sp>
      <p:sp>
        <p:nvSpPr>
          <p:cNvPr id="6148" name="Rectangle 3"/>
          <p:cNvSpPr>
            <a:spLocks noGrp="1" noChangeArrowheads="1"/>
          </p:cNvSpPr>
          <p:nvPr>
            <p:ph type="body" sz="half" idx="1"/>
          </p:nvPr>
        </p:nvSpPr>
        <p:spPr>
          <a:xfrm>
            <a:off x="457200" y="1981200"/>
            <a:ext cx="8291513" cy="1447800"/>
          </a:xfrm>
          <a:extLst>
            <a:ext uri="{91240B29-F687-4F45-9708-019B960494DF}">
              <a14:hiddenLine xmlns:a14="http://schemas.microsoft.com/office/drawing/2010/main" w="9525">
                <a:solidFill>
                  <a:schemeClr val="bg1"/>
                </a:solidFill>
                <a:miter lim="800000"/>
                <a:headEnd/>
                <a:tailEnd/>
              </a14:hiddenLine>
            </a:ext>
          </a:extLst>
        </p:spPr>
        <p:txBody>
          <a:bodyPr/>
          <a:lstStyle/>
          <a:p>
            <a:pPr algn="just">
              <a:lnSpc>
                <a:spcPct val="90000"/>
              </a:lnSpc>
            </a:pPr>
            <a:r>
              <a:rPr lang="sk-SK" altLang="sk-SK" sz="2000" smtClean="0">
                <a:latin typeface="Tahoma" pitchFamily="34" charset="0"/>
              </a:rPr>
              <a:t>Odchýlka rovinnosti je najväčšia vzdialenosť </a:t>
            </a:r>
            <a:r>
              <a:rPr lang="sk-SK" altLang="sk-SK" sz="2000" i="1" smtClean="0">
                <a:latin typeface="Tahoma" pitchFamily="34" charset="0"/>
              </a:rPr>
              <a:t>Δ</a:t>
            </a:r>
            <a:r>
              <a:rPr lang="sk-SK" altLang="sk-SK" sz="2000" smtClean="0">
                <a:latin typeface="Tahoma" pitchFamily="34" charset="0"/>
              </a:rPr>
              <a:t> bodov skutočnej plochy od obalovej roviny. Tolerančná zóna rovinnosti je oblasť v priestore ohraničená dvomi rovnobežnými rovinami vzdialenými od seba o dĺžku rovnajúcu sa tolerancii rovinnosti </a:t>
            </a:r>
            <a:r>
              <a:rPr lang="sk-SK" altLang="sk-SK" sz="2000" i="1" smtClean="0">
                <a:latin typeface="Tahoma" pitchFamily="34" charset="0"/>
              </a:rPr>
              <a:t>T</a:t>
            </a:r>
            <a:endParaRPr lang="cs-CZ" altLang="sk-SK" sz="2000" smtClean="0">
              <a:latin typeface="Tahoma" pitchFamily="34" charset="0"/>
            </a:endParaRPr>
          </a:p>
        </p:txBody>
      </p:sp>
      <p:pic>
        <p:nvPicPr>
          <p:cNvPr id="6149" name="Obrázok 24" descr="obrázky\7.25a sn.jpg"/>
          <p:cNvPicPr>
            <a:picLocks noChangeAspect="1" noChangeArrowheads="1"/>
          </p:cNvPicPr>
          <p:nvPr/>
        </p:nvPicPr>
        <p:blipFill>
          <a:blip r:embed="rId3">
            <a:extLst>
              <a:ext uri="{28A0092B-C50C-407E-A947-70E740481C1C}">
                <a14:useLocalDpi xmlns:a14="http://schemas.microsoft.com/office/drawing/2010/main" val="0"/>
              </a:ext>
            </a:extLst>
          </a:blip>
          <a:srcRect t="-499"/>
          <a:stretch>
            <a:fillRect/>
          </a:stretch>
        </p:blipFill>
        <p:spPr bwMode="auto">
          <a:xfrm>
            <a:off x="1908175" y="3644900"/>
            <a:ext cx="26638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Obrázok 25" descr="A:\7.x13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44900"/>
            <a:ext cx="424815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10"/>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Rectangle 2"/>
          <p:cNvSpPr>
            <a:spLocks noGrp="1" noChangeArrowheads="1"/>
          </p:cNvSpPr>
          <p:nvPr>
            <p:ph type="title"/>
          </p:nvPr>
        </p:nvSpPr>
        <p:spPr>
          <a:xfrm>
            <a:off x="457200" y="457200"/>
            <a:ext cx="8218488" cy="1371600"/>
          </a:xfrm>
        </p:spPr>
        <p:txBody>
          <a:bodyPr/>
          <a:lstStyle/>
          <a:p>
            <a:r>
              <a:rPr lang="sk-SK" altLang="sk-SK" smtClean="0"/>
              <a:t>Medzné odchýlky skosení a zaoblení hrán</a:t>
            </a:r>
            <a:r>
              <a:rPr lang="sk-SK" altLang="sk-SK" sz="3600" smtClean="0"/>
              <a:t>			</a:t>
            </a:r>
            <a:endParaRPr lang="cs-CZ" altLang="sk-SK" sz="2000" smtClean="0"/>
          </a:p>
        </p:txBody>
      </p:sp>
      <p:graphicFrame>
        <p:nvGraphicFramePr>
          <p:cNvPr id="87148" name="Group 108"/>
          <p:cNvGraphicFramePr>
            <a:graphicFrameLocks noGrp="1"/>
          </p:cNvGraphicFramePr>
          <p:nvPr>
            <p:ph idx="1"/>
          </p:nvPr>
        </p:nvGraphicFramePr>
        <p:xfrm>
          <a:off x="457200" y="1981200"/>
          <a:ext cx="8229600" cy="3886201"/>
        </p:xfrm>
        <a:graphic>
          <a:graphicData uri="http://schemas.openxmlformats.org/drawingml/2006/table">
            <a:tbl>
              <a:tblPr/>
              <a:tblGrid>
                <a:gridCol w="2351088">
                  <a:extLst>
                    <a:ext uri="{9D8B030D-6E8A-4147-A177-3AD203B41FA5}">
                      <a16:colId xmlns:a16="http://schemas.microsoft.com/office/drawing/2014/main" val="20000"/>
                    </a:ext>
                  </a:extLst>
                </a:gridCol>
                <a:gridCol w="2016125">
                  <a:extLst>
                    <a:ext uri="{9D8B030D-6E8A-4147-A177-3AD203B41FA5}">
                      <a16:colId xmlns:a16="http://schemas.microsoft.com/office/drawing/2014/main" val="20001"/>
                    </a:ext>
                  </a:extLst>
                </a:gridCol>
                <a:gridCol w="2014537">
                  <a:extLst>
                    <a:ext uri="{9D8B030D-6E8A-4147-A177-3AD203B41FA5}">
                      <a16:colId xmlns:a16="http://schemas.microsoft.com/office/drawing/2014/main" val="20002"/>
                    </a:ext>
                  </a:extLst>
                </a:gridCol>
                <a:gridCol w="1847850">
                  <a:extLst>
                    <a:ext uri="{9D8B030D-6E8A-4147-A177-3AD203B41FA5}">
                      <a16:colId xmlns:a16="http://schemas.microsoft.com/office/drawing/2014/main" val="20003"/>
                    </a:ext>
                  </a:extLst>
                </a:gridCol>
              </a:tblGrid>
              <a:tr h="687388">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Medzné odchýlky pre základný rozsah rozmerov (mm)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0"/>
                  </a:ext>
                </a:extLst>
              </a:tr>
              <a:tr h="6858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Trieda presnosti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 </a:t>
                      </a:r>
                      <a:r>
                        <a:rPr kumimoji="0" lang="sk-SK" sz="2000" b="1" i="0" u="none" strike="noStrike" cap="none" normalizeH="0" baseline="30000" smtClean="0">
                          <a:ln>
                            <a:noFill/>
                          </a:ln>
                          <a:solidFill>
                            <a:schemeClr val="tx1"/>
                          </a:solidFill>
                          <a:effectLst/>
                          <a:latin typeface="Tahoma" pitchFamily="34" charset="0"/>
                          <a:ea typeface="Times New Roman" pitchFamily="18" charset="0"/>
                          <a:cs typeface="Arial" pitchFamily="34" charset="0"/>
                        </a:rPr>
                        <a:t>1</a:t>
                      </a: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do 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Tahoma" pitchFamily="34" charset="0"/>
                          <a:cs typeface="Arial" pitchFamily="34" charset="0"/>
                        </a:rPr>
                        <a:t>od</a:t>
                      </a: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3 do 6</a:t>
                      </a:r>
                      <a:endParaRPr kumimoji="0" lang="sk-SK" sz="20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Tahoma" pitchFamily="34" charset="0"/>
                          <a:cs typeface="Arial" pitchFamily="34" charset="0"/>
                        </a:rPr>
                        <a:t>od</a:t>
                      </a: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6</a:t>
                      </a:r>
                      <a:endParaRPr kumimoji="0" lang="sk-SK" sz="2000" b="1" i="0" u="none" strike="noStrike" cap="none" normalizeH="0" baseline="0" smtClean="0">
                        <a:ln>
                          <a:noFill/>
                        </a:ln>
                        <a:solidFill>
                          <a:schemeClr val="tx1"/>
                        </a:solidFill>
                        <a:effectLst/>
                        <a:latin typeface="Tahom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73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f , 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0,2</a:t>
                      </a:r>
                      <a:endPar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0,5</a:t>
                      </a:r>
                      <a:endPar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a:t>
                      </a:r>
                      <a:endPar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c , v</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0,4</a:t>
                      </a:r>
                      <a:endPar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a:t>
                      </a:r>
                      <a:endPar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2</a:t>
                      </a:r>
                      <a:endPar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39825">
                <a:tc gridSpan="4">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2000" b="1" i="0" u="none" strike="noStrike" cap="none" normalizeH="0" baseline="30000" smtClean="0">
                          <a:ln>
                            <a:noFill/>
                          </a:ln>
                          <a:solidFill>
                            <a:schemeClr val="tx1"/>
                          </a:solidFill>
                          <a:effectLst/>
                          <a:latin typeface="Tahoma" pitchFamily="34" charset="0"/>
                          <a:ea typeface="Times New Roman" pitchFamily="18" charset="0"/>
                          <a:cs typeface="Arial" pitchFamily="34" charset="0"/>
                        </a:rPr>
                        <a:t>1</a:t>
                      </a:r>
                      <a:r>
                        <a:rPr kumimoji="0" lang="sk-SK" sz="2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Pre menovitý rozmer pod 0,5 mm sa medzná odchýlka predpíše za odpovedajúci menovitý rozmer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00"/>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Rectangle 2"/>
          <p:cNvSpPr>
            <a:spLocks noGrp="1" noChangeArrowheads="1"/>
          </p:cNvSpPr>
          <p:nvPr>
            <p:ph type="title"/>
          </p:nvPr>
        </p:nvSpPr>
        <p:spPr/>
        <p:txBody>
          <a:bodyPr/>
          <a:lstStyle/>
          <a:p>
            <a:r>
              <a:rPr lang="sk-SK" altLang="sk-SK" smtClean="0"/>
              <a:t>Medzné odchýlky uhlových rozmerov</a:t>
            </a:r>
            <a:r>
              <a:rPr lang="sk-SK" altLang="sk-SK" sz="4000" smtClean="0"/>
              <a:t> </a:t>
            </a:r>
            <a:endParaRPr lang="cs-CZ" altLang="sk-SK" sz="4000" smtClean="0"/>
          </a:p>
        </p:txBody>
      </p:sp>
      <p:graphicFrame>
        <p:nvGraphicFramePr>
          <p:cNvPr id="89291" name="Group 203"/>
          <p:cNvGraphicFramePr>
            <a:graphicFrameLocks noGrp="1"/>
          </p:cNvGraphicFramePr>
          <p:nvPr>
            <p:ph idx="1"/>
          </p:nvPr>
        </p:nvGraphicFramePr>
        <p:xfrm>
          <a:off x="179388" y="1981200"/>
          <a:ext cx="8507412" cy="3886201"/>
        </p:xfrm>
        <a:graphic>
          <a:graphicData uri="http://schemas.openxmlformats.org/drawingml/2006/table">
            <a:tbl>
              <a:tblPr/>
              <a:tblGrid>
                <a:gridCol w="1512887">
                  <a:extLst>
                    <a:ext uri="{9D8B030D-6E8A-4147-A177-3AD203B41FA5}">
                      <a16:colId xmlns:a16="http://schemas.microsoft.com/office/drawing/2014/main" val="20000"/>
                    </a:ext>
                  </a:extLst>
                </a:gridCol>
                <a:gridCol w="935038">
                  <a:extLst>
                    <a:ext uri="{9D8B030D-6E8A-4147-A177-3AD203B41FA5}">
                      <a16:colId xmlns:a16="http://schemas.microsoft.com/office/drawing/2014/main" val="20001"/>
                    </a:ext>
                  </a:extLst>
                </a:gridCol>
                <a:gridCol w="1519237">
                  <a:extLst>
                    <a:ext uri="{9D8B030D-6E8A-4147-A177-3AD203B41FA5}">
                      <a16:colId xmlns:a16="http://schemas.microsoft.com/office/drawing/2014/main" val="20002"/>
                    </a:ext>
                  </a:extLst>
                </a:gridCol>
                <a:gridCol w="1687513">
                  <a:extLst>
                    <a:ext uri="{9D8B030D-6E8A-4147-A177-3AD203B41FA5}">
                      <a16:colId xmlns:a16="http://schemas.microsoft.com/office/drawing/2014/main" val="20003"/>
                    </a:ext>
                  </a:extLst>
                </a:gridCol>
                <a:gridCol w="1700212">
                  <a:extLst>
                    <a:ext uri="{9D8B030D-6E8A-4147-A177-3AD203B41FA5}">
                      <a16:colId xmlns:a16="http://schemas.microsoft.com/office/drawing/2014/main" val="20004"/>
                    </a:ext>
                  </a:extLst>
                </a:gridCol>
                <a:gridCol w="1152525">
                  <a:extLst>
                    <a:ext uri="{9D8B030D-6E8A-4147-A177-3AD203B41FA5}">
                      <a16:colId xmlns:a16="http://schemas.microsoft.com/office/drawing/2014/main" val="20005"/>
                    </a:ext>
                  </a:extLst>
                </a:gridCol>
              </a:tblGrid>
              <a:tr h="531813">
                <a:tc grid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Medzné odchýlky uhla pre rozsah dĺžok jeho kratšieho ramena (mm)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0"/>
                  </a:ext>
                </a:extLst>
              </a:tr>
              <a:tr h="8810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Trieda presnosti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do 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cs typeface="Arial" pitchFamily="34" charset="0"/>
                        </a:rPr>
                        <a:t>Od</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10 do 50</a:t>
                      </a:r>
                      <a:endParaRPr kumimoji="0" lang="sk-SK" sz="16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cs typeface="Arial" pitchFamily="34" charset="0"/>
                        </a:rPr>
                        <a:t>Od</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50 do 120</a:t>
                      </a:r>
                      <a:endParaRPr kumimoji="0" lang="sk-SK" sz="16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cs typeface="Arial" pitchFamily="34" charset="0"/>
                        </a:rPr>
                        <a:t>Od</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120 do 400</a:t>
                      </a:r>
                      <a:endParaRPr kumimoji="0" lang="sk-SK" sz="16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cs typeface="Arial" pitchFamily="34" charset="0"/>
                        </a:rPr>
                        <a:t>od</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400</a:t>
                      </a:r>
                      <a:endParaRPr kumimoji="0" lang="sk-SK" sz="16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18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18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sk-SK"/>
                    </a:p>
                  </a:txBody>
                  <a:tcPr/>
                </a:tc>
                <a:tc vMerge="1">
                  <a:txBody>
                    <a:bodyPr/>
                    <a:lstStyle/>
                    <a:p>
                      <a:endParaRPr lang="sk-SK"/>
                    </a:p>
                  </a:txBody>
                  <a:tcPr/>
                </a:tc>
                <a:tc vMerge="1">
                  <a:txBody>
                    <a:bodyPr/>
                    <a:lstStyle/>
                    <a:p>
                      <a:endParaRPr lang="sk-SK"/>
                    </a:p>
                  </a:txBody>
                  <a:tcPr/>
                </a:tc>
                <a:tc vMerge="1">
                  <a:txBody>
                    <a:bodyPr/>
                    <a:lstStyle/>
                    <a:p>
                      <a:endParaRPr lang="sk-SK"/>
                    </a:p>
                  </a:txBody>
                  <a:tcPr/>
                </a:tc>
                <a:tc vMerge="1">
                  <a:txBody>
                    <a:bodyPr/>
                    <a:lstStyle/>
                    <a:p>
                      <a:endParaRPr lang="sk-SK"/>
                    </a:p>
                  </a:txBody>
                  <a:tcPr/>
                </a:tc>
                <a:extLst>
                  <a:ext uri="{0D108BD9-81ED-4DB2-BD59-A6C34878D82A}">
                    <a16:rowId xmlns:a16="http://schemas.microsoft.com/office/drawing/2014/main" val="10003"/>
                  </a:ext>
                </a:extLst>
              </a:tr>
              <a:tr h="8810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15</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8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v</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3</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2</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r>
                        <a:rPr kumimoji="0" lang="sk-SK" sz="1600" b="1" i="0" u="none" strike="noStrike" cap="none" normalizeH="0" baseline="0" smtClean="0">
                          <a:ln>
                            <a:noFill/>
                          </a:ln>
                          <a:solidFill>
                            <a:schemeClr val="tx1"/>
                          </a:solidFill>
                          <a:effectLst/>
                          <a:latin typeface="Tahoma" pitchFamily="34" charset="0"/>
                          <a:ea typeface="Times New Roman" pitchFamily="18" charset="0"/>
                          <a:cs typeface="Arial" pitchFamily="34"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Rectangle 2"/>
          <p:cNvSpPr>
            <a:spLocks noGrp="1" noChangeArrowheads="1"/>
          </p:cNvSpPr>
          <p:nvPr>
            <p:ph type="title"/>
          </p:nvPr>
        </p:nvSpPr>
        <p:spPr/>
        <p:txBody>
          <a:bodyPr/>
          <a:lstStyle/>
          <a:p>
            <a:r>
              <a:rPr lang="sk-SK" altLang="sk-SK" b="1" smtClean="0"/>
              <a:t>VŠEOBECNÉ TOLERANCIE</a:t>
            </a:r>
            <a:endParaRPr lang="cs-CZ" altLang="sk-SK" b="1" smtClean="0"/>
          </a:p>
        </p:txBody>
      </p:sp>
      <p:sp>
        <p:nvSpPr>
          <p:cNvPr id="31748" name="Rectangle 3"/>
          <p:cNvSpPr>
            <a:spLocks noGrp="1" noChangeArrowheads="1"/>
          </p:cNvSpPr>
          <p:nvPr>
            <p:ph type="body" idx="1"/>
          </p:nvPr>
        </p:nvSpPr>
        <p:spPr>
          <a:xfrm>
            <a:off x="457200" y="1981200"/>
            <a:ext cx="8229600" cy="4256088"/>
          </a:xfrm>
        </p:spPr>
        <p:txBody>
          <a:bodyPr/>
          <a:lstStyle/>
          <a:p>
            <a:pPr marL="0" indent="0" algn="ctr">
              <a:lnSpc>
                <a:spcPct val="90000"/>
              </a:lnSpc>
              <a:buFont typeface="Wingdings" pitchFamily="2" charset="2"/>
              <a:buNone/>
            </a:pPr>
            <a:r>
              <a:rPr lang="sk-SK" altLang="sk-SK" sz="2400" b="1" smtClean="0"/>
              <a:t>STN EN 22768-2</a:t>
            </a:r>
            <a:r>
              <a:rPr lang="sk-SK" altLang="sk-SK" sz="2400" smtClean="0"/>
              <a:t> (04 4240):</a:t>
            </a:r>
            <a:r>
              <a:rPr lang="sk-SK" altLang="sk-SK" sz="2400" b="1" smtClean="0"/>
              <a:t> </a:t>
            </a:r>
            <a:r>
              <a:rPr lang="sk-SK" altLang="sk-SK" sz="2400" i="1" smtClean="0"/>
              <a:t>Všeobecné tolerancie</a:t>
            </a:r>
            <a:r>
              <a:rPr lang="sk-SK" altLang="sk-SK" sz="2400" smtClean="0"/>
              <a:t>. 2 časť:</a:t>
            </a:r>
            <a:r>
              <a:rPr lang="sk-SK" altLang="sk-SK" sz="2400" b="1" smtClean="0"/>
              <a:t> </a:t>
            </a:r>
            <a:r>
              <a:rPr lang="sk-SK" altLang="sk-SK" sz="2400" i="1" smtClean="0"/>
              <a:t>Nepredpísané</a:t>
            </a:r>
            <a:r>
              <a:rPr lang="sk-SK" altLang="sk-SK" sz="2400" b="1" smtClean="0"/>
              <a:t> </a:t>
            </a:r>
            <a:r>
              <a:rPr lang="sk-SK" altLang="sk-SK" sz="2400" i="1" smtClean="0"/>
              <a:t>geometrické tolerancie</a:t>
            </a:r>
            <a:r>
              <a:rPr lang="sk-SK" altLang="sk-SK" sz="2400" b="1" smtClean="0"/>
              <a:t>. </a:t>
            </a:r>
          </a:p>
          <a:p>
            <a:pPr marL="0" indent="0" algn="just">
              <a:lnSpc>
                <a:spcPct val="90000"/>
              </a:lnSpc>
              <a:buFont typeface="Wingdings" pitchFamily="2" charset="2"/>
              <a:buNone/>
            </a:pPr>
            <a:r>
              <a:rPr lang="sk-SK" altLang="sk-SK" sz="2400" smtClean="0"/>
              <a:t>Norma uvádza </a:t>
            </a:r>
            <a:r>
              <a:rPr lang="sk-SK" altLang="sk-SK" sz="2400" b="1" smtClean="0"/>
              <a:t>3 triedy presnosti</a:t>
            </a:r>
            <a:r>
              <a:rPr lang="sk-SK" altLang="sk-SK" sz="2400" smtClean="0"/>
              <a:t> všeobecných geometrických tolerancií, ktoré je možné predpísať spoločným zápisom pre tie prvky, ktoré ich nemajú predpísané individuálne. Triedy presnosti sa označujú písmenami veľkej abecedy: </a:t>
            </a:r>
            <a:r>
              <a:rPr lang="sk-SK" altLang="sk-SK" sz="2400" b="1" smtClean="0"/>
              <a:t>najpresnejšia H</a:t>
            </a:r>
            <a:r>
              <a:rPr lang="sk-SK" altLang="sk-SK" sz="2400" smtClean="0"/>
              <a:t>, </a:t>
            </a:r>
            <a:r>
              <a:rPr lang="sk-SK" altLang="sk-SK" sz="2400" b="1" smtClean="0"/>
              <a:t>stredná</a:t>
            </a:r>
            <a:r>
              <a:rPr lang="sk-SK" altLang="sk-SK" sz="2400" smtClean="0"/>
              <a:t> </a:t>
            </a:r>
            <a:r>
              <a:rPr lang="sk-SK" altLang="sk-SK" sz="2400" b="1" smtClean="0"/>
              <a:t>K</a:t>
            </a:r>
            <a:r>
              <a:rPr lang="sk-SK" altLang="sk-SK" sz="2400" smtClean="0"/>
              <a:t>, </a:t>
            </a:r>
            <a:r>
              <a:rPr lang="sk-SK" altLang="sk-SK" sz="2400" b="1" smtClean="0"/>
              <a:t>hrubá</a:t>
            </a:r>
            <a:r>
              <a:rPr lang="sk-SK" altLang="sk-SK" sz="2400" i="1" smtClean="0"/>
              <a:t> </a:t>
            </a:r>
            <a:r>
              <a:rPr lang="sk-SK" altLang="sk-SK" sz="2400" b="1" smtClean="0"/>
              <a:t>L</a:t>
            </a:r>
            <a:r>
              <a:rPr lang="sk-SK" altLang="sk-SK" sz="2400" smtClean="0"/>
              <a:t>.</a:t>
            </a:r>
          </a:p>
          <a:p>
            <a:pPr marL="0" indent="0" algn="just">
              <a:lnSpc>
                <a:spcPct val="90000"/>
              </a:lnSpc>
              <a:buFont typeface="Wingdings" pitchFamily="2" charset="2"/>
              <a:buNone/>
            </a:pPr>
            <a:r>
              <a:rPr lang="sk-SK" altLang="sk-SK" sz="2400" smtClean="0"/>
              <a:t>Ak sú pre niektoré prvky vhodnejšie väčšie geometrické tolerancie, ako uvádzajú tabuľky nepredpísaných tolerancií, musia sa predpísať individuálne, tak isto ako tolerancie presnejšie (ISO 1101).</a:t>
            </a:r>
            <a:endParaRPr lang="cs-CZ" altLang="sk-SK" sz="2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70"/>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Rectangle 2"/>
          <p:cNvSpPr>
            <a:spLocks noGrp="1" noChangeArrowheads="1"/>
          </p:cNvSpPr>
          <p:nvPr>
            <p:ph type="title"/>
          </p:nvPr>
        </p:nvSpPr>
        <p:spPr/>
        <p:txBody>
          <a:bodyPr/>
          <a:lstStyle/>
          <a:p>
            <a:r>
              <a:rPr lang="sk-SK" altLang="sk-SK" sz="3200" b="1" smtClean="0"/>
              <a:t>TOLERANCIE OSAMELÝCH PRVKOV</a:t>
            </a:r>
            <a:r>
              <a:rPr lang="sk-SK" altLang="sk-SK" sz="4000" b="1" smtClean="0"/>
              <a:t/>
            </a:r>
            <a:br>
              <a:rPr lang="sk-SK" altLang="sk-SK" sz="4000" b="1" smtClean="0"/>
            </a:br>
            <a:r>
              <a:rPr lang="sk-SK" altLang="sk-SK" sz="4000" b="1" smtClean="0"/>
              <a:t>PRIAMOSŤ A ROVINNOSŤ</a:t>
            </a:r>
            <a:endParaRPr lang="cs-CZ" altLang="sk-SK" sz="4000" b="1" smtClean="0"/>
          </a:p>
        </p:txBody>
      </p:sp>
      <p:graphicFrame>
        <p:nvGraphicFramePr>
          <p:cNvPr id="97325" name="Group 1069"/>
          <p:cNvGraphicFramePr>
            <a:graphicFrameLocks noGrp="1"/>
          </p:cNvGraphicFramePr>
          <p:nvPr>
            <p:ph idx="1"/>
          </p:nvPr>
        </p:nvGraphicFramePr>
        <p:xfrm>
          <a:off x="395288" y="3500438"/>
          <a:ext cx="8229600" cy="2716213"/>
        </p:xfrm>
        <a:graphic>
          <a:graphicData uri="http://schemas.openxmlformats.org/drawingml/2006/table">
            <a:tbl>
              <a:tblPr/>
              <a:tblGrid>
                <a:gridCol w="1081087">
                  <a:extLst>
                    <a:ext uri="{9D8B030D-6E8A-4147-A177-3AD203B41FA5}">
                      <a16:colId xmlns:a16="http://schemas.microsoft.com/office/drawing/2014/main" val="20000"/>
                    </a:ext>
                  </a:extLst>
                </a:gridCol>
                <a:gridCol w="1008063">
                  <a:extLst>
                    <a:ext uri="{9D8B030D-6E8A-4147-A177-3AD203B41FA5}">
                      <a16:colId xmlns:a16="http://schemas.microsoft.com/office/drawing/2014/main" val="20001"/>
                    </a:ext>
                  </a:extLst>
                </a:gridCol>
                <a:gridCol w="1150937">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gridCol w="1223963">
                  <a:extLst>
                    <a:ext uri="{9D8B030D-6E8A-4147-A177-3AD203B41FA5}">
                      <a16:colId xmlns:a16="http://schemas.microsoft.com/office/drawing/2014/main" val="20005"/>
                    </a:ext>
                  </a:extLst>
                </a:gridCol>
                <a:gridCol w="1244600">
                  <a:extLst>
                    <a:ext uri="{9D8B030D-6E8A-4147-A177-3AD203B41FA5}">
                      <a16:colId xmlns:a16="http://schemas.microsoft.com/office/drawing/2014/main" val="20006"/>
                    </a:ext>
                  </a:extLst>
                </a:gridCol>
              </a:tblGrid>
              <a:tr h="360363">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Trieda presnosti</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Tolerancia priamosti a rovinnosti pre rozsah menovitých rozmerov (mm)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0"/>
                  </a:ext>
                </a:extLst>
              </a:tr>
              <a:tr h="825499">
                <a:tc vMerge="1">
                  <a:txBody>
                    <a:bodyPr/>
                    <a:lstStyle/>
                    <a:p>
                      <a:endParaRPr lang="sk-SK"/>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do 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10</a:t>
                      </a:r>
                      <a:endParaRPr kumimoji="0" lang="cs-CZ" sz="1400" b="1" i="0" u="none" strike="noStrike" cap="none" normalizeH="0" baseline="0" smtClean="0">
                        <a:ln>
                          <a:noFill/>
                        </a:ln>
                        <a:solidFill>
                          <a:schemeClr val="tx1"/>
                        </a:solidFill>
                        <a:effectLst/>
                        <a:latin typeface="Tahoma"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Times New Roman" pitchFamily="18" charset="0"/>
                        </a:rPr>
                        <a:t>do 30</a:t>
                      </a:r>
                      <a:endParaRPr kumimoji="0" lang="sk-SK" sz="1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30</a:t>
                      </a:r>
                      <a:endParaRPr kumimoji="0" lang="cs-CZ" sz="1400" b="1" i="0" u="none" strike="noStrike" cap="none" normalizeH="0" baseline="0" smtClean="0">
                        <a:ln>
                          <a:noFill/>
                        </a:ln>
                        <a:solidFill>
                          <a:schemeClr val="tx1"/>
                        </a:solidFill>
                        <a:effectLst/>
                        <a:latin typeface="Tahoma"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Times New Roman" pitchFamily="18" charset="0"/>
                        </a:rPr>
                        <a:t>do 100</a:t>
                      </a:r>
                      <a:endParaRPr kumimoji="0" lang="sk-SK" sz="1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100</a:t>
                      </a:r>
                      <a:endParaRPr kumimoji="0" lang="cs-CZ" sz="1400" b="1" i="0" u="none" strike="noStrike" cap="none" normalizeH="0" baseline="0" smtClean="0">
                        <a:ln>
                          <a:noFill/>
                        </a:ln>
                        <a:solidFill>
                          <a:schemeClr val="tx1"/>
                        </a:solidFill>
                        <a:effectLst/>
                        <a:latin typeface="Tahoma"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Times New Roman" pitchFamily="18" charset="0"/>
                        </a:rPr>
                        <a:t>do 300</a:t>
                      </a:r>
                      <a:endParaRPr kumimoji="0" lang="sk-SK" sz="1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300</a:t>
                      </a:r>
                      <a:endParaRPr kumimoji="0" lang="cs-CZ" sz="1400" b="1" i="0" u="none" strike="noStrike" cap="none" normalizeH="0" baseline="0" smtClean="0">
                        <a:ln>
                          <a:noFill/>
                        </a:ln>
                        <a:solidFill>
                          <a:schemeClr val="tx1"/>
                        </a:solidFill>
                        <a:effectLst/>
                        <a:latin typeface="Tahoma"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Times New Roman" pitchFamily="18" charset="0"/>
                        </a:rPr>
                        <a:t>do 1000</a:t>
                      </a:r>
                      <a:endParaRPr kumimoji="0" lang="sk-SK" sz="1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1000</a:t>
                      </a:r>
                      <a:endParaRPr kumimoji="0" lang="cs-CZ" sz="1400" b="1" i="0" u="none" strike="noStrike" cap="none" normalizeH="0" baseline="0" smtClean="0">
                        <a:ln>
                          <a:noFill/>
                        </a:ln>
                        <a:solidFill>
                          <a:schemeClr val="tx1"/>
                        </a:solidFill>
                        <a:effectLst/>
                        <a:latin typeface="Tahoma" pitchFamily="34"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Times New Roman" pitchFamily="18" charset="0"/>
                        </a:rPr>
                        <a:t>do 3000</a:t>
                      </a:r>
                      <a:endParaRPr kumimoji="0" lang="sk-SK" sz="1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73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8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40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0,1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2816" name="Rectangle 1062"/>
          <p:cNvSpPr>
            <a:spLocks noChangeArrowheads="1"/>
          </p:cNvSpPr>
          <p:nvPr/>
        </p:nvSpPr>
        <p:spPr bwMode="auto">
          <a:xfrm>
            <a:off x="323850" y="1846263"/>
            <a:ext cx="84613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sk-SK" altLang="sk-SK" sz="2400">
                <a:latin typeface="Tahoma" pitchFamily="34" charset="0"/>
              </a:rPr>
              <a:t>Veľkosť tolerancie sa volí pri priamosti v závislosti na dĺžke príslušnej priamky, pri rovinnosti v závislosti na dĺžke dlhšej strany plochy alebo na priemere kruhovej plochy</a:t>
            </a:r>
            <a:r>
              <a:rPr lang="cs-CZ" altLang="sk-SK" sz="2400">
                <a:latin typeface="Tahoma" pitchFamily="34"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Rectangle 2"/>
          <p:cNvSpPr>
            <a:spLocks noGrp="1" noChangeArrowheads="1"/>
          </p:cNvSpPr>
          <p:nvPr>
            <p:ph type="title"/>
          </p:nvPr>
        </p:nvSpPr>
        <p:spPr/>
        <p:txBody>
          <a:bodyPr/>
          <a:lstStyle/>
          <a:p>
            <a:r>
              <a:rPr lang="sk-SK" altLang="sk-SK" sz="3200" b="1" smtClean="0"/>
              <a:t>TOLERANCIE OSAMELÝCH PRVKOV</a:t>
            </a:r>
            <a:r>
              <a:rPr lang="sk-SK" altLang="sk-SK" sz="4000" b="1" smtClean="0"/>
              <a:t/>
            </a:r>
            <a:br>
              <a:rPr lang="sk-SK" altLang="sk-SK" sz="4000" b="1" smtClean="0"/>
            </a:br>
            <a:r>
              <a:rPr lang="sk-SK" altLang="sk-SK" sz="4000" b="1" smtClean="0"/>
              <a:t>KRUHOVITOSŤ, VALCOVITOSŤ</a:t>
            </a:r>
            <a:endParaRPr lang="cs-CZ" altLang="sk-SK" sz="4000" b="1" smtClean="0"/>
          </a:p>
        </p:txBody>
      </p:sp>
      <p:sp>
        <p:nvSpPr>
          <p:cNvPr id="33796" name="Rectangle 3"/>
          <p:cNvSpPr>
            <a:spLocks noGrp="1" noChangeArrowheads="1"/>
          </p:cNvSpPr>
          <p:nvPr>
            <p:ph type="body" idx="1"/>
          </p:nvPr>
        </p:nvSpPr>
        <p:spPr>
          <a:xfrm>
            <a:off x="457200" y="1981200"/>
            <a:ext cx="8229600" cy="4471988"/>
          </a:xfrm>
        </p:spPr>
        <p:txBody>
          <a:bodyPr/>
          <a:lstStyle/>
          <a:p>
            <a:pPr marL="365125" indent="-365125" algn="just">
              <a:lnSpc>
                <a:spcPct val="80000"/>
              </a:lnSpc>
            </a:pPr>
            <a:r>
              <a:rPr lang="sk-SK" altLang="sk-SK" sz="2400" smtClean="0">
                <a:latin typeface="Tahoma" pitchFamily="34" charset="0"/>
              </a:rPr>
              <a:t>Všeobecná tolerancia kruhovitosti je rovná číselnej hodnote tolerancie priemeru, ale v žiadnom prípade nesmie byť väčšia, ako príslušná hodnota tolerancie kruhového obvodového hádzania</a:t>
            </a:r>
            <a:r>
              <a:rPr lang="sk-SK" altLang="sk-SK" sz="2800" smtClean="0">
                <a:latin typeface="Tahoma" pitchFamily="34" charset="0"/>
              </a:rPr>
              <a:t>.</a:t>
            </a:r>
          </a:p>
          <a:p>
            <a:pPr marL="365125" indent="-365125" algn="just">
              <a:lnSpc>
                <a:spcPct val="80000"/>
              </a:lnSpc>
              <a:buFont typeface="Wingdings" pitchFamily="2" charset="2"/>
              <a:buNone/>
            </a:pPr>
            <a:r>
              <a:rPr lang="sk-SK" altLang="sk-SK" sz="2000" smtClean="0">
                <a:latin typeface="Tahoma" pitchFamily="34" charset="0"/>
              </a:rPr>
              <a:t>	Pozri </a:t>
            </a:r>
            <a:r>
              <a:rPr lang="sk-SK" altLang="sk-SK" sz="2000" smtClean="0">
                <a:latin typeface="Tahoma" pitchFamily="34" charset="0"/>
                <a:ea typeface="Times New Roman" pitchFamily="18" charset="0"/>
                <a:cs typeface="Arial" pitchFamily="34" charset="0"/>
              </a:rPr>
              <a:t>Tolerancia priamosti a rovinnosti pre rozsah menovitých rozmerov</a:t>
            </a:r>
            <a:endParaRPr lang="sk-SK" altLang="sk-SK" sz="2000" smtClean="0">
              <a:latin typeface="Tahoma" pitchFamily="34" charset="0"/>
            </a:endParaRPr>
          </a:p>
          <a:p>
            <a:pPr marL="365125" indent="-365125">
              <a:lnSpc>
                <a:spcPct val="80000"/>
              </a:lnSpc>
              <a:buFont typeface="Wingdings" pitchFamily="2" charset="2"/>
              <a:buNone/>
            </a:pPr>
            <a:endParaRPr lang="sk-SK" altLang="sk-SK" sz="2400" smtClean="0">
              <a:latin typeface="Tahoma" pitchFamily="34" charset="0"/>
            </a:endParaRPr>
          </a:p>
          <a:p>
            <a:pPr marL="365125" indent="-365125" algn="just">
              <a:lnSpc>
                <a:spcPct val="80000"/>
              </a:lnSpc>
            </a:pPr>
            <a:r>
              <a:rPr lang="sk-SK" altLang="sk-SK" sz="2400" smtClean="0">
                <a:latin typeface="Tahoma" pitchFamily="34" charset="0"/>
              </a:rPr>
              <a:t>Všeobecné tolerancie valcovitosti nie sú stanovené (odchýlka valcovitosti zahrňuje 3 zložky: odchýlku kruhovitosti, odchýlku priamosti a odchýlku rovnobežnosti protiľahlých tvoriacich čiar. Každá z týchto zložiek je kontrolovaná svojou samostatne predpísanou alebo všeobecnou toleranciou</a:t>
            </a:r>
            <a:r>
              <a:rPr lang="sk-SK" altLang="sk-SK" sz="2800" smtClean="0">
                <a:latin typeface="Tahoma" pitchFamily="34" charset="0"/>
              </a:rPr>
              <a:t>). </a:t>
            </a:r>
            <a:endParaRPr lang="cs-CZ" altLang="sk-SK" sz="2800" smtClean="0">
              <a:latin typeface="Tahom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2"/>
          <p:cNvSpPr>
            <a:spLocks noGrp="1" noChangeArrowheads="1"/>
          </p:cNvSpPr>
          <p:nvPr>
            <p:ph type="title"/>
          </p:nvPr>
        </p:nvSpPr>
        <p:spPr/>
        <p:txBody>
          <a:bodyPr/>
          <a:lstStyle/>
          <a:p>
            <a:r>
              <a:rPr lang="sk-SK" altLang="sk-SK" sz="3200" b="1" smtClean="0"/>
              <a:t>TOLERANCIE ZDRUŽENÝCH PRVKOV</a:t>
            </a:r>
            <a:br>
              <a:rPr lang="sk-SK" altLang="sk-SK" sz="3200" b="1" smtClean="0"/>
            </a:br>
            <a:r>
              <a:rPr lang="sk-SK" altLang="sk-SK" sz="4000" b="1" smtClean="0"/>
              <a:t>ROVNOBEŽNOSŤ, KOLMOSŤ</a:t>
            </a:r>
            <a:endParaRPr lang="cs-CZ" altLang="sk-SK" sz="4000" b="1" smtClean="0"/>
          </a:p>
        </p:txBody>
      </p:sp>
      <p:sp>
        <p:nvSpPr>
          <p:cNvPr id="34820" name="Rectangle 3"/>
          <p:cNvSpPr>
            <a:spLocks noGrp="1" noChangeArrowheads="1"/>
          </p:cNvSpPr>
          <p:nvPr>
            <p:ph type="body" idx="1"/>
          </p:nvPr>
        </p:nvSpPr>
        <p:spPr/>
        <p:txBody>
          <a:bodyPr/>
          <a:lstStyle/>
          <a:p>
            <a:pPr algn="just">
              <a:lnSpc>
                <a:spcPct val="90000"/>
              </a:lnSpc>
            </a:pPr>
            <a:r>
              <a:rPr lang="sk-SK" altLang="sk-SK" sz="2400" smtClean="0">
                <a:latin typeface="Tahoma" pitchFamily="34" charset="0"/>
              </a:rPr>
              <a:t>Všeobecná tolerancia rovnobežnosti je rovná číselnej hodnote tolerancie rozmeru, alebo tolerancie priamosti / rovinnosti, podľa toho, ktorá z nich je väčšia. Dlhší z obidvoch prvkov sa považuje za základňu, ak majú prvky rovnakú menovitú dĺžku, môže byť za základňu považovaný ktorýkoľvek z nich.</a:t>
            </a:r>
          </a:p>
          <a:p>
            <a:pPr algn="just">
              <a:lnSpc>
                <a:spcPct val="90000"/>
              </a:lnSpc>
            </a:pPr>
            <a:r>
              <a:rPr lang="sk-SK" altLang="sk-SK" sz="2400" smtClean="0">
                <a:latin typeface="Tahoma" pitchFamily="34" charset="0"/>
              </a:rPr>
              <a:t>Všeobecné hodnoty tolerancie kolmosti pozri tab. Za základňu sa považuje dlhšia z oboch strán tvoriacich pravý uhol, ak majú strany rovnakú menovitú dĺžku, môže byť za základňu považovaná ktorákoľvek z nich. </a:t>
            </a:r>
            <a:endParaRPr lang="cs-CZ" altLang="sk-SK" sz="2400" smtClean="0">
              <a:latin typeface="Tahom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58"/>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156"/>
          <p:cNvSpPr>
            <a:spLocks noGrp="1" noChangeArrowheads="1"/>
          </p:cNvSpPr>
          <p:nvPr>
            <p:ph type="title"/>
          </p:nvPr>
        </p:nvSpPr>
        <p:spPr/>
        <p:txBody>
          <a:bodyPr/>
          <a:lstStyle/>
          <a:p>
            <a:r>
              <a:rPr lang="sk-SK" altLang="sk-SK" sz="4000" b="1" smtClean="0"/>
              <a:t>Všeobecné tolerancie kolmosti</a:t>
            </a:r>
            <a:r>
              <a:rPr lang="sk-SK" altLang="sk-SK" sz="4000" smtClean="0"/>
              <a:t> </a:t>
            </a:r>
            <a:endParaRPr lang="cs-CZ" altLang="sk-SK" sz="4000" smtClean="0"/>
          </a:p>
        </p:txBody>
      </p:sp>
      <p:graphicFrame>
        <p:nvGraphicFramePr>
          <p:cNvPr id="103579" name="Group 155"/>
          <p:cNvGraphicFramePr>
            <a:graphicFrameLocks noGrp="1"/>
          </p:cNvGraphicFramePr>
          <p:nvPr>
            <p:ph idx="1"/>
          </p:nvPr>
        </p:nvGraphicFramePr>
        <p:xfrm>
          <a:off x="457200" y="1981200"/>
          <a:ext cx="8229600" cy="3886200"/>
        </p:xfrm>
        <a:graphic>
          <a:graphicData uri="http://schemas.openxmlformats.org/drawingml/2006/table">
            <a:tbl>
              <a:tblPr/>
              <a:tblGrid>
                <a:gridCol w="1719263">
                  <a:extLst>
                    <a:ext uri="{9D8B030D-6E8A-4147-A177-3AD203B41FA5}">
                      <a16:colId xmlns:a16="http://schemas.microsoft.com/office/drawing/2014/main" val="20000"/>
                    </a:ext>
                  </a:extLst>
                </a:gridCol>
                <a:gridCol w="1614487">
                  <a:extLst>
                    <a:ext uri="{9D8B030D-6E8A-4147-A177-3AD203B41FA5}">
                      <a16:colId xmlns:a16="http://schemas.microsoft.com/office/drawing/2014/main" val="20001"/>
                    </a:ext>
                  </a:extLst>
                </a:gridCol>
                <a:gridCol w="1614488">
                  <a:extLst>
                    <a:ext uri="{9D8B030D-6E8A-4147-A177-3AD203B41FA5}">
                      <a16:colId xmlns:a16="http://schemas.microsoft.com/office/drawing/2014/main" val="20002"/>
                    </a:ext>
                  </a:extLst>
                </a:gridCol>
                <a:gridCol w="1641475">
                  <a:extLst>
                    <a:ext uri="{9D8B030D-6E8A-4147-A177-3AD203B41FA5}">
                      <a16:colId xmlns:a16="http://schemas.microsoft.com/office/drawing/2014/main" val="20003"/>
                    </a:ext>
                  </a:extLst>
                </a:gridCol>
                <a:gridCol w="1639887">
                  <a:extLst>
                    <a:ext uri="{9D8B030D-6E8A-4147-A177-3AD203B41FA5}">
                      <a16:colId xmlns:a16="http://schemas.microsoft.com/office/drawing/2014/main" val="20004"/>
                    </a:ext>
                  </a:extLst>
                </a:gridCol>
              </a:tblGrid>
              <a:tr h="1020762">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Trieda presnosti</a:t>
                      </a:r>
                      <a:endParaRPr kumimoji="0" lang="sk-SK" sz="1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Tolerancia kolmosti pre rozsah menovitých dĺžok kratšej strany</a:t>
                      </a: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(mm)</a:t>
                      </a:r>
                      <a:endParaRPr kumimoji="0" lang="sk-SK" sz="1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0"/>
                  </a:ext>
                </a:extLst>
              </a:tr>
              <a:tr h="1020762">
                <a:tc vMerge="1">
                  <a:txBody>
                    <a:bodyPr/>
                    <a:lstStyle/>
                    <a:p>
                      <a:endParaRPr lang="sk-SK"/>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do 100</a:t>
                      </a:r>
                      <a:endParaRPr kumimoji="0" lang="sk-SK" sz="1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100 do 300</a:t>
                      </a:r>
                      <a:endParaRPr kumimoji="0" lang="sk-SK" sz="1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300 do 1000</a:t>
                      </a:r>
                      <a:endParaRPr kumimoji="0" lang="sk-SK" sz="1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1000 </a:t>
                      </a: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Times New Roman" pitchFamily="18" charset="0"/>
                        </a:rPr>
                        <a:t>do 3000</a:t>
                      </a:r>
                      <a:endParaRPr kumimoji="0" lang="sk-SK" sz="1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4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59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43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52"/>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2"/>
          <p:cNvSpPr>
            <a:spLocks noGrp="1" noChangeArrowheads="1"/>
          </p:cNvSpPr>
          <p:nvPr>
            <p:ph type="title"/>
          </p:nvPr>
        </p:nvSpPr>
        <p:spPr/>
        <p:txBody>
          <a:bodyPr/>
          <a:lstStyle/>
          <a:p>
            <a:r>
              <a:rPr lang="sk-SK" altLang="sk-SK" sz="3200" b="1" smtClean="0"/>
              <a:t>TOLERANCIE ZDRUŽENÝCH PRVKOV</a:t>
            </a:r>
            <a:br>
              <a:rPr lang="sk-SK" altLang="sk-SK" sz="3200" b="1" smtClean="0"/>
            </a:br>
            <a:r>
              <a:rPr lang="sk-SK" altLang="sk-SK" sz="4000" b="1" smtClean="0"/>
              <a:t>SÚMERNOSŤ</a:t>
            </a:r>
            <a:endParaRPr lang="cs-CZ" altLang="sk-SK" sz="4000" b="1" smtClean="0"/>
          </a:p>
        </p:txBody>
      </p:sp>
      <p:graphicFrame>
        <p:nvGraphicFramePr>
          <p:cNvPr id="106019" name="Group 547"/>
          <p:cNvGraphicFramePr>
            <a:graphicFrameLocks noGrp="1"/>
          </p:cNvGraphicFramePr>
          <p:nvPr>
            <p:ph idx="1"/>
          </p:nvPr>
        </p:nvGraphicFramePr>
        <p:xfrm>
          <a:off x="971550" y="4292600"/>
          <a:ext cx="7210425" cy="2151064"/>
        </p:xfrm>
        <a:graphic>
          <a:graphicData uri="http://schemas.openxmlformats.org/drawingml/2006/table">
            <a:tbl>
              <a:tblPr/>
              <a:tblGrid>
                <a:gridCol w="1403350">
                  <a:extLst>
                    <a:ext uri="{9D8B030D-6E8A-4147-A177-3AD203B41FA5}">
                      <a16:colId xmlns:a16="http://schemas.microsoft.com/office/drawing/2014/main" val="20000"/>
                    </a:ext>
                  </a:extLst>
                </a:gridCol>
                <a:gridCol w="1481138">
                  <a:extLst>
                    <a:ext uri="{9D8B030D-6E8A-4147-A177-3AD203B41FA5}">
                      <a16:colId xmlns:a16="http://schemas.microsoft.com/office/drawing/2014/main" val="20001"/>
                    </a:ext>
                  </a:extLst>
                </a:gridCol>
                <a:gridCol w="1482725">
                  <a:extLst>
                    <a:ext uri="{9D8B030D-6E8A-4147-A177-3AD203B41FA5}">
                      <a16:colId xmlns:a16="http://schemas.microsoft.com/office/drawing/2014/main" val="20002"/>
                    </a:ext>
                  </a:extLst>
                </a:gridCol>
                <a:gridCol w="1449387">
                  <a:extLst>
                    <a:ext uri="{9D8B030D-6E8A-4147-A177-3AD203B41FA5}">
                      <a16:colId xmlns:a16="http://schemas.microsoft.com/office/drawing/2014/main" val="20003"/>
                    </a:ext>
                  </a:extLst>
                </a:gridCol>
                <a:gridCol w="1393825">
                  <a:extLst>
                    <a:ext uri="{9D8B030D-6E8A-4147-A177-3AD203B41FA5}">
                      <a16:colId xmlns:a16="http://schemas.microsoft.com/office/drawing/2014/main" val="20004"/>
                    </a:ext>
                  </a:extLst>
                </a:gridCol>
              </a:tblGrid>
              <a:tr h="379413">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Trieda presnosti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Tolerancie súmernosti pre rozsah menovitých dĺžok (mm)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0"/>
                  </a:ext>
                </a:extLst>
              </a:tr>
              <a:tr h="631825">
                <a:tc vMerge="1">
                  <a:txBody>
                    <a:bodyPr/>
                    <a:lstStyle/>
                    <a:p>
                      <a:endParaRPr lang="sk-SK"/>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do 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100 </a:t>
                      </a: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Times New Roman" pitchFamily="18" charset="0"/>
                        </a:rPr>
                        <a:t>do 300</a:t>
                      </a:r>
                      <a:endParaRPr kumimoji="0" lang="sk-SK" sz="1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 </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300</a:t>
                      </a: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Times New Roman" pitchFamily="18" charset="0"/>
                        </a:rPr>
                        <a:t> do 1000</a:t>
                      </a:r>
                      <a:endParaRPr kumimoji="0" lang="sk-SK" sz="1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Arial" pitchFamily="34" charset="0"/>
                        </a:rPr>
                        <a:t>od</a:t>
                      </a: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1000</a:t>
                      </a:r>
                      <a:endParaRPr kumimoji="0" lang="sk-SK" sz="1400" b="1" i="0" u="none" strike="noStrike" cap="none" normalizeH="0" baseline="0" smtClean="0">
                        <a:ln>
                          <a:noFill/>
                        </a:ln>
                        <a:solidFill>
                          <a:schemeClr val="tx1"/>
                        </a:solidFill>
                        <a:effectLst/>
                        <a:latin typeface="Tahoma" pitchFamily="34"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cs typeface="Times New Roman" pitchFamily="18" charset="0"/>
                        </a:rPr>
                        <a:t> do 3000</a:t>
                      </a:r>
                      <a:endParaRPr kumimoji="0" lang="sk-SK" sz="14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9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2"/>
                  </a:ext>
                </a:extLst>
              </a:tr>
              <a:tr h="3810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9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6901" name="Text Box 551"/>
          <p:cNvSpPr txBox="1">
            <a:spLocks noChangeArrowheads="1"/>
          </p:cNvSpPr>
          <p:nvPr/>
        </p:nvSpPr>
        <p:spPr bwMode="auto">
          <a:xfrm>
            <a:off x="971550" y="1773238"/>
            <a:ext cx="72009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50000"/>
              </a:spcBef>
            </a:pPr>
            <a:r>
              <a:rPr lang="sk-SK" altLang="sk-SK" sz="2400">
                <a:latin typeface="Tahoma" pitchFamily="34" charset="0"/>
              </a:rPr>
              <a:t>Všeobecné tolerancie súmernosti pozri tab. Dlhší z obidvoch súmerných prvkov sa považuje za základňu. Všeobecné tolerancie súmernosti platia tam, kde aspoň jeden z prvkov má rovinu súmernosti, alebo osi oboch prvkov sú navzájom kolmé.</a:t>
            </a:r>
            <a:endParaRPr lang="cs-CZ" altLang="sk-SK" sz="2400">
              <a:latin typeface="Tahom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Rectangle 2"/>
          <p:cNvSpPr>
            <a:spLocks noGrp="1" noChangeArrowheads="1"/>
          </p:cNvSpPr>
          <p:nvPr>
            <p:ph type="title"/>
          </p:nvPr>
        </p:nvSpPr>
        <p:spPr/>
        <p:txBody>
          <a:bodyPr/>
          <a:lstStyle/>
          <a:p>
            <a:pPr algn="just"/>
            <a:r>
              <a:rPr lang="sk-SK" altLang="sk-SK" sz="3200" b="1" smtClean="0"/>
              <a:t>TOLERANCIE ZDRUŽENÝCH PRVKOV</a:t>
            </a:r>
            <a:br>
              <a:rPr lang="sk-SK" altLang="sk-SK" sz="3200" b="1" smtClean="0"/>
            </a:br>
            <a:r>
              <a:rPr lang="sk-SK" altLang="sk-SK" sz="3600" b="1" smtClean="0"/>
              <a:t>SÚOSOVOSŤ, KRUHOVÉ HÁDZANIE</a:t>
            </a:r>
            <a:endParaRPr lang="cs-CZ" altLang="sk-SK" sz="3600" b="1" smtClean="0"/>
          </a:p>
        </p:txBody>
      </p:sp>
      <p:sp>
        <p:nvSpPr>
          <p:cNvPr id="37892" name="Rectangle 3"/>
          <p:cNvSpPr>
            <a:spLocks noGrp="1" noChangeArrowheads="1"/>
          </p:cNvSpPr>
          <p:nvPr>
            <p:ph type="body" idx="1"/>
          </p:nvPr>
        </p:nvSpPr>
        <p:spPr/>
        <p:txBody>
          <a:bodyPr/>
          <a:lstStyle/>
          <a:p>
            <a:pPr marL="0" indent="0" algn="just">
              <a:buFont typeface="Wingdings" pitchFamily="2" charset="2"/>
              <a:buNone/>
            </a:pPr>
            <a:r>
              <a:rPr lang="sk-SK" altLang="sk-SK" sz="2400" smtClean="0">
                <a:latin typeface="Tahoma" pitchFamily="34" charset="0"/>
              </a:rPr>
              <a:t>Všeobecné tolerancie súosovosti nie sú stanovené. Odchýlka súosovosti môže byť v krajnom prípade taká veľká ako hodnota kruhového obvodového hádzania pozri tab., pretože odchýlka obvodového hádzania zahrňuje odchýlku súosovosti a odchýlku kruhovitosti.</a:t>
            </a:r>
          </a:p>
          <a:p>
            <a:pPr marL="0" indent="0" algn="just">
              <a:buFont typeface="Wingdings" pitchFamily="2" charset="2"/>
              <a:buNone/>
            </a:pPr>
            <a:r>
              <a:rPr lang="sk-SK" altLang="sk-SK" sz="2400" smtClean="0">
                <a:latin typeface="Tahoma" pitchFamily="34" charset="0"/>
              </a:rPr>
              <a:t>Všeobecné tolerancie kruhového hádzania (obvodového, čelného a v ľubovoľnom smere) pozri tab., bez ohľadu na priemer. Za základňu sa považujú plochy pre ložiská, alebo diery pre uloženie na hriadeli.</a:t>
            </a:r>
            <a:r>
              <a:rPr lang="sk-SK" altLang="sk-SK" smtClean="0"/>
              <a:t> </a:t>
            </a:r>
            <a:endParaRPr lang="cs-CZ" altLang="sk-SK"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6"/>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Rectangle 2"/>
          <p:cNvSpPr>
            <a:spLocks noGrp="1" noChangeArrowheads="1"/>
          </p:cNvSpPr>
          <p:nvPr>
            <p:ph type="title"/>
          </p:nvPr>
        </p:nvSpPr>
        <p:spPr/>
        <p:txBody>
          <a:bodyPr/>
          <a:lstStyle/>
          <a:p>
            <a:r>
              <a:rPr lang="sk-SK" altLang="sk-SK" b="1" smtClean="0"/>
              <a:t>Všeobecné tolerancie kruhového hádzania</a:t>
            </a:r>
            <a:r>
              <a:rPr lang="sk-SK" altLang="sk-SK" sz="4000" smtClean="0"/>
              <a:t> </a:t>
            </a:r>
            <a:endParaRPr lang="cs-CZ" altLang="sk-SK" sz="4000" smtClean="0"/>
          </a:p>
        </p:txBody>
      </p:sp>
      <p:graphicFrame>
        <p:nvGraphicFramePr>
          <p:cNvPr id="111670" name="Group 54"/>
          <p:cNvGraphicFramePr>
            <a:graphicFrameLocks noGrp="1"/>
          </p:cNvGraphicFramePr>
          <p:nvPr>
            <p:ph idx="1"/>
          </p:nvPr>
        </p:nvGraphicFramePr>
        <p:xfrm>
          <a:off x="900113" y="2924175"/>
          <a:ext cx="7067550" cy="2168526"/>
        </p:xfrm>
        <a:graphic>
          <a:graphicData uri="http://schemas.openxmlformats.org/drawingml/2006/table">
            <a:tbl>
              <a:tblPr/>
              <a:tblGrid>
                <a:gridCol w="1841500">
                  <a:extLst>
                    <a:ext uri="{9D8B030D-6E8A-4147-A177-3AD203B41FA5}">
                      <a16:colId xmlns:a16="http://schemas.microsoft.com/office/drawing/2014/main" val="20000"/>
                    </a:ext>
                  </a:extLst>
                </a:gridCol>
                <a:gridCol w="5226050">
                  <a:extLst>
                    <a:ext uri="{9D8B030D-6E8A-4147-A177-3AD203B41FA5}">
                      <a16:colId xmlns:a16="http://schemas.microsoft.com/office/drawing/2014/main" val="20001"/>
                    </a:ext>
                  </a:extLst>
                </a:gridCol>
              </a:tblGrid>
              <a:tr h="7715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Trieda presnosti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Tolerancia kruhového hádzania</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(mm)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67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5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51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2217"/>
          <p:cNvSpPr>
            <a:spLocks noGrp="1" noChangeArrowheads="1"/>
          </p:cNvSpPr>
          <p:nvPr>
            <p:ph type="title"/>
          </p:nvPr>
        </p:nvSpPr>
        <p:spPr>
          <a:xfrm>
            <a:off x="457200" y="620713"/>
            <a:ext cx="8229600" cy="1008062"/>
          </a:xfrm>
        </p:spPr>
        <p:txBody>
          <a:bodyPr/>
          <a:lstStyle/>
          <a:p>
            <a:r>
              <a:rPr lang="en-ZW" altLang="sk-SK" sz="3200" b="1" smtClean="0"/>
              <a:t>Tolerancie rovinnosti a priamosti </a:t>
            </a:r>
            <a:r>
              <a:rPr lang="en-ZW" altLang="sk-SK" sz="3200" i="1" smtClean="0"/>
              <a:t/>
            </a:r>
            <a:br>
              <a:rPr lang="en-ZW" altLang="sk-SK" sz="3200" i="1" smtClean="0"/>
            </a:br>
            <a:r>
              <a:rPr lang="en-ZW" altLang="sk-SK" sz="3200" i="1" smtClean="0"/>
              <a:t>The tolerance of flatness and of straightness</a:t>
            </a:r>
            <a:br>
              <a:rPr lang="en-ZW" altLang="sk-SK" sz="3200" i="1" smtClean="0"/>
            </a:br>
            <a:endParaRPr lang="cs-CZ" altLang="sk-SK" sz="3200" i="1" smtClean="0"/>
          </a:p>
        </p:txBody>
      </p:sp>
      <p:graphicFrame>
        <p:nvGraphicFramePr>
          <p:cNvPr id="213166" name="Group 2222"/>
          <p:cNvGraphicFramePr>
            <a:graphicFrameLocks noGrp="1"/>
          </p:cNvGraphicFramePr>
          <p:nvPr>
            <p:ph idx="1"/>
          </p:nvPr>
        </p:nvGraphicFramePr>
        <p:xfrm>
          <a:off x="611188" y="1412875"/>
          <a:ext cx="8229600" cy="4694245"/>
        </p:xfrm>
        <a:graphic>
          <a:graphicData uri="http://schemas.openxmlformats.org/drawingml/2006/table">
            <a:tbl>
              <a:tblPr/>
              <a:tblGrid>
                <a:gridCol w="533400">
                  <a:extLst>
                    <a:ext uri="{9D8B030D-6E8A-4147-A177-3AD203B41FA5}">
                      <a16:colId xmlns:a16="http://schemas.microsoft.com/office/drawing/2014/main" val="20000"/>
                    </a:ext>
                  </a:extLst>
                </a:gridCol>
                <a:gridCol w="633412">
                  <a:extLst>
                    <a:ext uri="{9D8B030D-6E8A-4147-A177-3AD203B41FA5}">
                      <a16:colId xmlns:a16="http://schemas.microsoft.com/office/drawing/2014/main" val="20001"/>
                    </a:ext>
                  </a:extLst>
                </a:gridCol>
                <a:gridCol w="485775">
                  <a:extLst>
                    <a:ext uri="{9D8B030D-6E8A-4147-A177-3AD203B41FA5}">
                      <a16:colId xmlns:a16="http://schemas.microsoft.com/office/drawing/2014/main" val="20002"/>
                    </a:ext>
                  </a:extLst>
                </a:gridCol>
                <a:gridCol w="385763">
                  <a:extLst>
                    <a:ext uri="{9D8B030D-6E8A-4147-A177-3AD203B41FA5}">
                      <a16:colId xmlns:a16="http://schemas.microsoft.com/office/drawing/2014/main" val="20003"/>
                    </a:ext>
                  </a:extLst>
                </a:gridCol>
                <a:gridCol w="385762">
                  <a:extLst>
                    <a:ext uri="{9D8B030D-6E8A-4147-A177-3AD203B41FA5}">
                      <a16:colId xmlns:a16="http://schemas.microsoft.com/office/drawing/2014/main" val="20004"/>
                    </a:ext>
                  </a:extLst>
                </a:gridCol>
                <a:gridCol w="385763">
                  <a:extLst>
                    <a:ext uri="{9D8B030D-6E8A-4147-A177-3AD203B41FA5}">
                      <a16:colId xmlns:a16="http://schemas.microsoft.com/office/drawing/2014/main" val="20005"/>
                    </a:ext>
                  </a:extLst>
                </a:gridCol>
                <a:gridCol w="385762">
                  <a:extLst>
                    <a:ext uri="{9D8B030D-6E8A-4147-A177-3AD203B41FA5}">
                      <a16:colId xmlns:a16="http://schemas.microsoft.com/office/drawing/2014/main" val="20006"/>
                    </a:ext>
                  </a:extLst>
                </a:gridCol>
                <a:gridCol w="385763">
                  <a:extLst>
                    <a:ext uri="{9D8B030D-6E8A-4147-A177-3AD203B41FA5}">
                      <a16:colId xmlns:a16="http://schemas.microsoft.com/office/drawing/2014/main" val="20007"/>
                    </a:ext>
                  </a:extLst>
                </a:gridCol>
                <a:gridCol w="434975">
                  <a:extLst>
                    <a:ext uri="{9D8B030D-6E8A-4147-A177-3AD203B41FA5}">
                      <a16:colId xmlns:a16="http://schemas.microsoft.com/office/drawing/2014/main" val="20008"/>
                    </a:ext>
                  </a:extLst>
                </a:gridCol>
                <a:gridCol w="434975">
                  <a:extLst>
                    <a:ext uri="{9D8B030D-6E8A-4147-A177-3AD203B41FA5}">
                      <a16:colId xmlns:a16="http://schemas.microsoft.com/office/drawing/2014/main" val="20009"/>
                    </a:ext>
                  </a:extLst>
                </a:gridCol>
                <a:gridCol w="434975">
                  <a:extLst>
                    <a:ext uri="{9D8B030D-6E8A-4147-A177-3AD203B41FA5}">
                      <a16:colId xmlns:a16="http://schemas.microsoft.com/office/drawing/2014/main" val="20010"/>
                    </a:ext>
                  </a:extLst>
                </a:gridCol>
                <a:gridCol w="434975">
                  <a:extLst>
                    <a:ext uri="{9D8B030D-6E8A-4147-A177-3AD203B41FA5}">
                      <a16:colId xmlns:a16="http://schemas.microsoft.com/office/drawing/2014/main" val="20011"/>
                    </a:ext>
                  </a:extLst>
                </a:gridCol>
                <a:gridCol w="434975">
                  <a:extLst>
                    <a:ext uri="{9D8B030D-6E8A-4147-A177-3AD203B41FA5}">
                      <a16:colId xmlns:a16="http://schemas.microsoft.com/office/drawing/2014/main" val="20012"/>
                    </a:ext>
                  </a:extLst>
                </a:gridCol>
                <a:gridCol w="534987">
                  <a:extLst>
                    <a:ext uri="{9D8B030D-6E8A-4147-A177-3AD203B41FA5}">
                      <a16:colId xmlns:a16="http://schemas.microsoft.com/office/drawing/2014/main" val="20013"/>
                    </a:ext>
                  </a:extLst>
                </a:gridCol>
                <a:gridCol w="484188">
                  <a:extLst>
                    <a:ext uri="{9D8B030D-6E8A-4147-A177-3AD203B41FA5}">
                      <a16:colId xmlns:a16="http://schemas.microsoft.com/office/drawing/2014/main" val="20014"/>
                    </a:ext>
                  </a:extLst>
                </a:gridCol>
                <a:gridCol w="484187">
                  <a:extLst>
                    <a:ext uri="{9D8B030D-6E8A-4147-A177-3AD203B41FA5}">
                      <a16:colId xmlns:a16="http://schemas.microsoft.com/office/drawing/2014/main" val="20015"/>
                    </a:ext>
                  </a:extLst>
                </a:gridCol>
                <a:gridCol w="485775">
                  <a:extLst>
                    <a:ext uri="{9D8B030D-6E8A-4147-A177-3AD203B41FA5}">
                      <a16:colId xmlns:a16="http://schemas.microsoft.com/office/drawing/2014/main" val="20016"/>
                    </a:ext>
                  </a:extLst>
                </a:gridCol>
                <a:gridCol w="484188">
                  <a:extLst>
                    <a:ext uri="{9D8B030D-6E8A-4147-A177-3AD203B41FA5}">
                      <a16:colId xmlns:a16="http://schemas.microsoft.com/office/drawing/2014/main" val="20017"/>
                    </a:ext>
                  </a:extLst>
                </a:gridCol>
              </a:tblGrid>
              <a:tr h="243857">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Rozsahy menovitých rozmerov</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sk-SK"/>
                    </a:p>
                  </a:txBody>
                  <a:tcPr/>
                </a:tc>
                <a:tc gridSpan="1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Stupeň presnosti</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0"/>
                  </a:ext>
                </a:extLst>
              </a:tr>
              <a:tr h="304819">
                <a:tc gridSpan="2" vMerge="1">
                  <a:txBody>
                    <a:bodyPr/>
                    <a:lstStyle/>
                    <a:p>
                      <a:endParaRPr lang="sk-SK"/>
                    </a:p>
                  </a:txBody>
                  <a:tcPr/>
                </a:tc>
                <a:tc hMerge="1" vMerge="1">
                  <a:txBody>
                    <a:bodyPr/>
                    <a:lstStyle/>
                    <a:p>
                      <a:endParaRPr lang="sk-SK"/>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7</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9</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385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cez</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do</a:t>
                      </a:r>
                      <a:endParaRPr kumimoji="0" lang="sk-SK"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μm</a:t>
                      </a:r>
                      <a:endParaRPr kumimoji="0" lang="sk-SK"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mm</a:t>
                      </a:r>
                      <a:endParaRPr kumimoji="0" lang="sk-SK"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2"/>
                  </a:ext>
                </a:extLst>
              </a:tr>
              <a:tr h="24385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sk-SK"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0.06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85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0,08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385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385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385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385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385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385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385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385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630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385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630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385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385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4385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4385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6300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43857">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6300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10000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1200</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Rectangle 2"/>
          <p:cNvSpPr>
            <a:spLocks noGrp="1" noChangeArrowheads="1"/>
          </p:cNvSpPr>
          <p:nvPr>
            <p:ph type="title"/>
          </p:nvPr>
        </p:nvSpPr>
        <p:spPr/>
        <p:txBody>
          <a:bodyPr/>
          <a:lstStyle/>
          <a:p>
            <a:r>
              <a:rPr lang="sk-SK" altLang="sk-SK" sz="3200" b="1" smtClean="0"/>
              <a:t>VŠEOBECNÉ TOLERANCIE</a:t>
            </a:r>
            <a:br>
              <a:rPr lang="sk-SK" altLang="sk-SK" sz="3200" b="1" smtClean="0"/>
            </a:br>
            <a:r>
              <a:rPr lang="sk-SK" altLang="sk-SK" sz="3600" b="1" smtClean="0"/>
              <a:t>PREDPISOVANIE NA VÝKRESOCH</a:t>
            </a:r>
            <a:endParaRPr lang="cs-CZ" altLang="sk-SK" sz="3600" b="1" smtClean="0"/>
          </a:p>
        </p:txBody>
      </p:sp>
      <p:sp>
        <p:nvSpPr>
          <p:cNvPr id="39940" name="Rectangle 3"/>
          <p:cNvSpPr>
            <a:spLocks noGrp="1" noChangeArrowheads="1"/>
          </p:cNvSpPr>
          <p:nvPr>
            <p:ph type="body" idx="1"/>
          </p:nvPr>
        </p:nvSpPr>
        <p:spPr/>
        <p:txBody>
          <a:bodyPr/>
          <a:lstStyle/>
          <a:p>
            <a:pPr marL="0" indent="0" algn="just">
              <a:lnSpc>
                <a:spcPct val="90000"/>
              </a:lnSpc>
              <a:buFont typeface="Wingdings" pitchFamily="2" charset="2"/>
              <a:buNone/>
            </a:pPr>
            <a:r>
              <a:rPr lang="sk-SK" altLang="sk-SK" sz="2400" smtClean="0">
                <a:latin typeface="Tahoma" pitchFamily="34" charset="0"/>
              </a:rPr>
              <a:t>Všeobecné tolerancie sa predpíšu v blízkosti, alebo priamo v titulnom bloku. Označenie sa skladá z čísla normy ISO, zo značky triedy presnosti nepredpísaných medzných odchýlok rozmerov a zo značky triedy presnosti všeobecných geometrických tolerancií.</a:t>
            </a:r>
            <a:endParaRPr lang="sk-SK" altLang="sk-SK" sz="2400" u="sng" smtClean="0">
              <a:latin typeface="Tahoma" pitchFamily="34" charset="0"/>
            </a:endParaRPr>
          </a:p>
          <a:p>
            <a:pPr marL="0" indent="0">
              <a:lnSpc>
                <a:spcPct val="90000"/>
              </a:lnSpc>
              <a:buFont typeface="Wingdings" pitchFamily="2" charset="2"/>
              <a:buNone/>
            </a:pPr>
            <a:r>
              <a:rPr lang="sk-SK" altLang="sk-SK" sz="2800" u="sng" smtClean="0"/>
              <a:t>Príklad označenia</a:t>
            </a:r>
            <a:r>
              <a:rPr lang="sk-SK" altLang="sk-SK" sz="2800" smtClean="0"/>
              <a:t>: </a:t>
            </a:r>
            <a:endParaRPr lang="sk-SK" altLang="sk-SK" sz="2800" b="1" smtClean="0"/>
          </a:p>
          <a:p>
            <a:pPr marL="0" indent="0" algn="ctr">
              <a:lnSpc>
                <a:spcPct val="90000"/>
              </a:lnSpc>
              <a:buFont typeface="Wingdings" pitchFamily="2" charset="2"/>
              <a:buNone/>
            </a:pPr>
            <a:r>
              <a:rPr lang="sk-SK" altLang="sk-SK" b="1" smtClean="0"/>
              <a:t>ISO 2768 – f H</a:t>
            </a:r>
            <a:endParaRPr lang="sk-SK" altLang="sk-SK" smtClean="0"/>
          </a:p>
          <a:p>
            <a:pPr marL="0" indent="0">
              <a:lnSpc>
                <a:spcPct val="90000"/>
              </a:lnSpc>
              <a:buFont typeface="Wingdings" pitchFamily="2" charset="2"/>
              <a:buNone/>
            </a:pPr>
            <a:r>
              <a:rPr lang="sk-SK" altLang="sk-SK" sz="2800" b="1" smtClean="0"/>
              <a:t>f  </a:t>
            </a:r>
            <a:r>
              <a:rPr lang="sk-SK" altLang="sk-SK" sz="2400" smtClean="0"/>
              <a:t>- trieda presnosti dĺžkových a uhlových rozmerov</a:t>
            </a:r>
          </a:p>
          <a:p>
            <a:pPr marL="0" indent="0">
              <a:lnSpc>
                <a:spcPct val="90000"/>
              </a:lnSpc>
              <a:buFont typeface="Wingdings" pitchFamily="2" charset="2"/>
              <a:buNone/>
            </a:pPr>
            <a:r>
              <a:rPr lang="sk-SK" altLang="sk-SK" sz="2800" b="1" smtClean="0"/>
              <a:t>H  </a:t>
            </a:r>
            <a:r>
              <a:rPr lang="sk-SK" altLang="sk-SK" sz="2800" smtClean="0"/>
              <a:t>- </a:t>
            </a:r>
            <a:r>
              <a:rPr lang="sk-SK" altLang="sk-SK" sz="2400" smtClean="0"/>
              <a:t>trieda presnosti geometrických tolerancií</a:t>
            </a:r>
            <a:endParaRPr lang="cs-CZ" altLang="sk-SK"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2"/>
          <p:cNvSpPr>
            <a:spLocks noGrp="1" noChangeArrowheads="1"/>
          </p:cNvSpPr>
          <p:nvPr>
            <p:ph type="title"/>
          </p:nvPr>
        </p:nvSpPr>
        <p:spPr/>
        <p:txBody>
          <a:bodyPr/>
          <a:lstStyle/>
          <a:p>
            <a:r>
              <a:rPr lang="sk-SK" altLang="sk-SK" sz="4000" b="1" smtClean="0"/>
              <a:t>ODCHÝLKA A TOLERANCIA KRUHOVITOSTI</a:t>
            </a:r>
            <a:endParaRPr lang="cs-CZ" altLang="sk-SK" sz="4000" b="1" smtClean="0"/>
          </a:p>
        </p:txBody>
      </p:sp>
      <p:sp>
        <p:nvSpPr>
          <p:cNvPr id="8196" name="Rectangle 3"/>
          <p:cNvSpPr>
            <a:spLocks noGrp="1" noChangeArrowheads="1"/>
          </p:cNvSpPr>
          <p:nvPr>
            <p:ph type="body" idx="1"/>
          </p:nvPr>
        </p:nvSpPr>
        <p:spPr>
          <a:xfrm>
            <a:off x="457200" y="1981200"/>
            <a:ext cx="8229600" cy="1952625"/>
          </a:xfrm>
        </p:spPr>
        <p:txBody>
          <a:bodyPr/>
          <a:lstStyle/>
          <a:p>
            <a:pPr algn="just"/>
            <a:r>
              <a:rPr lang="sk-SK" altLang="sk-SK" sz="2000" smtClean="0"/>
              <a:t>Odchýlka kruhovitosti je najväčšia vzdialenosť </a:t>
            </a:r>
            <a:r>
              <a:rPr lang="sk-SK" altLang="sk-SK" sz="2000" i="1" smtClean="0"/>
              <a:t>Δ </a:t>
            </a:r>
            <a:r>
              <a:rPr lang="sk-SK" altLang="sk-SK" sz="2000" smtClean="0"/>
              <a:t>bodov od skutočného profilu  obalovej kružnice. Tolerančná zóna kruhovitosti je oblasť v rovine kolmej na os rotačnej plochy alebo prechádzajúcej stredom gule, ohraničená dvomi sústrednými kružnicami vzdialenými od seba o šírku medzikružia, ktorá sa rovná tolerancii kruhovitosti </a:t>
            </a:r>
            <a:r>
              <a:rPr lang="sk-SK" altLang="sk-SK" sz="2000" i="1" smtClean="0"/>
              <a:t>T</a:t>
            </a:r>
            <a:r>
              <a:rPr lang="sk-SK" altLang="sk-SK" sz="2000" smtClean="0"/>
              <a:t> </a:t>
            </a:r>
            <a:endParaRPr lang="cs-CZ" altLang="sk-SK" sz="2000" smtClean="0"/>
          </a:p>
        </p:txBody>
      </p:sp>
      <p:pic>
        <p:nvPicPr>
          <p:cNvPr id="8197" name="Obrázok 1" descr="obrázky\7.26a sn.jpg"/>
          <p:cNvPicPr>
            <a:picLocks noChangeAspect="1" noChangeArrowheads="1"/>
          </p:cNvPicPr>
          <p:nvPr/>
        </p:nvPicPr>
        <p:blipFill>
          <a:blip r:embed="rId3">
            <a:extLst>
              <a:ext uri="{28A0092B-C50C-407E-A947-70E740481C1C}">
                <a14:useLocalDpi xmlns:a14="http://schemas.microsoft.com/office/drawing/2010/main" val="0"/>
              </a:ext>
            </a:extLst>
          </a:blip>
          <a:srcRect l="-11685" t="700" r="-630"/>
          <a:stretch>
            <a:fillRect/>
          </a:stretch>
        </p:blipFill>
        <p:spPr bwMode="auto">
          <a:xfrm>
            <a:off x="1547813" y="3933825"/>
            <a:ext cx="3529012"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Obrázok 2" descr="obrázky\7.26bsn.jpg"/>
          <p:cNvPicPr>
            <a:picLocks noChangeAspect="1" noChangeArrowheads="1"/>
          </p:cNvPicPr>
          <p:nvPr/>
        </p:nvPicPr>
        <p:blipFill>
          <a:blip r:embed="rId4" cstate="print">
            <a:extLst>
              <a:ext uri="{28A0092B-C50C-407E-A947-70E740481C1C}">
                <a14:useLocalDpi xmlns:a14="http://schemas.microsoft.com/office/drawing/2010/main" val="0"/>
              </a:ext>
            </a:extLst>
          </a:blip>
          <a:srcRect l="1657"/>
          <a:stretch>
            <a:fillRect/>
          </a:stretch>
        </p:blipFill>
        <p:spPr bwMode="auto">
          <a:xfrm>
            <a:off x="5076825" y="3933825"/>
            <a:ext cx="299402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
          <p:cNvSpPr>
            <a:spLocks noGrp="1" noChangeArrowheads="1"/>
          </p:cNvSpPr>
          <p:nvPr>
            <p:ph type="title"/>
          </p:nvPr>
        </p:nvSpPr>
        <p:spPr/>
        <p:txBody>
          <a:bodyPr/>
          <a:lstStyle/>
          <a:p>
            <a:r>
              <a:rPr lang="sk-SK" altLang="sk-SK" sz="4000" b="1" smtClean="0"/>
              <a:t>ODCHÝLKA A TOLERANCIA VALCOVITOSTI</a:t>
            </a:r>
            <a:endParaRPr lang="cs-CZ" altLang="sk-SK" sz="4000" b="1" smtClean="0"/>
          </a:p>
        </p:txBody>
      </p:sp>
      <p:sp>
        <p:nvSpPr>
          <p:cNvPr id="9220" name="Rectangle 3"/>
          <p:cNvSpPr>
            <a:spLocks noGrp="1" noChangeArrowheads="1"/>
          </p:cNvSpPr>
          <p:nvPr>
            <p:ph type="body" idx="1"/>
          </p:nvPr>
        </p:nvSpPr>
        <p:spPr>
          <a:xfrm>
            <a:off x="457200" y="1981200"/>
            <a:ext cx="8229600" cy="1519238"/>
          </a:xfrm>
        </p:spPr>
        <p:txBody>
          <a:bodyPr/>
          <a:lstStyle/>
          <a:p>
            <a:pPr algn="just">
              <a:lnSpc>
                <a:spcPct val="90000"/>
              </a:lnSpc>
            </a:pPr>
            <a:r>
              <a:rPr lang="sk-SK" altLang="sk-SK" sz="2000" smtClean="0">
                <a:latin typeface="Tahoma" pitchFamily="34" charset="0"/>
              </a:rPr>
              <a:t>Odchýlka valcovitosti je najväčšia vzdialenosť </a:t>
            </a:r>
            <a:r>
              <a:rPr lang="sk-SK" altLang="sk-SK" sz="2000" i="1" smtClean="0">
                <a:latin typeface="Tahoma" pitchFamily="34" charset="0"/>
              </a:rPr>
              <a:t>Δ</a:t>
            </a:r>
            <a:r>
              <a:rPr lang="sk-SK" altLang="sk-SK" sz="2000" smtClean="0">
                <a:latin typeface="Tahoma" pitchFamily="34" charset="0"/>
              </a:rPr>
              <a:t> bodov od skutočnej plochy obalového valca v rozsahu vzťažného úseku </a:t>
            </a:r>
            <a:r>
              <a:rPr lang="sk-SK" altLang="sk-SK" sz="2000" i="1" smtClean="0">
                <a:latin typeface="Tahoma" pitchFamily="34" charset="0"/>
              </a:rPr>
              <a:t>L</a:t>
            </a:r>
            <a:r>
              <a:rPr lang="sk-SK" altLang="sk-SK" sz="2000" smtClean="0">
                <a:latin typeface="Tahoma" pitchFamily="34" charset="0"/>
              </a:rPr>
              <a:t>. Tolerančná zóna valcovitosti je oblasť  v priestore ohraničená dvomi súosovými valcami vzdialenými od seba o dĺžku rovnajúcu sa tolerancii valcovitosti </a:t>
            </a:r>
            <a:r>
              <a:rPr lang="sk-SK" altLang="sk-SK" sz="2000" i="1" smtClean="0">
                <a:latin typeface="Tahoma" pitchFamily="34" charset="0"/>
              </a:rPr>
              <a:t>T</a:t>
            </a:r>
            <a:r>
              <a:rPr lang="sk-SK" altLang="sk-SK" sz="2000" smtClean="0"/>
              <a:t> </a:t>
            </a:r>
            <a:endParaRPr lang="cs-CZ" altLang="sk-SK" sz="2000" smtClean="0"/>
          </a:p>
        </p:txBody>
      </p:sp>
      <p:pic>
        <p:nvPicPr>
          <p:cNvPr id="9221" name="Obrázok 12" descr="A:\o4.jpg"/>
          <p:cNvPicPr>
            <a:picLocks noChangeAspect="1" noChangeArrowheads="1"/>
          </p:cNvPicPr>
          <p:nvPr/>
        </p:nvPicPr>
        <p:blipFill>
          <a:blip r:embed="rId3" cstate="print">
            <a:extLst>
              <a:ext uri="{28A0092B-C50C-407E-A947-70E740481C1C}">
                <a14:useLocalDpi xmlns:a14="http://schemas.microsoft.com/office/drawing/2010/main" val="0"/>
              </a:ext>
            </a:extLst>
          </a:blip>
          <a:srcRect b="-5182"/>
          <a:stretch>
            <a:fillRect/>
          </a:stretch>
        </p:blipFill>
        <p:spPr bwMode="auto">
          <a:xfrm>
            <a:off x="1908175" y="3500438"/>
            <a:ext cx="3552825"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Obrázok 13" descr="obrázky\7.27bsn.jpg"/>
          <p:cNvPicPr>
            <a:picLocks noChangeAspect="1" noChangeArrowheads="1"/>
          </p:cNvPicPr>
          <p:nvPr/>
        </p:nvPicPr>
        <p:blipFill>
          <a:blip r:embed="rId4">
            <a:extLst>
              <a:ext uri="{28A0092B-C50C-407E-A947-70E740481C1C}">
                <a14:useLocalDpi xmlns:a14="http://schemas.microsoft.com/office/drawing/2010/main" val="0"/>
              </a:ext>
            </a:extLst>
          </a:blip>
          <a:srcRect b="-653"/>
          <a:stretch>
            <a:fillRect/>
          </a:stretch>
        </p:blipFill>
        <p:spPr bwMode="auto">
          <a:xfrm>
            <a:off x="5435600" y="3500438"/>
            <a:ext cx="267970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6"/>
          <p:cNvSpPr>
            <a:spLocks noChangeArrowheads="1"/>
          </p:cNvSpPr>
          <p:nvPr/>
        </p:nvSpPr>
        <p:spPr bwMode="auto">
          <a:xfrm>
            <a:off x="3567113" y="1406525"/>
            <a:ext cx="4841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sk-SK" altLang="sk-SK" sz="1200">
                <a:cs typeface="Times New Roman" pitchFamily="18" charset="0"/>
              </a:rPr>
              <a:t>       </a:t>
            </a:r>
            <a:endParaRPr lang="sk-SK" altLang="sk-SK"/>
          </a:p>
        </p:txBody>
      </p:sp>
      <p:sp>
        <p:nvSpPr>
          <p:cNvPr id="9224" name="Rectangle 7"/>
          <p:cNvSpPr>
            <a:spLocks noChangeArrowheads="1"/>
          </p:cNvSpPr>
          <p:nvPr/>
        </p:nvSpPr>
        <p:spPr bwMode="auto">
          <a:xfrm>
            <a:off x="3567113" y="3414713"/>
            <a:ext cx="698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sk-SK" altLang="sk-SK" sz="1200">
                <a:cs typeface="Times New Roman" pitchFamily="18" charset="0"/>
              </a:rPr>
              <a:t>            </a:t>
            </a:r>
            <a:endParaRPr lang="sk-SK" altLang="sk-SK"/>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5"/>
          <p:cNvSpPr>
            <a:spLocks noGrp="1" noChangeArrowheads="1"/>
          </p:cNvSpPr>
          <p:nvPr>
            <p:ph type="title"/>
          </p:nvPr>
        </p:nvSpPr>
        <p:spPr>
          <a:xfrm>
            <a:off x="250825" y="692150"/>
            <a:ext cx="8435975" cy="1223963"/>
          </a:xfrm>
          <a:noFill/>
        </p:spPr>
        <p:txBody>
          <a:bodyPr/>
          <a:lstStyle/>
          <a:p>
            <a:r>
              <a:rPr lang="sk-SK" altLang="sk-SK" sz="3200" b="1" smtClean="0"/>
              <a:t>Tolerancie kruhovitosti a valcovitosti</a:t>
            </a:r>
            <a:br>
              <a:rPr lang="sk-SK" altLang="sk-SK" sz="3200" b="1" smtClean="0"/>
            </a:br>
            <a:r>
              <a:rPr lang="sk-SK" altLang="sk-SK" sz="3200" i="1" smtClean="0"/>
              <a:t>The tolerance of roundness and of cylindricity</a:t>
            </a:r>
            <a:r>
              <a:rPr lang="sk-SK" altLang="sk-SK" sz="3200" b="1" smtClean="0"/>
              <a:t/>
            </a:r>
            <a:br>
              <a:rPr lang="sk-SK" altLang="sk-SK" sz="3200" b="1" smtClean="0"/>
            </a:br>
            <a:endParaRPr lang="cs-CZ" altLang="sk-SK" sz="3200" b="1" smtClean="0"/>
          </a:p>
        </p:txBody>
      </p:sp>
      <p:graphicFrame>
        <p:nvGraphicFramePr>
          <p:cNvPr id="216764" name="Group 1724"/>
          <p:cNvGraphicFramePr>
            <a:graphicFrameLocks noGrp="1"/>
          </p:cNvGraphicFramePr>
          <p:nvPr>
            <p:ph idx="1"/>
          </p:nvPr>
        </p:nvGraphicFramePr>
        <p:xfrm>
          <a:off x="395288" y="2205038"/>
          <a:ext cx="8229600" cy="3765569"/>
        </p:xfrm>
        <a:graphic>
          <a:graphicData uri="http://schemas.openxmlformats.org/drawingml/2006/table">
            <a:tbl>
              <a:tblPr/>
              <a:tblGrid>
                <a:gridCol w="577850">
                  <a:extLst>
                    <a:ext uri="{9D8B030D-6E8A-4147-A177-3AD203B41FA5}">
                      <a16:colId xmlns:a16="http://schemas.microsoft.com/office/drawing/2014/main" val="20000"/>
                    </a:ext>
                  </a:extLst>
                </a:gridCol>
                <a:gridCol w="576262">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414338">
                  <a:extLst>
                    <a:ext uri="{9D8B030D-6E8A-4147-A177-3AD203B41FA5}">
                      <a16:colId xmlns:a16="http://schemas.microsoft.com/office/drawing/2014/main" val="20003"/>
                    </a:ext>
                  </a:extLst>
                </a:gridCol>
                <a:gridCol w="415925">
                  <a:extLst>
                    <a:ext uri="{9D8B030D-6E8A-4147-A177-3AD203B41FA5}">
                      <a16:colId xmlns:a16="http://schemas.microsoft.com/office/drawing/2014/main" val="20004"/>
                    </a:ext>
                  </a:extLst>
                </a:gridCol>
                <a:gridCol w="414337">
                  <a:extLst>
                    <a:ext uri="{9D8B030D-6E8A-4147-A177-3AD203B41FA5}">
                      <a16:colId xmlns:a16="http://schemas.microsoft.com/office/drawing/2014/main" val="20005"/>
                    </a:ext>
                  </a:extLst>
                </a:gridCol>
                <a:gridCol w="414338">
                  <a:extLst>
                    <a:ext uri="{9D8B030D-6E8A-4147-A177-3AD203B41FA5}">
                      <a16:colId xmlns:a16="http://schemas.microsoft.com/office/drawing/2014/main" val="20006"/>
                    </a:ext>
                  </a:extLst>
                </a:gridCol>
                <a:gridCol w="407987">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441325">
                  <a:extLst>
                    <a:ext uri="{9D8B030D-6E8A-4147-A177-3AD203B41FA5}">
                      <a16:colId xmlns:a16="http://schemas.microsoft.com/office/drawing/2014/main" val="20009"/>
                    </a:ext>
                  </a:extLst>
                </a:gridCol>
                <a:gridCol w="439738">
                  <a:extLst>
                    <a:ext uri="{9D8B030D-6E8A-4147-A177-3AD203B41FA5}">
                      <a16:colId xmlns:a16="http://schemas.microsoft.com/office/drawing/2014/main" val="20010"/>
                    </a:ext>
                  </a:extLst>
                </a:gridCol>
                <a:gridCol w="439737">
                  <a:extLst>
                    <a:ext uri="{9D8B030D-6E8A-4147-A177-3AD203B41FA5}">
                      <a16:colId xmlns:a16="http://schemas.microsoft.com/office/drawing/2014/main" val="20011"/>
                    </a:ext>
                  </a:extLst>
                </a:gridCol>
                <a:gridCol w="439738">
                  <a:extLst>
                    <a:ext uri="{9D8B030D-6E8A-4147-A177-3AD203B41FA5}">
                      <a16:colId xmlns:a16="http://schemas.microsoft.com/office/drawing/2014/main" val="20012"/>
                    </a:ext>
                  </a:extLst>
                </a:gridCol>
                <a:gridCol w="439737">
                  <a:extLst>
                    <a:ext uri="{9D8B030D-6E8A-4147-A177-3AD203B41FA5}">
                      <a16:colId xmlns:a16="http://schemas.microsoft.com/office/drawing/2014/main" val="20013"/>
                    </a:ext>
                  </a:extLst>
                </a:gridCol>
                <a:gridCol w="488950">
                  <a:extLst>
                    <a:ext uri="{9D8B030D-6E8A-4147-A177-3AD203B41FA5}">
                      <a16:colId xmlns:a16="http://schemas.microsoft.com/office/drawing/2014/main" val="20014"/>
                    </a:ext>
                  </a:extLst>
                </a:gridCol>
                <a:gridCol w="490538">
                  <a:extLst>
                    <a:ext uri="{9D8B030D-6E8A-4147-A177-3AD203B41FA5}">
                      <a16:colId xmlns:a16="http://schemas.microsoft.com/office/drawing/2014/main" val="20015"/>
                    </a:ext>
                  </a:extLst>
                </a:gridCol>
                <a:gridCol w="488950">
                  <a:extLst>
                    <a:ext uri="{9D8B030D-6E8A-4147-A177-3AD203B41FA5}">
                      <a16:colId xmlns:a16="http://schemas.microsoft.com/office/drawing/2014/main" val="20016"/>
                    </a:ext>
                  </a:extLst>
                </a:gridCol>
                <a:gridCol w="473075">
                  <a:extLst>
                    <a:ext uri="{9D8B030D-6E8A-4147-A177-3AD203B41FA5}">
                      <a16:colId xmlns:a16="http://schemas.microsoft.com/office/drawing/2014/main" val="20017"/>
                    </a:ext>
                  </a:extLst>
                </a:gridCol>
              </a:tblGrid>
              <a:tr h="243823">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Rozsahy menovitých rozmerov</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sk-SK"/>
                    </a:p>
                  </a:txBody>
                  <a:tcPr/>
                </a:tc>
                <a:tc gridSpan="1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Stupeň presnosti</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0"/>
                  </a:ext>
                </a:extLst>
              </a:tr>
              <a:tr h="304798">
                <a:tc gridSpan="2" vMerge="1">
                  <a:txBody>
                    <a:bodyPr/>
                    <a:lstStyle/>
                    <a:p>
                      <a:endParaRPr lang="sk-SK"/>
                    </a:p>
                  </a:txBody>
                  <a:tcPr/>
                </a:tc>
                <a:tc hMerge="1" vMerge="1">
                  <a:txBody>
                    <a:bodyPr/>
                    <a:lstStyle/>
                    <a:p>
                      <a:endParaRPr lang="sk-SK"/>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7</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9</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11</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13</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14</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382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cez</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do</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μm</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hMerge="1">
                  <a:txBody>
                    <a:bodyPr/>
                    <a:lstStyle/>
                    <a:p>
                      <a:endParaRPr lang="sk-SK"/>
                    </a:p>
                  </a:txBody>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cs typeface="Times New Roman" pitchFamily="18" charset="0"/>
                        </a:rPr>
                        <a:t>mm</a:t>
                      </a: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k-SK"/>
                    </a:p>
                  </a:txBody>
                  <a:tcPr/>
                </a:tc>
                <a:tc hMerge="1">
                  <a:txBody>
                    <a:bodyPr/>
                    <a:lstStyle/>
                    <a:p>
                      <a:endParaRPr lang="sk-SK"/>
                    </a:p>
                  </a:txBody>
                  <a:tcPr/>
                </a:tc>
                <a:tc hMerge="1">
                  <a:txBody>
                    <a:bodyPr/>
                    <a:lstStyle/>
                    <a:p>
                      <a:endParaRPr lang="sk-SK"/>
                    </a:p>
                  </a:txBody>
                  <a:tcPr/>
                </a:tc>
                <a:extLst>
                  <a:ext uri="{0D108BD9-81ED-4DB2-BD59-A6C34878D82A}">
                    <a16:rowId xmlns:a16="http://schemas.microsoft.com/office/drawing/2014/main" val="10002"/>
                  </a:ext>
                </a:extLst>
              </a:tr>
              <a:tr h="24382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sk-SK" sz="1000" b="1" i="0" u="none" strike="noStrike" cap="none" normalizeH="0" baseline="0" smtClean="0">
                        <a:ln>
                          <a:noFill/>
                        </a:ln>
                        <a:solidFill>
                          <a:schemeClr val="tx1"/>
                        </a:solidFill>
                        <a:effectLst/>
                        <a:latin typeface="Tahoma"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 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0.08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82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382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382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0,16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382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382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382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0,3</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382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0,4</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382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630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382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630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1886">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80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500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0,8</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3</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299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600</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1,6</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2,5</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tab pos="4302125" algn="l"/>
                        </a:tabLst>
                      </a:pPr>
                      <a:r>
                        <a:rPr kumimoji="0" lang="sk-SK" sz="1000" b="1" i="0" u="none" strike="noStrike" cap="none" normalizeH="0" baseline="0" smtClean="0">
                          <a:ln>
                            <a:noFill/>
                          </a:ln>
                          <a:solidFill>
                            <a:schemeClr val="tx1"/>
                          </a:solidFill>
                          <a:effectLst/>
                          <a:latin typeface="Tahoma" pitchFamily="34" charset="0"/>
                          <a:ea typeface="Times New Roman" pitchFamily="18" charset="0"/>
                          <a:cs typeface="Arial" pitchFamily="34" charset="0"/>
                        </a:rPr>
                        <a:t>4</a:t>
                      </a:r>
                    </a:p>
                  </a:txBody>
                  <a:tcPr marT="45712" marB="4571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bl>
          </a:graphicData>
        </a:graphic>
      </p:graphicFrame>
      <p:sp>
        <p:nvSpPr>
          <p:cNvPr id="10532" name="Rectangle 1725"/>
          <p:cNvSpPr>
            <a:spLocks noChangeArrowheads="1"/>
          </p:cNvSpPr>
          <p:nvPr/>
        </p:nvSpPr>
        <p:spPr bwMode="auto">
          <a:xfrm>
            <a:off x="395288" y="6165850"/>
            <a:ext cx="8353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4302125" algn="l"/>
              </a:tabLst>
              <a:defRPr>
                <a:solidFill>
                  <a:schemeClr val="tx1"/>
                </a:solidFill>
                <a:latin typeface="Arial" pitchFamily="34" charset="0"/>
              </a:defRPr>
            </a:lvl1pPr>
            <a:lvl2pPr marL="742950" indent="-285750" eaLnBrk="0" hangingPunct="0">
              <a:tabLst>
                <a:tab pos="4302125" algn="l"/>
              </a:tabLst>
              <a:defRPr>
                <a:solidFill>
                  <a:schemeClr val="tx1"/>
                </a:solidFill>
                <a:latin typeface="Arial" pitchFamily="34" charset="0"/>
              </a:defRPr>
            </a:lvl2pPr>
            <a:lvl3pPr marL="1143000" indent="-228600" eaLnBrk="0" hangingPunct="0">
              <a:tabLst>
                <a:tab pos="4302125" algn="l"/>
              </a:tabLst>
              <a:defRPr>
                <a:solidFill>
                  <a:schemeClr val="tx1"/>
                </a:solidFill>
                <a:latin typeface="Arial" pitchFamily="34" charset="0"/>
              </a:defRPr>
            </a:lvl3pPr>
            <a:lvl4pPr marL="1600200" indent="-228600" eaLnBrk="0" hangingPunct="0">
              <a:tabLst>
                <a:tab pos="4302125" algn="l"/>
              </a:tabLst>
              <a:defRPr>
                <a:solidFill>
                  <a:schemeClr val="tx1"/>
                </a:solidFill>
                <a:latin typeface="Arial" pitchFamily="34" charset="0"/>
              </a:defRPr>
            </a:lvl4pPr>
            <a:lvl5pPr marL="2057400" indent="-228600" eaLnBrk="0" hangingPunct="0">
              <a:tabLst>
                <a:tab pos="4302125" algn="l"/>
              </a:tabLst>
              <a:defRPr>
                <a:solidFill>
                  <a:schemeClr val="tx1"/>
                </a:solidFill>
                <a:latin typeface="Arial" pitchFamily="34" charset="0"/>
              </a:defRPr>
            </a:lvl5pPr>
            <a:lvl6pPr marL="2514600" indent="-228600" eaLnBrk="0" fontAlgn="base" hangingPunct="0">
              <a:spcBef>
                <a:spcPct val="0"/>
              </a:spcBef>
              <a:spcAft>
                <a:spcPct val="0"/>
              </a:spcAft>
              <a:tabLst>
                <a:tab pos="4302125" algn="l"/>
              </a:tabLst>
              <a:defRPr>
                <a:solidFill>
                  <a:schemeClr val="tx1"/>
                </a:solidFill>
                <a:latin typeface="Arial" pitchFamily="34" charset="0"/>
              </a:defRPr>
            </a:lvl6pPr>
            <a:lvl7pPr marL="2971800" indent="-228600" eaLnBrk="0" fontAlgn="base" hangingPunct="0">
              <a:spcBef>
                <a:spcPct val="0"/>
              </a:spcBef>
              <a:spcAft>
                <a:spcPct val="0"/>
              </a:spcAft>
              <a:tabLst>
                <a:tab pos="4302125" algn="l"/>
              </a:tabLst>
              <a:defRPr>
                <a:solidFill>
                  <a:schemeClr val="tx1"/>
                </a:solidFill>
                <a:latin typeface="Arial" pitchFamily="34" charset="0"/>
              </a:defRPr>
            </a:lvl7pPr>
            <a:lvl8pPr marL="3429000" indent="-228600" eaLnBrk="0" fontAlgn="base" hangingPunct="0">
              <a:spcBef>
                <a:spcPct val="0"/>
              </a:spcBef>
              <a:spcAft>
                <a:spcPct val="0"/>
              </a:spcAft>
              <a:tabLst>
                <a:tab pos="4302125" algn="l"/>
              </a:tabLst>
              <a:defRPr>
                <a:solidFill>
                  <a:schemeClr val="tx1"/>
                </a:solidFill>
                <a:latin typeface="Arial" pitchFamily="34" charset="0"/>
              </a:defRPr>
            </a:lvl8pPr>
            <a:lvl9pPr marL="3886200" indent="-228600" eaLnBrk="0" fontAlgn="base" hangingPunct="0">
              <a:spcBef>
                <a:spcPct val="0"/>
              </a:spcBef>
              <a:spcAft>
                <a:spcPct val="0"/>
              </a:spcAft>
              <a:tabLst>
                <a:tab pos="4302125" algn="l"/>
              </a:tabLst>
              <a:defRPr>
                <a:solidFill>
                  <a:schemeClr val="tx1"/>
                </a:solidFill>
                <a:latin typeface="Arial" pitchFamily="34" charset="0"/>
              </a:defRPr>
            </a:lvl9pPr>
          </a:lstStyle>
          <a:p>
            <a:pPr algn="just" eaLnBrk="1" hangingPunct="1"/>
            <a:r>
              <a:rPr lang="sk-SK" altLang="sk-SK"/>
              <a:t>Menovitým rozmerom sa rozumie menovitý priemer plochy.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2"/>
          <p:cNvSpPr>
            <a:spLocks noGrp="1" noChangeArrowheads="1"/>
          </p:cNvSpPr>
          <p:nvPr>
            <p:ph type="title"/>
          </p:nvPr>
        </p:nvSpPr>
        <p:spPr/>
        <p:txBody>
          <a:bodyPr/>
          <a:lstStyle/>
          <a:p>
            <a:r>
              <a:rPr lang="sk-SK" altLang="sk-SK" sz="4000" b="1" smtClean="0"/>
              <a:t>PREDPIS TOLERANCIE ORIENTÁCIE</a:t>
            </a:r>
            <a:endParaRPr lang="cs-CZ" altLang="sk-SK" sz="4000" b="1" smtClean="0"/>
          </a:p>
        </p:txBody>
      </p:sp>
      <p:sp>
        <p:nvSpPr>
          <p:cNvPr id="11268" name="Rectangle 3"/>
          <p:cNvSpPr>
            <a:spLocks noGrp="1" noChangeArrowheads="1"/>
          </p:cNvSpPr>
          <p:nvPr>
            <p:ph type="body" idx="1"/>
          </p:nvPr>
        </p:nvSpPr>
        <p:spPr/>
        <p:txBody>
          <a:bodyPr/>
          <a:lstStyle/>
          <a:p>
            <a:pPr algn="just">
              <a:lnSpc>
                <a:spcPct val="90000"/>
              </a:lnSpc>
            </a:pPr>
            <a:r>
              <a:rPr lang="sk-SK" altLang="sk-SK" sz="2400" b="1" smtClean="0">
                <a:latin typeface="Tahoma" pitchFamily="34" charset="0"/>
              </a:rPr>
              <a:t>Odchýlky orientácie  </a:t>
            </a:r>
            <a:r>
              <a:rPr lang="sk-SK" altLang="sk-SK" sz="2400" smtClean="0">
                <a:latin typeface="Tahoma" pitchFamily="34" charset="0"/>
              </a:rPr>
              <a:t>sú odchýlky skutočného smeru posudzovaných tvarových prvkov od menovitého smeru v rozsahu vzťažného úseku </a:t>
            </a:r>
            <a:r>
              <a:rPr lang="sk-SK" altLang="sk-SK" sz="2400" i="1" smtClean="0">
                <a:latin typeface="Tahoma" pitchFamily="34" charset="0"/>
              </a:rPr>
              <a:t>L</a:t>
            </a:r>
            <a:r>
              <a:rPr lang="sk-SK" altLang="sk-SK" sz="2400" smtClean="0">
                <a:latin typeface="Tahoma" pitchFamily="34" charset="0"/>
              </a:rPr>
              <a:t>, vyjadrené v dĺžkových jednotkách. </a:t>
            </a:r>
            <a:endParaRPr lang="sk-SK" altLang="sk-SK" sz="2400" b="1" smtClean="0">
              <a:latin typeface="Tahoma" pitchFamily="34" charset="0"/>
            </a:endParaRPr>
          </a:p>
          <a:p>
            <a:pPr algn="just">
              <a:lnSpc>
                <a:spcPct val="90000"/>
              </a:lnSpc>
            </a:pPr>
            <a:r>
              <a:rPr lang="sk-SK" altLang="sk-SK" sz="2400" b="1" smtClean="0">
                <a:latin typeface="Tahoma" pitchFamily="34" charset="0"/>
              </a:rPr>
              <a:t>Tolerancia orientácie</a:t>
            </a:r>
            <a:r>
              <a:rPr lang="sk-SK" altLang="sk-SK" sz="2400" smtClean="0">
                <a:latin typeface="Tahoma" pitchFamily="34" charset="0"/>
              </a:rPr>
              <a:t> je medza, ohraničujúca dovolenú hodnotu odchýlky orientácie. Tolerančná zóna orientácie je oblasť v priestore, v ktorej musí ležať obalový prvok alebo os  v rozsahu vzťažného úseku </a:t>
            </a:r>
            <a:r>
              <a:rPr lang="sk-SK" altLang="sk-SK" sz="2400" i="1" smtClean="0">
                <a:latin typeface="Tahoma" pitchFamily="34" charset="0"/>
              </a:rPr>
              <a:t>L.</a:t>
            </a:r>
            <a:r>
              <a:rPr lang="sk-SK" altLang="sk-SK" sz="2400" smtClean="0">
                <a:latin typeface="Tahoma" pitchFamily="34" charset="0"/>
              </a:rPr>
              <a:t> Tolerančná zóna smeru môže byť oblasť, ktorú v priestore ohraničujú </a:t>
            </a:r>
            <a:r>
              <a:rPr lang="sk-SK" altLang="sk-SK" sz="2400" i="1" smtClean="0">
                <a:latin typeface="Tahoma" pitchFamily="34" charset="0"/>
              </a:rPr>
              <a:t>dve rovnobežné roviny</a:t>
            </a:r>
            <a:r>
              <a:rPr lang="sk-SK" altLang="sk-SK" sz="2400" smtClean="0">
                <a:latin typeface="Tahoma" pitchFamily="34" charset="0"/>
              </a:rPr>
              <a:t> alebo </a:t>
            </a:r>
            <a:r>
              <a:rPr lang="sk-SK" altLang="sk-SK" sz="2400" i="1" smtClean="0">
                <a:latin typeface="Tahoma" pitchFamily="34" charset="0"/>
              </a:rPr>
              <a:t>valec.</a:t>
            </a:r>
            <a:r>
              <a:rPr lang="cs-CZ" altLang="sk-SK" sz="240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2">
            <a:lum bright="46000" contrast="-70000"/>
            <a:grayscl/>
            <a:extLst>
              <a:ext uri="{28A0092B-C50C-407E-A947-70E740481C1C}">
                <a14:useLocalDpi xmlns:a14="http://schemas.microsoft.com/office/drawing/2010/main" val="0"/>
              </a:ext>
            </a:extLst>
          </a:blip>
          <a:srcRect/>
          <a:stretch>
            <a:fillRect/>
          </a:stretch>
        </p:blipFill>
        <p:spPr bwMode="auto">
          <a:xfrm>
            <a:off x="0" y="0"/>
            <a:ext cx="19081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2"/>
          <p:cNvSpPr>
            <a:spLocks noGrp="1" noChangeArrowheads="1"/>
          </p:cNvSpPr>
          <p:nvPr>
            <p:ph type="title"/>
          </p:nvPr>
        </p:nvSpPr>
        <p:spPr/>
        <p:txBody>
          <a:bodyPr/>
          <a:lstStyle/>
          <a:p>
            <a:r>
              <a:rPr lang="sk-SK" altLang="sk-SK" sz="4000" b="1" smtClean="0"/>
              <a:t>ODCHÝLKA A TOLERANCIA ROVNOBEŽNOSTI</a:t>
            </a:r>
            <a:endParaRPr lang="cs-CZ" altLang="sk-SK" sz="4000" b="1" smtClean="0"/>
          </a:p>
        </p:txBody>
      </p:sp>
      <p:sp>
        <p:nvSpPr>
          <p:cNvPr id="12292" name="Rectangle 3"/>
          <p:cNvSpPr>
            <a:spLocks noGrp="1" noChangeArrowheads="1"/>
          </p:cNvSpPr>
          <p:nvPr>
            <p:ph type="body" idx="1"/>
          </p:nvPr>
        </p:nvSpPr>
        <p:spPr>
          <a:xfrm>
            <a:off x="457200" y="1981200"/>
            <a:ext cx="8229600" cy="2239963"/>
          </a:xfrm>
        </p:spPr>
        <p:txBody>
          <a:bodyPr/>
          <a:lstStyle/>
          <a:p>
            <a:pPr algn="just"/>
            <a:r>
              <a:rPr lang="sk-SK" altLang="sk-SK" sz="2000" smtClean="0">
                <a:latin typeface="Tahoma" pitchFamily="34" charset="0"/>
              </a:rPr>
              <a:t>Tolerančná zóna rovnobežnosti je ohraničené dvoma spolu rovnobežnými rovinami vzdialenými od seba o hodnotu tolerancie </a:t>
            </a:r>
            <a:r>
              <a:rPr lang="sk-SK" altLang="sk-SK" sz="2000" i="1" smtClean="0">
                <a:latin typeface="Tahoma" pitchFamily="34" charset="0"/>
              </a:rPr>
              <a:t>T</a:t>
            </a:r>
            <a:r>
              <a:rPr lang="sk-SK" altLang="sk-SK" sz="2000" smtClean="0">
                <a:latin typeface="Tahoma" pitchFamily="34" charset="0"/>
              </a:rPr>
              <a:t> a rovnobežnými so základným prvkom. Poloha rovnobežných rovín a šírka tolerančnej zóny sa vzťahuje na smer určený kótovaním. Tolerančná zóna je valcové, keď sa pred hodnotu tolerancie uvádza </a:t>
            </a:r>
            <a:r>
              <a:rPr lang="sk-SK" altLang="sk-SK" sz="2000" i="1" smtClean="0">
                <a:latin typeface="Tahoma" pitchFamily="34" charset="0"/>
              </a:rPr>
              <a:t>Ø</a:t>
            </a:r>
            <a:r>
              <a:rPr lang="sk-SK" altLang="sk-SK" sz="2000" smtClean="0">
                <a:latin typeface="Tahoma" pitchFamily="34" charset="0"/>
              </a:rPr>
              <a:t>. Os tolerančného poľa je rovnobežná so základným prvkom, osou, alebo rovinou</a:t>
            </a:r>
            <a:r>
              <a:rPr lang="cs-CZ" altLang="sk-SK" sz="2000" smtClean="0">
                <a:latin typeface="Tahoma" pitchFamily="34" charset="0"/>
              </a:rPr>
              <a:t> </a:t>
            </a:r>
            <a:r>
              <a:rPr lang="sk-SK" altLang="sk-SK" sz="2000" smtClean="0">
                <a:latin typeface="Tahoma" pitchFamily="34" charset="0"/>
              </a:rPr>
              <a:t> </a:t>
            </a:r>
            <a:endParaRPr lang="cs-CZ" altLang="sk-SK" sz="2000" smtClean="0">
              <a:latin typeface="Tahoma" pitchFamily="34" charset="0"/>
            </a:endParaRPr>
          </a:p>
        </p:txBody>
      </p:sp>
      <p:pic>
        <p:nvPicPr>
          <p:cNvPr id="12293" name="Obrázok 14" descr="A:\o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149725"/>
            <a:ext cx="504031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Obrázok 15" descr="A:\pre Evu\7.x16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4149725"/>
            <a:ext cx="2879725"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dvolený návrh">
  <a:themeElements>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volený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volený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volený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volený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volený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volený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volený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volený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volený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1762</TotalTime>
  <Words>3613</Words>
  <Application>Microsoft Office PowerPoint</Application>
  <PresentationFormat>Prezentácia na obrazovke (4:3)</PresentationFormat>
  <Paragraphs>1394</Paragraphs>
  <Slides>40</Slides>
  <Notes>0</Notes>
  <HiddenSlides>0</HiddenSlides>
  <MMClips>0</MMClips>
  <ScaleCrop>false</ScaleCrop>
  <HeadingPairs>
    <vt:vector size="8" baseType="variant">
      <vt:variant>
        <vt:lpstr>Použité písma</vt:lpstr>
      </vt:variant>
      <vt:variant>
        <vt:i4>6</vt:i4>
      </vt:variant>
      <vt:variant>
        <vt:lpstr>Motív</vt:lpstr>
      </vt:variant>
      <vt:variant>
        <vt:i4>1</vt:i4>
      </vt:variant>
      <vt:variant>
        <vt:lpstr>Vložené servery OLE</vt:lpstr>
      </vt:variant>
      <vt:variant>
        <vt:i4>2</vt:i4>
      </vt:variant>
      <vt:variant>
        <vt:lpstr>Nadpisy snímok</vt:lpstr>
      </vt:variant>
      <vt:variant>
        <vt:i4>40</vt:i4>
      </vt:variant>
    </vt:vector>
  </HeadingPairs>
  <TitlesOfParts>
    <vt:vector size="49" baseType="lpstr">
      <vt:lpstr>Arial</vt:lpstr>
      <vt:lpstr>Symbol</vt:lpstr>
      <vt:lpstr>SymbolProp BT</vt:lpstr>
      <vt:lpstr>Tahoma</vt:lpstr>
      <vt:lpstr>Times New Roman</vt:lpstr>
      <vt:lpstr>Wingdings</vt:lpstr>
      <vt:lpstr>Predvolený návrh</vt:lpstr>
      <vt:lpstr>PHOTO-PAINT</vt:lpstr>
      <vt:lpstr>Dokument</vt:lpstr>
      <vt:lpstr>Prednáška č.9 </vt:lpstr>
      <vt:lpstr>ODCHÝLKA A TOLERANCIA PRIAMOSTI</vt:lpstr>
      <vt:lpstr>ODCHÝLKA A TOLERANCIA ROVINNOSTI</vt:lpstr>
      <vt:lpstr>Tolerancie rovinnosti a priamosti  The tolerance of flatness and of straightness </vt:lpstr>
      <vt:lpstr>ODCHÝLKA A TOLERANCIA KRUHOVITOSTI</vt:lpstr>
      <vt:lpstr>ODCHÝLKA A TOLERANCIA VALCOVITOSTI</vt:lpstr>
      <vt:lpstr>Tolerancie kruhovitosti a valcovitosti The tolerance of roundness and of cylindricity </vt:lpstr>
      <vt:lpstr>PREDPIS TOLERANCIE ORIENTÁCIE</vt:lpstr>
      <vt:lpstr>ODCHÝLKA A TOLERANCIA ROVNOBEŽNOSTI</vt:lpstr>
      <vt:lpstr>ODCHÝLKA A TOLERANCIA KOLMOSTI</vt:lpstr>
      <vt:lpstr>ODCHÝLKA A TOLERANCIA SKLONU</vt:lpstr>
      <vt:lpstr>PREDPIS TOLERANCIE POLOHY</vt:lpstr>
      <vt:lpstr>ODCHÝLKA A TOLERANCIA UMIESTNENIA</vt:lpstr>
      <vt:lpstr>ODCHÝLKA A TOLERANCIA SÚSTREDNOSTI A SÚOSOVOSTI</vt:lpstr>
      <vt:lpstr>ODCHÝLKA A TOLERANCIA SÚMERNOSTI</vt:lpstr>
      <vt:lpstr>PREDPIS TOLERANCIE HÁDZANIA</vt:lpstr>
      <vt:lpstr>ODCHÝLKA A TOLERANCIA KRUHOVÉHO HÁDZANIA</vt:lpstr>
      <vt:lpstr>ODCHÝLKA A TOLERANCIA ÚPLNÉHO HÁDZANIA</vt:lpstr>
      <vt:lpstr>Tolerancie smeru rovnobežnosti, kolmosti a sklonu , tolerancia kruhového čelného hádzania a celkového čelného hádzania  The tolerance of surface position (parallelity, perpendicularity, angularity), total runout tolerance </vt:lpstr>
      <vt:lpstr> Tolerancie kruhového obvodového hádzania a celkového obvodového hádzania. Tolerancie polohy súosovosti a súmernosti. The radial runout tolerance and total radial runout tolerance. Tolerance of position (coaxiality and symmetry)</vt:lpstr>
      <vt:lpstr>Prezentácia programu PowerPoint</vt:lpstr>
      <vt:lpstr>Prezentácia programu PowerPoint</vt:lpstr>
      <vt:lpstr>Prezentácia programu PowerPoint</vt:lpstr>
      <vt:lpstr>Prezentácia programu PowerPoint</vt:lpstr>
      <vt:lpstr>Prezentácia programu PowerPoint</vt:lpstr>
      <vt:lpstr> VŠEOBECNÉ TOLERANCIE</vt:lpstr>
      <vt:lpstr> VŠEOBECNÉ TOLERANCIE</vt:lpstr>
      <vt:lpstr> VŠEOBECNÉ TOLERANCIE</vt:lpstr>
      <vt:lpstr>Medzné odchýlky dĺžkových rozmerov s výnimkou zaoblení a skosení hrán  </vt:lpstr>
      <vt:lpstr>Medzné odchýlky skosení a zaoblení hrán   </vt:lpstr>
      <vt:lpstr>Medzné odchýlky uhlových rozmerov </vt:lpstr>
      <vt:lpstr>VŠEOBECNÉ TOLERANCIE</vt:lpstr>
      <vt:lpstr>TOLERANCIE OSAMELÝCH PRVKOV PRIAMOSŤ A ROVINNOSŤ</vt:lpstr>
      <vt:lpstr>TOLERANCIE OSAMELÝCH PRVKOV KRUHOVITOSŤ, VALCOVITOSŤ</vt:lpstr>
      <vt:lpstr>TOLERANCIE ZDRUŽENÝCH PRVKOV ROVNOBEŽNOSŤ, KOLMOSŤ</vt:lpstr>
      <vt:lpstr>Všeobecné tolerancie kolmosti </vt:lpstr>
      <vt:lpstr>TOLERANCIE ZDRUŽENÝCH PRVKOV SÚMERNOSŤ</vt:lpstr>
      <vt:lpstr>TOLERANCIE ZDRUŽENÝCH PRVKOV SÚOSOVOSŤ, KRUHOVÉ HÁDZANIE</vt:lpstr>
      <vt:lpstr>Všeobecné tolerancie kruhového hádzania </vt:lpstr>
      <vt:lpstr>VŠEOBECNÉ TOLERANCIE PREDPISOVANIE NA VÝKRESOCH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Miroslav Dovica</dc:creator>
  <cp:lastModifiedBy>Miroslav Dovica</cp:lastModifiedBy>
  <cp:revision>229</cp:revision>
  <cp:lastPrinted>2012-11-20T12:13:42Z</cp:lastPrinted>
  <dcterms:created xsi:type="dcterms:W3CDTF">2012-09-11T07:07:15Z</dcterms:created>
  <dcterms:modified xsi:type="dcterms:W3CDTF">2020-09-07T06:42:34Z</dcterms:modified>
</cp:coreProperties>
</file>