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109" d="100"/>
          <a:sy n="109" d="100"/>
        </p:scale>
        <p:origin x="12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7AFD-ABC4-4030-8F56-896354F771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52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ADAD-03B4-4FDB-AF28-616949AB35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76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D142-CBC7-4652-A59D-B6EDF3F5DC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89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09F5D-CA45-4F18-9DEF-E1BC1D0C03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20D4-B2AD-40D3-B84C-B744DED903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7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FEAB-AE26-44E2-8FEF-0FD953D105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82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0B54-99E1-46B0-9E62-2E377C5B01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46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16275-5F5C-4C92-8E37-185512D080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09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C7A4-8FD3-4FE2-B9CB-A744665FCC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54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4DE72-1A94-42D8-8E39-3916A58F92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72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9F96-F966-467A-9DB5-CBDA66178F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90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štýly predlohy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Tretia úroveň</a:t>
            </a:r>
          </a:p>
          <a:p>
            <a:pPr lvl="3"/>
            <a:r>
              <a:rPr lang="cs-CZ" altLang="sk-SK" smtClean="0"/>
              <a:t>Štvrtá úroveň</a:t>
            </a:r>
          </a:p>
          <a:p>
            <a:pPr lvl="4"/>
            <a:r>
              <a:rPr lang="cs-CZ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A18164F-3CF7-407D-A3D6-C03800E2E5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k-SK" sz="2400" dirty="0" err="1" smtClean="0"/>
              <a:t>Predn</a:t>
            </a:r>
            <a:r>
              <a:rPr lang="sk-SK" altLang="sk-SK" sz="2400" dirty="0" err="1" smtClean="0"/>
              <a:t>áška</a:t>
            </a:r>
            <a:r>
              <a:rPr lang="sk-SK" altLang="sk-SK" sz="2400" smtClean="0"/>
              <a:t> </a:t>
            </a:r>
            <a:r>
              <a:rPr lang="sk-SK" altLang="sk-SK" sz="2400" smtClean="0"/>
              <a:t>č.10</a:t>
            </a:r>
            <a:r>
              <a:rPr lang="cs-CZ" altLang="sk-SK" dirty="0" smtClean="0"/>
              <a:t/>
            </a:r>
            <a:br>
              <a:rPr lang="cs-CZ" altLang="sk-SK" dirty="0" smtClean="0"/>
            </a:br>
            <a:endParaRPr lang="cs-CZ" altLang="sk-SK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endParaRPr lang="sk-SK" altLang="sk-SK" sz="3600" b="1" smtClean="0"/>
          </a:p>
          <a:p>
            <a:pPr algn="ctr" eaLnBrk="1" hangingPunct="1">
              <a:buFontTx/>
              <a:buNone/>
            </a:pPr>
            <a:r>
              <a:rPr lang="sk-SK" altLang="sk-SK" sz="3600" b="1" smtClean="0"/>
              <a:t>MERANIE  OZUBENÝCH KOLIES</a:t>
            </a:r>
          </a:p>
          <a:p>
            <a:pPr algn="ctr" eaLnBrk="1" hangingPunct="1">
              <a:buFontTx/>
              <a:buNone/>
            </a:pPr>
            <a:r>
              <a:rPr lang="sk-SK" altLang="sk-SK" sz="3600" b="1" smtClean="0"/>
              <a:t>MERANIE ZÁVITOV MERANIA</a:t>
            </a:r>
            <a:r>
              <a:rPr lang="cs-CZ" altLang="sk-SK" sz="3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9/9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339725"/>
            <a:ext cx="8208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Rozmer cez valčeky</a:t>
            </a:r>
            <a:r>
              <a:rPr lang="sk-SK" altLang="sk-SK" sz="2000">
                <a:solidFill>
                  <a:srgbClr val="4E667C"/>
                </a:solidFill>
              </a:rPr>
              <a:t> a) pre párny počet zubov, b) pre nepárny počet zubov, c) odchýlka pre vonkajšie ozubenie, d) odchýlka pre vnútorné ozubenie</a:t>
            </a:r>
          </a:p>
        </p:txBody>
      </p:sp>
      <p:pic>
        <p:nvPicPr>
          <p:cNvPr id="11269" name="Picture 9" descr="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38"/>
          <a:stretch>
            <a:fillRect/>
          </a:stretch>
        </p:blipFill>
        <p:spPr bwMode="auto">
          <a:xfrm>
            <a:off x="2411413" y="4491038"/>
            <a:ext cx="54721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125538"/>
            <a:ext cx="66246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1/7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závitov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88" y="339725"/>
            <a:ext cx="2952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Závit vzniká pohybom tvoriaceho profilu (trojuholník, trapéz, oblúk) po skrutkovici, pričom tento zostáva stále na ňu kolmý. Profil závitu je jeho osovým rezom.</a:t>
            </a:r>
          </a:p>
          <a:p>
            <a:pPr algn="just" eaLnBrk="1" hangingPunct="1"/>
            <a:endParaRPr lang="sk-SK" altLang="sk-SK" sz="2000">
              <a:solidFill>
                <a:srgbClr val="4E667C"/>
              </a:solidFill>
            </a:endParaRPr>
          </a:p>
          <a:p>
            <a:pPr algn="just" eaLnBrk="1" hangingPunct="1"/>
            <a:endParaRPr lang="sk-SK" altLang="sk-SK" sz="2000">
              <a:solidFill>
                <a:srgbClr val="4E667C"/>
              </a:solidFill>
            </a:endParaRP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Najčastejšie používaným závitom v strojárskej výrobe je metrický závit s vrcholovým uhlom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60</a:t>
            </a:r>
            <a:r>
              <a:rPr lang="sk-SK" altLang="sk-SK" sz="2000" baseline="30000">
                <a:solidFill>
                  <a:srgbClr val="4E667C"/>
                </a:solidFill>
              </a:rPr>
              <a:t>o</a:t>
            </a:r>
            <a:r>
              <a:rPr lang="sk-SK" altLang="sk-SK" sz="2000">
                <a:solidFill>
                  <a:srgbClr val="4E667C"/>
                </a:solidFill>
              </a:rPr>
              <a:t>.</a:t>
            </a:r>
          </a:p>
        </p:txBody>
      </p:sp>
      <p:pic>
        <p:nvPicPr>
          <p:cNvPr id="12293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60350"/>
            <a:ext cx="56800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2/7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závitov</a:t>
            </a:r>
          </a:p>
        </p:txBody>
      </p:sp>
      <p:pic>
        <p:nvPicPr>
          <p:cNvPr id="13316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61928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23850" y="260350"/>
            <a:ext cx="616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Základný profil a základné rozmery pre metrický závit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3/7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závitov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23850" y="260350"/>
            <a:ext cx="220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Tolerancie závitov</a:t>
            </a:r>
          </a:p>
        </p:txBody>
      </p:sp>
      <p:pic>
        <p:nvPicPr>
          <p:cNvPr id="14341" name="Picture 6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6425"/>
            <a:ext cx="4127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411797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23850" y="733425"/>
            <a:ext cx="41036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Tolerančný systém metrických závitov je založený na toleranciách dvoch priemeroch každého závitu: na </a:t>
            </a:r>
            <a:r>
              <a:rPr lang="sk-SK" altLang="sk-SK" sz="2000" i="1">
                <a:solidFill>
                  <a:srgbClr val="4E667C"/>
                </a:solidFill>
              </a:rPr>
              <a:t>priemeroch rozstupu</a:t>
            </a:r>
            <a:r>
              <a:rPr lang="sk-SK" altLang="sk-SK" sz="2000">
                <a:solidFill>
                  <a:srgbClr val="4E667C"/>
                </a:solidFill>
              </a:rPr>
              <a:t> a na </a:t>
            </a:r>
            <a:r>
              <a:rPr lang="sk-SK" altLang="sk-SK" sz="2000" i="1">
                <a:solidFill>
                  <a:srgbClr val="4E667C"/>
                </a:solidFill>
              </a:rPr>
              <a:t>vrcholových priemeroch závitu</a:t>
            </a:r>
            <a:r>
              <a:rPr lang="sk-SK" altLang="sk-SK" sz="2000">
                <a:solidFill>
                  <a:srgbClr val="4E667C"/>
                </a:solidFill>
              </a:rPr>
              <a:t>.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23850" y="2576513"/>
            <a:ext cx="410368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Označenie tolerančného poľa sa skladá z označenia tolerancie rozstupového priemeru, za ktorým nasleduje označenie tolerančného poľa vrcholového priemeru. Každé označenie tolerančného poľa sa skladá z: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• číslice znamenajúcej stupeň presnosti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• písmena znamenajúceho polohu tolerančného poľa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4/7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závitov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260350"/>
            <a:ext cx="660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Meranie základného veľkého priemeru vonkajšieho závitu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323850" y="765175"/>
            <a:ext cx="8496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Meranie veľkého priemeru je pomerne jednoduché pretože sa dajú na meranie použiť všetky prístroje, ktoré sú vhodné na meranie priemeru valca. Používajú sa posuvné meradlá, mikrometre, ako aj ručičkové prístroje a meracie prístroje a stroje.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323850" y="2311400"/>
            <a:ext cx="6529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Meranie základného malého priemeru vonkajšieho závitu</a:t>
            </a:r>
          </a:p>
        </p:txBody>
      </p:sp>
      <p:pic>
        <p:nvPicPr>
          <p:cNvPr id="15367" name="Picture 11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708275"/>
            <a:ext cx="33004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23860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5/7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závitov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50" y="260350"/>
            <a:ext cx="645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Meranie rozstupového priemeru trojdrôtikovou metódou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620713"/>
            <a:ext cx="84963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Pri meraní rozstupového priemeru meracími drôtikmi dostaneme presnejšie hodnoty ako pri meraní s upravenými dotykmi. Na meranie sa používajú tri drôtiky s rovnakým priemerom.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Dva drôtiky sú položené do susedných drážok závitu na jednej strane, a jeden do protiľahlej drážky skúšaného závitu.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Drôtiky majú priemer, ktorý zabezpečuje, aby sa dotýkali závitu približne na strednom priemere.</a:t>
            </a:r>
          </a:p>
        </p:txBody>
      </p:sp>
      <p:pic>
        <p:nvPicPr>
          <p:cNvPr id="16390" name="Picture 10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98838"/>
            <a:ext cx="3097212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84550"/>
            <a:ext cx="38893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3203575" y="2492375"/>
          <a:ext cx="55626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Image" r:id="rId5" imgW="5993651" imgH="863188" progId="Photoshop.Image.9">
                  <p:embed/>
                </p:oleObj>
              </mc:Choice>
              <mc:Fallback>
                <p:oleObj name="Image" r:id="rId5" imgW="5993651" imgH="863188" progId="Photoshop.Image.9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92375"/>
                        <a:ext cx="55626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6/7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závitov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850" y="260350"/>
            <a:ext cx="839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Meranie rozstup. priemeru vnútorného závitu pomocou guľových dotykov</a:t>
            </a:r>
          </a:p>
        </p:txBody>
      </p:sp>
      <p:pic>
        <p:nvPicPr>
          <p:cNvPr id="17413" name="Picture 12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25538"/>
            <a:ext cx="8609013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974725" y="4727575"/>
            <a:ext cx="7126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Dotyky  musia dosadať v závitovej medzere na rozstupovom priemere závitu. Merací prístroj je potrebné nastaviť na žiadanú hodnotu (pomocou základných koncových mierok)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7/7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závitov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3850" y="260350"/>
            <a:ext cx="211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Meranie rozstupu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23850" y="765175"/>
            <a:ext cx="8496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Rozstup – stúpanie závitu je definované ako axiálny pohyb stredu boku závitu vzťahovaný na os závitu a zodpovedajúci jednej celej otáčke tohto boku. Meria sa na profile závitu od stredu k stredu závitovej drážky, alebo od jedného boku k nasledovnému rovnako orientovanému boku.</a:t>
            </a:r>
          </a:p>
        </p:txBody>
      </p:sp>
      <p:pic>
        <p:nvPicPr>
          <p:cNvPr id="18438" name="Picture 7" descr="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" t="-3127" r="-1720" b="-7227"/>
          <a:stretch>
            <a:fillRect/>
          </a:stretch>
        </p:blipFill>
        <p:spPr bwMode="auto">
          <a:xfrm>
            <a:off x="127000" y="2420938"/>
            <a:ext cx="4373563" cy="252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41767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1/9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468313" y="404813"/>
            <a:ext cx="8135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/>
              <a:t>Ozubené kolesá</a:t>
            </a:r>
            <a:r>
              <a:rPr lang="sk-SK" altLang="sk-SK" sz="2000">
                <a:solidFill>
                  <a:srgbClr val="4E667C"/>
                </a:solidFill>
              </a:rPr>
              <a:t> patria medzi dôležité strojové súčiastky. Ozubený prevod je tvorený združením dvoch ozubených kolies resp. spolu zaberajúcich bokov profilu zuba.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68313" y="1700213"/>
            <a:ext cx="82073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Účinnosť, plynulosť chodu, kinematickú presnosť ozubených prevodov je zabezpečovaná požiadavkami na :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      •	presnosť a správnosť hrúbky zuba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      •	presnosť a správnosť geometrického tvaru zuba a kvality jeho 	povrchu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      •  	minimálne radiálne a axiálne hádzanie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      • 	presnosť uloženia kolesa na hriadeli (vŕtanie náboja a stred 	rozstupovej kružnice)</a:t>
            </a:r>
          </a:p>
          <a:p>
            <a:pPr algn="just" eaLnBrk="1" hangingPunct="1"/>
            <a:endParaRPr lang="sk-SK" altLang="sk-SK" sz="2000">
              <a:solidFill>
                <a:srgbClr val="4E667C"/>
              </a:solidFill>
            </a:endParaRP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Norma ISO 1328-1 rozlišuje osem </a:t>
            </a:r>
            <a:r>
              <a:rPr lang="sk-SK" altLang="sk-SK" sz="2000"/>
              <a:t>stupňov presnosti</a:t>
            </a:r>
            <a:r>
              <a:rPr lang="sk-SK" altLang="sk-SK" sz="2000">
                <a:solidFill>
                  <a:srgbClr val="4E667C"/>
                </a:solidFill>
              </a:rPr>
              <a:t> ozubených kolies, ktoré sú dané použitím ozubeného súkolesia a jeho obvodovej rýchlosti.</a:t>
            </a:r>
          </a:p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Dovolené odchýlky sa týkajú rozmerov, geometrického tvaru zubov a vzájomnej polohy prvkov súkolesia.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2/9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183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Základný profil</a:t>
            </a:r>
          </a:p>
        </p:txBody>
      </p:sp>
      <p:pic>
        <p:nvPicPr>
          <p:cNvPr id="4101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2898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773113" y="5084763"/>
            <a:ext cx="74707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/>
              <a:t>p</a:t>
            </a:r>
            <a:r>
              <a:rPr lang="sk-SK" altLang="sk-SK">
                <a:solidFill>
                  <a:srgbClr val="4E667C"/>
                </a:solidFill>
              </a:rPr>
              <a:t> - rozstup, </a:t>
            </a:r>
            <a:r>
              <a:rPr lang="sk-SK" altLang="sk-SK"/>
              <a:t>S</a:t>
            </a:r>
            <a:r>
              <a:rPr lang="sk-SK" altLang="sk-SK" baseline="-25000"/>
              <a:t>p</a:t>
            </a:r>
            <a:r>
              <a:rPr lang="sk-SK" altLang="sk-SK">
                <a:solidFill>
                  <a:srgbClr val="4E667C"/>
                </a:solidFill>
              </a:rPr>
              <a:t> - šírka zuba, </a:t>
            </a:r>
            <a:r>
              <a:rPr lang="sk-SK" altLang="sk-SK"/>
              <a:t>e</a:t>
            </a:r>
            <a:r>
              <a:rPr lang="sk-SK" altLang="sk-SK" baseline="-25000"/>
              <a:t>p </a:t>
            </a:r>
            <a:r>
              <a:rPr lang="sk-SK" altLang="sk-SK">
                <a:solidFill>
                  <a:srgbClr val="4E667C"/>
                </a:solidFill>
              </a:rPr>
              <a:t>- šírka medzery, </a:t>
            </a:r>
            <a:r>
              <a:rPr lang="sk-SK" altLang="sk-SK"/>
              <a:t>h</a:t>
            </a:r>
            <a:r>
              <a:rPr lang="sk-SK" altLang="sk-SK" baseline="-25000"/>
              <a:t>p</a:t>
            </a:r>
            <a:r>
              <a:rPr lang="sk-SK" altLang="sk-SK">
                <a:solidFill>
                  <a:srgbClr val="4E667C"/>
                </a:solidFill>
              </a:rPr>
              <a:t> - výška zuba, </a:t>
            </a:r>
            <a:r>
              <a:rPr lang="sk-SK" altLang="sk-SK"/>
              <a:t>h</a:t>
            </a:r>
            <a:r>
              <a:rPr lang="sk-SK" altLang="sk-SK" baseline="-25000"/>
              <a:t>aP</a:t>
            </a:r>
            <a:r>
              <a:rPr lang="sk-SK" altLang="sk-SK">
                <a:solidFill>
                  <a:srgbClr val="4E667C"/>
                </a:solidFill>
              </a:rPr>
              <a:t> - výška hlavy zuba, </a:t>
            </a:r>
            <a:r>
              <a:rPr lang="sk-SK" altLang="sk-SK"/>
              <a:t>h</a:t>
            </a:r>
            <a:r>
              <a:rPr lang="sk-SK" altLang="sk-SK" baseline="-25000"/>
              <a:t>fP</a:t>
            </a:r>
            <a:r>
              <a:rPr lang="sk-SK" altLang="sk-SK">
                <a:solidFill>
                  <a:srgbClr val="4E667C"/>
                </a:solidFill>
              </a:rPr>
              <a:t> - výška päty zuba, </a:t>
            </a:r>
            <a:r>
              <a:rPr lang="sk-SK" altLang="sk-SK"/>
              <a:t>c</a:t>
            </a:r>
            <a:r>
              <a:rPr lang="sk-SK" altLang="sk-SK" baseline="-25000"/>
              <a:t>p </a:t>
            </a:r>
            <a:r>
              <a:rPr lang="sk-SK" altLang="sk-SK">
                <a:solidFill>
                  <a:srgbClr val="4E667C"/>
                </a:solidFill>
              </a:rPr>
              <a:t>- hlavová vôľa, </a:t>
            </a:r>
            <a:r>
              <a:rPr lang="el-GR" altLang="sk-SK">
                <a:solidFill>
                  <a:srgbClr val="4E667C"/>
                </a:solidFill>
                <a:cs typeface="Tahoma" pitchFamily="34" charset="0"/>
              </a:rPr>
              <a:t>α</a:t>
            </a:r>
            <a:r>
              <a:rPr lang="sk-SK" altLang="sk-SK"/>
              <a:t>p </a:t>
            </a:r>
            <a:r>
              <a:rPr lang="sk-SK" altLang="sk-SK">
                <a:solidFill>
                  <a:srgbClr val="4E667C"/>
                </a:solidFill>
              </a:rPr>
              <a:t>- uhol záberu, </a:t>
            </a:r>
            <a:r>
              <a:rPr lang="sk-SK" altLang="sk-SK"/>
              <a:t>h</a:t>
            </a:r>
            <a:r>
              <a:rPr lang="sk-SK" altLang="sk-SK" baseline="-25000"/>
              <a:t>wP</a:t>
            </a:r>
            <a:r>
              <a:rPr lang="sk-SK" altLang="sk-SK">
                <a:solidFill>
                  <a:srgbClr val="4E667C"/>
                </a:solidFill>
              </a:rPr>
              <a:t> - pracovná výška, </a:t>
            </a:r>
            <a:r>
              <a:rPr lang="sk-SK" altLang="sk-SK"/>
              <a:t>f</a:t>
            </a:r>
            <a:r>
              <a:rPr lang="sk-SK" altLang="sk-SK" baseline="-25000"/>
              <a:t>P</a:t>
            </a:r>
            <a:r>
              <a:rPr lang="sk-SK" altLang="sk-SK">
                <a:solidFill>
                  <a:srgbClr val="4E667C"/>
                </a:solidFill>
              </a:rPr>
              <a:t> - polomer zaoblenia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3/9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908050"/>
            <a:ext cx="28082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AutoNum type="alphaLcParenR"/>
            </a:pPr>
            <a:r>
              <a:rPr lang="sk-SK" altLang="sk-SK" sz="2000">
                <a:solidFill>
                  <a:srgbClr val="4E667C"/>
                </a:solidFill>
              </a:rPr>
              <a:t>jednotlivá odchýlka čelného rozstupu </a:t>
            </a:r>
          </a:p>
          <a:p>
            <a:pPr algn="just" eaLnBrk="1" hangingPunct="1">
              <a:buFontTx/>
              <a:buAutoNum type="alphaLcParenR"/>
            </a:pPr>
            <a:r>
              <a:rPr lang="sk-SK" altLang="sk-SK" sz="2000">
                <a:solidFill>
                  <a:srgbClr val="4E667C"/>
                </a:solidFill>
              </a:rPr>
              <a:t>stĺpcový diagram </a:t>
            </a:r>
            <a:r>
              <a:rPr lang="sk-SK" altLang="sk-SK" sz="2000"/>
              <a:t>jednotlivej odchýlky</a:t>
            </a:r>
            <a:r>
              <a:rPr lang="sk-SK" altLang="sk-SK" sz="2000">
                <a:solidFill>
                  <a:srgbClr val="4E667C"/>
                </a:solidFill>
              </a:rPr>
              <a:t> čelného rozstupu </a:t>
            </a:r>
          </a:p>
          <a:p>
            <a:pPr algn="just" eaLnBrk="1" hangingPunct="1">
              <a:buFontTx/>
              <a:buAutoNum type="alphaLcParenR"/>
            </a:pPr>
            <a:r>
              <a:rPr lang="sk-SK" altLang="sk-SK" sz="2000">
                <a:solidFill>
                  <a:srgbClr val="4E667C"/>
                </a:solidFill>
              </a:rPr>
              <a:t>stĺpcový diagram </a:t>
            </a:r>
            <a:r>
              <a:rPr lang="sk-SK" altLang="sk-SK" sz="2000"/>
              <a:t>súčtovej odchýlky</a:t>
            </a:r>
            <a:r>
              <a:rPr lang="sk-SK" altLang="sk-SK" sz="2000">
                <a:solidFill>
                  <a:srgbClr val="4E667C"/>
                </a:solidFill>
              </a:rPr>
              <a:t> k rozstupov</a:t>
            </a:r>
          </a:p>
        </p:txBody>
      </p:sp>
      <p:pic>
        <p:nvPicPr>
          <p:cNvPr id="5125" name="Picture 5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42875"/>
            <a:ext cx="54387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3850" y="379413"/>
            <a:ext cx="318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Odchýlky čelného rozstupu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9388" y="3716338"/>
            <a:ext cx="30972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Cieľom stanovenia tole-rancie pre tento druh odchýlky je zabezpečenie, aby v prevádzkových podmienkach nevznikali značné zrýchlenia a dynamické namáhanie.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4/9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850" y="836613"/>
            <a:ext cx="4464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Odchýlky profilu sú kolmé odchýlky k profilu zuba v čelnej rovine, merané vo vyhodnocovanom úseku profilu L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850" y="379413"/>
            <a:ext cx="199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Odchýlka profilu</a:t>
            </a:r>
          </a:p>
        </p:txBody>
      </p:sp>
      <p:pic>
        <p:nvPicPr>
          <p:cNvPr id="6150" name="Picture 6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0" b="-1643"/>
          <a:stretch>
            <a:fillRect/>
          </a:stretch>
        </p:blipFill>
        <p:spPr bwMode="auto">
          <a:xfrm>
            <a:off x="3168650" y="2924175"/>
            <a:ext cx="5795963" cy="3313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2046288"/>
            <a:ext cx="38877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V grafickom zázname odchýlok vyhodnocujeme odchýlky: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• Celkovú odchýlku 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   profilu - </a:t>
            </a:r>
            <a:r>
              <a:rPr lang="sk-SK" altLang="sk-SK" sz="2000"/>
              <a:t>F</a:t>
            </a:r>
            <a:r>
              <a:rPr lang="el-GR" altLang="sk-SK" sz="2000" baseline="-25000">
                <a:cs typeface="Tahoma" pitchFamily="34" charset="0"/>
              </a:rPr>
              <a:t>α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• Odchýlku tvaru 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   profilu - </a:t>
            </a:r>
            <a:r>
              <a:rPr lang="sk-SK" altLang="sk-SK" sz="2000"/>
              <a:t>f</a:t>
            </a:r>
            <a:r>
              <a:rPr lang="sk-SK" altLang="sk-SK" sz="2000" baseline="-25000"/>
              <a:t>f</a:t>
            </a:r>
            <a:r>
              <a:rPr lang="el-GR" altLang="sk-SK" baseline="-25000"/>
              <a:t>α</a:t>
            </a:r>
            <a:endParaRPr lang="sk-SK" altLang="sk-SK" sz="2000" baseline="-25000"/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• Odchýlku uhla 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   profilu - </a:t>
            </a:r>
            <a:r>
              <a:rPr lang="sk-SK" altLang="sk-SK" sz="2000"/>
              <a:t>F</a:t>
            </a:r>
            <a:r>
              <a:rPr lang="sk-SK" altLang="sk-SK" sz="2000" baseline="-25000"/>
              <a:t>H</a:t>
            </a:r>
            <a:r>
              <a:rPr lang="el-GR" altLang="sk-SK" baseline="-25000"/>
              <a:t>α</a:t>
            </a:r>
            <a:endParaRPr lang="sk-SK" altLang="sk-SK" baseline="-2500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566" r="391" b="566"/>
          <a:stretch>
            <a:fillRect/>
          </a:stretch>
        </p:blipFill>
        <p:spPr bwMode="auto">
          <a:xfrm>
            <a:off x="4948238" y="115888"/>
            <a:ext cx="4000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5/9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23850" y="787400"/>
            <a:ext cx="849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Čelné skrutkové súkolesie tvoria dve čelné kolesá so šikmými zubami s rovnakým modulom v normálovej rovine teoreticky dotýkajúce sa v bode. Celková odchýlka bočnej krivky </a:t>
            </a:r>
            <a:r>
              <a:rPr lang="sk-SK" altLang="sk-SK" sz="2000"/>
              <a:t>F</a:t>
            </a:r>
            <a:r>
              <a:rPr lang="el-GR" altLang="sk-SK" sz="2000" baseline="-25000">
                <a:cs typeface="Tahoma" pitchFamily="34" charset="0"/>
              </a:rPr>
              <a:t>β</a:t>
            </a:r>
            <a:r>
              <a:rPr lang="sk-SK" altLang="sk-SK" sz="2000">
                <a:solidFill>
                  <a:srgbClr val="4E667C"/>
                </a:solidFill>
              </a:rPr>
              <a:t> je definovaná ako vzdialenosť medzi dvoma vypočítanými bočnými krivkami, ktoré tvoria obálku skutočnej bočnej krivky vo vyhodnocovanom rozsahu, ak je táto vzdialenosť meraná v priečnej rovine a je tangenciálna k základnému valcu.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323850" y="379413"/>
            <a:ext cx="276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Odchýlka bočnej krivky</a:t>
            </a:r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711" r="391" b="711"/>
          <a:stretch>
            <a:fillRect/>
          </a:stretch>
        </p:blipFill>
        <p:spPr bwMode="auto">
          <a:xfrm>
            <a:off x="468313" y="2924175"/>
            <a:ext cx="40005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804" r="937" b="804"/>
          <a:stretch>
            <a:fillRect/>
          </a:stretch>
        </p:blipFill>
        <p:spPr bwMode="auto">
          <a:xfrm>
            <a:off x="5132388" y="2747963"/>
            <a:ext cx="37607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611188" y="5014913"/>
            <a:ext cx="6318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Celková odchýlka bočnej krivky F obsahuje dve zložky:</a:t>
            </a:r>
          </a:p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• Odchýlku sklonu bočnej krivky </a:t>
            </a:r>
            <a:r>
              <a:rPr lang="sk-SK" altLang="sk-SK" sz="2000"/>
              <a:t>f</a:t>
            </a:r>
            <a:r>
              <a:rPr lang="sk-SK" altLang="sk-SK" sz="2000" baseline="-25000"/>
              <a:t>H</a:t>
            </a:r>
            <a:r>
              <a:rPr lang="el-GR" altLang="sk-SK" baseline="-25000"/>
              <a:t>β</a:t>
            </a:r>
            <a:endParaRPr lang="sk-SK" altLang="sk-SK"/>
          </a:p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• Odchýlku tvaru bočnej krivky </a:t>
            </a:r>
            <a:r>
              <a:rPr lang="sk-SK" altLang="sk-SK" sz="2000"/>
              <a:t>f</a:t>
            </a:r>
            <a:r>
              <a:rPr lang="sk-SK" altLang="sk-SK" sz="2000" baseline="-25000"/>
              <a:t>f</a:t>
            </a:r>
            <a:r>
              <a:rPr lang="el-GR" altLang="sk-SK" baseline="-25000"/>
              <a:t>β</a:t>
            </a:r>
            <a:endParaRPr lang="sk-SK" altLang="sk-SK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6/9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23850" y="379413"/>
            <a:ext cx="1208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Hádzanie</a:t>
            </a: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323850" y="908050"/>
            <a:ext cx="467995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/>
              <a:t>Radiálne hádzanie</a:t>
            </a:r>
            <a:r>
              <a:rPr lang="sk-SK" altLang="sk-SK" sz="2000">
                <a:solidFill>
                  <a:srgbClr val="4E667C"/>
                </a:solidFill>
              </a:rPr>
              <a:t>  sa meria  v zubovej medzere to v blízkosti rozstupovej kružnice alebo na hlavovej kružnici ozubeného kolesa  vhodným  snímačom s prizmatickým tvarom dotyku, guľovým alebo  valcovým dotykom. Má sínusový priebeh. </a:t>
            </a: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Odčítané hodnoty však nezávisia len  od radiálneho hádzania zubovej medzery ale aj od odchýlok profilu, odchýlok bočnej krivky a radiálneho hádzania meracieho tŕňa.  </a:t>
            </a:r>
          </a:p>
          <a:p>
            <a:pPr algn="just" eaLnBrk="1" hangingPunct="1"/>
            <a:endParaRPr lang="sk-SK" altLang="sk-SK" sz="2000">
              <a:solidFill>
                <a:srgbClr val="4E667C"/>
              </a:solidFill>
            </a:endParaRP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Veľkosť radiálneho hádzania je  rozdiel medzi maximálnou a minimálnou radiálnou polohou   snímača s vhodným dotykom </a:t>
            </a:r>
          </a:p>
        </p:txBody>
      </p:sp>
      <p:pic>
        <p:nvPicPr>
          <p:cNvPr id="8198" name="Picture 15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72"/>
          <a:stretch>
            <a:fillRect/>
          </a:stretch>
        </p:blipFill>
        <p:spPr bwMode="auto">
          <a:xfrm>
            <a:off x="5076825" y="115888"/>
            <a:ext cx="3887788" cy="2589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1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81300"/>
            <a:ext cx="33845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7/9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379413"/>
            <a:ext cx="2662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/>
              <a:t>Odchýlka hrúbky zuba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850" y="908050"/>
            <a:ext cx="431958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Veľkosť vôle závisí aj na hrúbke zuba aj na vzdialenosti osí ozubených kolies.</a:t>
            </a:r>
          </a:p>
          <a:p>
            <a:pPr algn="just" eaLnBrk="1" hangingPunct="1"/>
            <a:endParaRPr lang="sk-SK" altLang="sk-SK" sz="2000">
              <a:solidFill>
                <a:srgbClr val="4E667C"/>
              </a:solidFill>
            </a:endParaRP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Menovitá uhlová hrúbka zuba je definovaná na rozstupovej kružnici ako polovica rozstupu.</a:t>
            </a:r>
          </a:p>
        </p:txBody>
      </p:sp>
      <p:pic>
        <p:nvPicPr>
          <p:cNvPr id="9222" name="Picture 8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468563"/>
            <a:ext cx="2701925" cy="2586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9" descr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3" t="-2638" r="-1160"/>
          <a:stretch>
            <a:fillRect/>
          </a:stretch>
        </p:blipFill>
        <p:spPr bwMode="auto">
          <a:xfrm>
            <a:off x="6237288" y="6350"/>
            <a:ext cx="2928937" cy="2014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49238" y="3133725"/>
            <a:ext cx="54737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Ale v praxi sa uhlová hrúbka zuba meria týmito metódami napr.:</a:t>
            </a:r>
          </a:p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• uhlová hrúbka zuba </a:t>
            </a:r>
            <a:r>
              <a:rPr lang="sk-SK" altLang="sk-SK" sz="2000"/>
              <a:t>s</a:t>
            </a:r>
            <a:r>
              <a:rPr lang="sk-SK" altLang="sk-SK" sz="2000" baseline="-25000"/>
              <a:t>c</a:t>
            </a:r>
            <a:r>
              <a:rPr lang="sk-SK" altLang="sk-SK" sz="2000">
                <a:solidFill>
                  <a:srgbClr val="4E667C"/>
                </a:solidFill>
              </a:rPr>
              <a:t> na konštantnej tetive</a:t>
            </a:r>
          </a:p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• hrúbka zuba na rozstupovej kružnici </a:t>
            </a:r>
            <a:r>
              <a:rPr lang="sk-SK" altLang="sk-SK" sz="2000"/>
              <a:t>s</a:t>
            </a:r>
          </a:p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• rozmer cez zuby </a:t>
            </a:r>
            <a:r>
              <a:rPr lang="sk-SK" altLang="sk-SK" sz="2000"/>
              <a:t>W</a:t>
            </a:r>
          </a:p>
          <a:p>
            <a:pPr eaLnBrk="1" hangingPunct="1"/>
            <a:r>
              <a:rPr lang="sk-SK" altLang="sk-SK" sz="2000">
                <a:solidFill>
                  <a:srgbClr val="4E667C"/>
                </a:solidFill>
              </a:rPr>
              <a:t>• rozmer cez guličky alebo valčeky </a:t>
            </a:r>
            <a:r>
              <a:rPr lang="sk-SK" altLang="sk-SK" sz="2000"/>
              <a:t>M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411913" y="5299075"/>
            <a:ext cx="2160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 sz="1600"/>
              <a:t>Meranie hrúbky zuba na konštantnej tetive</a:t>
            </a:r>
          </a:p>
        </p:txBody>
      </p:sp>
      <p:pic>
        <p:nvPicPr>
          <p:cNvPr id="9226" name="Picture 11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08575"/>
            <a:ext cx="2519363" cy="1543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3327400" y="6375400"/>
            <a:ext cx="4392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 sz="1600"/>
              <a:t>Meranie hrúbky zuba na rozstupovej kružnici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" y="6375400"/>
            <a:ext cx="522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8/9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724525" y="6375400"/>
            <a:ext cx="331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>
                <a:solidFill>
                  <a:schemeClr val="bg1"/>
                </a:solidFill>
              </a:rPr>
              <a:t>Meranie ozubených kolies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323850" y="339725"/>
            <a:ext cx="82089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Pri meraniach   hrúbky zuba  na konštantnej tetive a  hrúbky zuba na rozstupovej kružnici  je potrebné  najprv nastaviť správnu hodnotu hĺbky v ktorej  sa meria. </a:t>
            </a:r>
          </a:p>
          <a:p>
            <a:pPr algn="just" eaLnBrk="1" hangingPunct="1"/>
            <a:endParaRPr lang="sk-SK" altLang="sk-SK" sz="2000">
              <a:solidFill>
                <a:srgbClr val="4E667C"/>
              </a:solidFill>
            </a:endParaRPr>
          </a:p>
          <a:p>
            <a:pPr algn="just" eaLnBrk="1" hangingPunct="1"/>
            <a:r>
              <a:rPr lang="sk-SK" altLang="sk-SK" sz="2000">
                <a:solidFill>
                  <a:srgbClr val="4E667C"/>
                </a:solidFill>
              </a:rPr>
              <a:t>Meraním </a:t>
            </a:r>
            <a:r>
              <a:rPr lang="sk-SK" altLang="sk-SK" sz="2000"/>
              <a:t>rozmeru cez zuby</a:t>
            </a:r>
            <a:r>
              <a:rPr lang="sk-SK" altLang="sk-SK" sz="2000">
                <a:solidFill>
                  <a:srgbClr val="4E667C"/>
                </a:solidFill>
              </a:rPr>
              <a:t> sa môže priamo určiť veľkosť bočnej vôle. Rozmer sa meria použitím mikrometrov s upravenými tanierovými dotykmi, prípadne tanierikovými zubomermi a odchýlkomermi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107950" y="5805488"/>
            <a:ext cx="43926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sk-SK" altLang="sk-SK" sz="1600"/>
              <a:t>Záber ozubeného súkolesia – bočná vôľa</a:t>
            </a: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5146675" y="5805488"/>
            <a:ext cx="331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sz="1600"/>
              <a:t>Meranie rozmeru cez zuby</a:t>
            </a:r>
          </a:p>
        </p:txBody>
      </p:sp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416877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65438"/>
            <a:ext cx="396081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990</Words>
  <Application>Microsoft Office PowerPoint</Application>
  <PresentationFormat>Prezentácia na obrazovke (4:3)</PresentationFormat>
  <Paragraphs>111</Paragraphs>
  <Slides>17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Tahoma</vt:lpstr>
      <vt:lpstr>Predvolený návrh</vt:lpstr>
      <vt:lpstr>Image</vt:lpstr>
      <vt:lpstr>Prednáška č.10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Miroslav Dovica</dc:creator>
  <cp:lastModifiedBy>Miroslav Dovica</cp:lastModifiedBy>
  <cp:revision>223</cp:revision>
  <dcterms:created xsi:type="dcterms:W3CDTF">2012-09-11T07:07:15Z</dcterms:created>
  <dcterms:modified xsi:type="dcterms:W3CDTF">2020-09-07T06:21:27Z</dcterms:modified>
</cp:coreProperties>
</file>