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handoutMasterIdLst>
    <p:handoutMasterId r:id="rId43"/>
  </p:handoutMasterIdLst>
  <p:sldIdLst>
    <p:sldId id="256" r:id="rId2"/>
    <p:sldId id="286" r:id="rId3"/>
    <p:sldId id="257" r:id="rId4"/>
    <p:sldId id="303" r:id="rId5"/>
    <p:sldId id="287" r:id="rId6"/>
    <p:sldId id="275" r:id="rId7"/>
    <p:sldId id="258" r:id="rId8"/>
    <p:sldId id="260" r:id="rId9"/>
    <p:sldId id="276" r:id="rId10"/>
    <p:sldId id="278" r:id="rId11"/>
    <p:sldId id="280" r:id="rId12"/>
    <p:sldId id="281" r:id="rId13"/>
    <p:sldId id="282" r:id="rId14"/>
    <p:sldId id="283" r:id="rId15"/>
    <p:sldId id="288" r:id="rId16"/>
    <p:sldId id="289" r:id="rId17"/>
    <p:sldId id="285" r:id="rId18"/>
    <p:sldId id="290" r:id="rId19"/>
    <p:sldId id="262" r:id="rId20"/>
    <p:sldId id="259" r:id="rId21"/>
    <p:sldId id="291" r:id="rId22"/>
    <p:sldId id="263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2" r:id="rId34"/>
    <p:sldId id="265" r:id="rId35"/>
    <p:sldId id="266" r:id="rId36"/>
    <p:sldId id="267" r:id="rId37"/>
    <p:sldId id="268" r:id="rId38"/>
    <p:sldId id="270" r:id="rId39"/>
    <p:sldId id="271" r:id="rId40"/>
    <p:sldId id="273" r:id="rId41"/>
    <p:sldId id="274" r:id="rId42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00"/>
    <a:srgbClr val="89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7" autoAdjust="0"/>
  </p:normalViewPr>
  <p:slideViewPr>
    <p:cSldViewPr showGuides="1">
      <p:cViewPr varScale="1">
        <p:scale>
          <a:sx n="81" d="100"/>
          <a:sy n="81" d="100"/>
        </p:scale>
        <p:origin x="118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9" d="100"/>
          <a:sy n="59" d="100"/>
        </p:scale>
        <p:origin x="-255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E06935E-62F6-48C3-ACA0-DC4F7F64DF09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sk-SK" altLang="sk-SK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sk-SK" altLang="sk-SK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6283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altLang="sk-SK" noProof="0" smtClean="0"/>
              <a:t>Kliknite sem a upravte štýl predlohy nadpisov.</a:t>
            </a:r>
          </a:p>
        </p:txBody>
      </p:sp>
      <p:sp>
        <p:nvSpPr>
          <p:cNvPr id="16283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cs-CZ" altLang="sk-SK" noProof="0" smtClean="0"/>
              <a:t>Kliknite sem a upravte štýl predlohy podnadpisov.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AA13E8-9070-433F-A598-4D018B5CED50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18735161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4A140-607F-4551-B778-59D10867A24B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290182809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E4313-3BBD-410B-BB9A-8B323C893452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294340100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C9BF3-34D0-4A4B-B174-0F3B034CD978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38158437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A9754-1EAC-4458-9028-810D5CC79226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11859067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6F015-9691-404F-9261-3F9C0ED856A4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217428218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EF7AC-5F99-4C21-8D41-4772D49BB844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273582216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35103-6800-4502-A374-EE0A4FB524BF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78317588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F2044-2044-4C05-9392-8C307780D450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332728496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C1063-EBB4-4830-AE1F-41A0D342D6C5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330443310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A8B1A-1779-4984-A9CD-B38A8576F168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sk-SK"/>
          </a:p>
        </p:txBody>
      </p:sp>
    </p:spTree>
    <p:extLst>
      <p:ext uri="{BB962C8B-B14F-4D97-AF65-F5344CB8AC3E}">
        <p14:creationId xmlns:p14="http://schemas.microsoft.com/office/powerpoint/2010/main" val="331115435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endParaRPr lang="cs-CZ" altLang="sk-SK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0DDFE73-C6A5-42BF-90F0-A3B21C5968D4}" type="slidenum">
              <a:rPr lang="cs-CZ" altLang="sk-SK"/>
              <a:pPr>
                <a:defRPr/>
              </a:pPr>
              <a:t>‹#›</a:t>
            </a:fld>
            <a:endParaRPr lang="cs-CZ" altLang="sk-SK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sk-SK" altLang="sk-SK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sk-SK" altLang="sk-SK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sk-SK" altLang="sk-SK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sk-SK" altLang="sk-SK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sk-SK" altLang="sk-SK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sk-SK" altLang="sk-SK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sk-SK" altLang="sk-SK" sz="240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sk-SK" altLang="sk-SK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sk-SK" altLang="sk-SK">
                <a:solidFill>
                  <a:schemeClr val="accent2"/>
                </a:solidFill>
              </a:endParaRPr>
            </a:p>
          </p:txBody>
        </p:sp>
      </p:grpSp>
      <p:sp>
        <p:nvSpPr>
          <p:cNvPr id="16180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sk-SK" smtClean="0"/>
              <a:t>Kliknite sem a upravte štýl predlohy nadpisov.</a:t>
            </a:r>
          </a:p>
        </p:txBody>
      </p:sp>
      <p:sp>
        <p:nvSpPr>
          <p:cNvPr id="16180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sk-SK" smtClean="0"/>
              <a:t>Kliknite sem a upravte štýly predlohy textu.</a:t>
            </a:r>
          </a:p>
          <a:p>
            <a:pPr lvl="1"/>
            <a:r>
              <a:rPr lang="cs-CZ" altLang="sk-SK" smtClean="0"/>
              <a:t>Druhá úroveň</a:t>
            </a:r>
          </a:p>
          <a:p>
            <a:pPr lvl="2"/>
            <a:r>
              <a:rPr lang="cs-CZ" altLang="sk-SK" smtClean="0"/>
              <a:t>Tretia úroveň</a:t>
            </a:r>
          </a:p>
          <a:p>
            <a:pPr lvl="3"/>
            <a:r>
              <a:rPr lang="cs-CZ" altLang="sk-SK" smtClean="0"/>
              <a:t>Štvrtá úroveň</a:t>
            </a:r>
          </a:p>
          <a:p>
            <a:pPr lvl="4"/>
            <a:r>
              <a:rPr lang="cs-CZ" altLang="sk-SK" smtClean="0"/>
              <a:t>Piata úroveň</a:t>
            </a:r>
          </a:p>
        </p:txBody>
      </p:sp>
      <p:sp>
        <p:nvSpPr>
          <p:cNvPr id="16180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cs-CZ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61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6" grpId="0"/>
      <p:bldP spid="16180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18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6180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image" Target="../media/image2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141663"/>
            <a:ext cx="7772400" cy="1470025"/>
          </a:xfrm>
        </p:spPr>
        <p:txBody>
          <a:bodyPr/>
          <a:lstStyle/>
          <a:p>
            <a:pPr algn="ctr" eaLnBrk="1" hangingPunct="1"/>
            <a:r>
              <a:rPr lang="sk-SK" altLang="sk-SK" sz="4000" smtClean="0">
                <a:solidFill>
                  <a:schemeClr val="bg1"/>
                </a:solidFill>
              </a:rPr>
              <a:t>Systémy manažérstva merania</a:t>
            </a:r>
            <a:endParaRPr lang="cs-CZ" altLang="sk-SK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6192838"/>
          </a:xfrm>
        </p:spPr>
        <p:txBody>
          <a:bodyPr/>
          <a:lstStyle/>
          <a:p>
            <a:pPr marL="609600" indent="-609600" algn="ctr" eaLnBrk="1" hangingPunct="1">
              <a:buFont typeface="Wingdings" panose="05000000000000000000" pitchFamily="2" charset="2"/>
              <a:buNone/>
            </a:pPr>
            <a:r>
              <a:rPr lang="sk-SK" altLang="sk-SK" sz="2800" smtClean="0">
                <a:latin typeface="Tahoma" panose="020B0604030504040204" pitchFamily="34" charset="0"/>
              </a:rPr>
              <a:t>Príručka kvality konfirmačného systému</a:t>
            </a:r>
          </a:p>
          <a:p>
            <a:pPr marL="609600" indent="-609600" algn="ctr" eaLnBrk="1" hangingPunct="1">
              <a:buFont typeface="Wingdings" panose="05000000000000000000" pitchFamily="2" charset="2"/>
              <a:buNone/>
            </a:pPr>
            <a:r>
              <a:rPr lang="sk-SK" altLang="sk-SK" sz="1600" b="1" smtClean="0">
                <a:latin typeface="Tahoma" panose="020B0604030504040204" pitchFamily="34" charset="0"/>
              </a:rPr>
              <a:t>Obsah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Ú</a:t>
            </a: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vod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Definície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Požiadavky na meracie zariadenie a jeho parametre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Meracie zariadenie a jeho metrologické charakteristiky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Systém riadenia kvality konfirmačného systému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Previerka a preskúšanie konfirmačného systému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Neistota merania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Konfirmačné postupy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Záznamy o meracom zariadení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Nezhodné meracie zariadenie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Označenie zariadení po konfirmácií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Konfirmačné intervaly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Zabezpečenie neporušenosti meracieho zariadenia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Používanie externých výrobkov a služieb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Skladovanie a manipulácia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Náväznosť meracieho zariadenia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Podmienky okolitého prostredia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sk-SK" altLang="sk-SK" sz="1600" b="1" smtClean="0">
                <a:latin typeface="Tahoma" panose="020B0604030504040204" pitchFamily="34" charset="0"/>
                <a:cs typeface="Arial" panose="020B0604020202020204" pitchFamily="34" charset="0"/>
              </a:rPr>
              <a:t>Pracovníci </a:t>
            </a:r>
            <a:endParaRPr lang="en-US" altLang="sk-SK" sz="1600" b="1" smtClean="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636838"/>
            <a:ext cx="7772400" cy="1470025"/>
          </a:xfrm>
        </p:spPr>
        <p:txBody>
          <a:bodyPr/>
          <a:lstStyle/>
          <a:p>
            <a:pPr algn="ctr" eaLnBrk="1" hangingPunct="1"/>
            <a:r>
              <a:rPr lang="sk-SK" altLang="sk-SK" sz="4000" smtClean="0">
                <a:solidFill>
                  <a:schemeClr val="bg1"/>
                </a:solidFill>
              </a:rPr>
              <a:t>2.1 Prvky konfirmačného systému</a:t>
            </a:r>
            <a:endParaRPr lang="cs-CZ" altLang="sk-SK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85225" cy="6121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k-SK" altLang="sk-SK" sz="2000" smtClean="0">
                <a:latin typeface="Tahoma" panose="020B0604030504040204" pitchFamily="34" charset="0"/>
              </a:rPr>
              <a:t>Dôležité aspekty účinného zavedenia konfirmačného systému do praxe zh</a:t>
            </a:r>
            <a:r>
              <a:rPr lang="en-US" altLang="sk-SK" sz="2000" smtClean="0">
                <a:latin typeface="Tahoma" panose="020B0604030504040204" pitchFamily="34" charset="0"/>
                <a:cs typeface="Arial" panose="020B0604020202020204" pitchFamily="34" charset="0"/>
              </a:rPr>
              <a:t>ŕ</a:t>
            </a:r>
            <a:r>
              <a:rPr lang="sk-SK" altLang="sk-SK" sz="2000" smtClean="0">
                <a:latin typeface="Tahoma" panose="020B0604030504040204" pitchFamily="34" charset="0"/>
                <a:cs typeface="Arial" panose="020B0604020202020204" pitchFamily="34" charset="0"/>
              </a:rPr>
              <a:t>ňajú tieto body:</a:t>
            </a:r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sk-SK" altLang="sk-SK" sz="2000" smtClean="0"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eriod"/>
            </a:pPr>
            <a:r>
              <a:rPr lang="sk-SK" altLang="sk-SK" sz="2000" smtClean="0">
                <a:latin typeface="Tahoma" panose="020B0604030504040204" pitchFamily="34" charset="0"/>
                <a:cs typeface="Arial" panose="020B0604020202020204" pitchFamily="34" charset="0"/>
              </a:rPr>
              <a:t>Vyšpecifikujú sa požiadavky na meranie.</a:t>
            </a:r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eriod"/>
            </a:pPr>
            <a:r>
              <a:rPr lang="sk-SK" altLang="sk-SK" sz="2000" smtClean="0">
                <a:latin typeface="Tahoma" panose="020B0604030504040204" pitchFamily="34" charset="0"/>
                <a:cs typeface="Arial" panose="020B0604020202020204" pitchFamily="34" charset="0"/>
              </a:rPr>
              <a:t>Stanovia sa požiadavky na zloženie meracieho zariadenia.</a:t>
            </a:r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eriod"/>
            </a:pPr>
            <a:r>
              <a:rPr lang="sk-SK" altLang="sk-SK" sz="2000" smtClean="0">
                <a:latin typeface="Tahoma" panose="020B0604030504040204" pitchFamily="34" charset="0"/>
                <a:cs typeface="Arial" panose="020B0604020202020204" pitchFamily="34" charset="0"/>
              </a:rPr>
              <a:t>Stanovia sa metrologické charakteristiky (požiadavky) meracieho zariadenia (presnosť, stálosť, rozsah, rozlíšiteľnosť). </a:t>
            </a:r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eriod"/>
            </a:pPr>
            <a:r>
              <a:rPr lang="sk-SK" altLang="sk-SK" sz="2000" smtClean="0">
                <a:latin typeface="Tahoma" panose="020B0604030504040204" pitchFamily="34" charset="0"/>
                <a:cs typeface="Arial" panose="020B0604020202020204" pitchFamily="34" charset="0"/>
              </a:rPr>
              <a:t>Meracie zariadenie sa musí udržiavať tak, aby sa zobrali do úvahy všetky korekcie, podmienky používania a pod., ktoré sú nutné na dosiahnutie požadovanej funkcie.</a:t>
            </a:r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eriod"/>
            </a:pPr>
            <a:r>
              <a:rPr lang="sk-SK" altLang="sk-SK" sz="2000" smtClean="0">
                <a:latin typeface="Tahoma" panose="020B0604030504040204" pitchFamily="34" charset="0"/>
                <a:cs typeface="Arial" panose="020B0604020202020204" pitchFamily="34" charset="0"/>
              </a:rPr>
              <a:t>Vyšpecifikujú sa konfirmačné úkony: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sk-SK" altLang="sk-SK" sz="1800" smtClean="0">
                <a:latin typeface="Tahoma" panose="020B0604030504040204" pitchFamily="34" charset="0"/>
                <a:cs typeface="Arial" panose="020B0604020202020204" pitchFamily="34" charset="0"/>
              </a:rPr>
              <a:t>čo sa má konfirmovať resp. overovať, kalibrovať, opravovať, justovať, štítkovať,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sk-SK" altLang="sk-SK" sz="1800" smtClean="0">
                <a:latin typeface="Tahoma" panose="020B0604030504040204" pitchFamily="34" charset="0"/>
                <a:cs typeface="Arial" panose="020B0604020202020204" pitchFamily="34" charset="0"/>
              </a:rPr>
              <a:t>kde sa budú konfirmačné úkony robiť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sk-SK" altLang="sk-SK" sz="1800" smtClean="0">
                <a:latin typeface="Tahoma" panose="020B0604030504040204" pitchFamily="34" charset="0"/>
                <a:cs typeface="Arial" panose="020B0604020202020204" pitchFamily="34" charset="0"/>
              </a:rPr>
              <a:t>kto ich bude robiť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sk-SK" altLang="sk-SK" sz="1800" smtClean="0">
                <a:latin typeface="Tahoma" panose="020B0604030504040204" pitchFamily="34" charset="0"/>
                <a:cs typeface="Arial" panose="020B0604020202020204" pitchFamily="34" charset="0"/>
              </a:rPr>
              <a:t>akými met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dami a postupmi a pod.</a:t>
            </a:r>
          </a:p>
          <a:p>
            <a:pPr marL="609600" indent="-6096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eriod" startAt="6"/>
            </a:pPr>
            <a:r>
              <a:rPr lang="sk-SK" altLang="sk-SK" sz="2000" smtClean="0">
                <a:latin typeface="Tahoma" panose="020B0604030504040204" pitchFamily="34" charset="0"/>
                <a:cs typeface="Tahoma" panose="020B0604030504040204" pitchFamily="34" charset="0"/>
              </a:rPr>
              <a:t>Vytvorí sa efektívny dokumentovaný systém (metrologický konfirmačný systém) pre riadenie, konfirmáciu a používanie meracieho zariadenia vrátane etal</a:t>
            </a:r>
            <a:r>
              <a:rPr lang="en-US" altLang="sk-SK" sz="20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2000" smtClean="0">
                <a:latin typeface="Tahoma" panose="020B0604030504040204" pitchFamily="34" charset="0"/>
                <a:cs typeface="Tahoma" panose="020B0604030504040204" pitchFamily="34" charset="0"/>
              </a:rPr>
              <a:t>nov používaných na preukázanie zhody so špecifikovanými požiadavkami</a:t>
            </a:r>
            <a:endParaRPr lang="en-US" altLang="sk-SK" sz="20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85225" cy="6192838"/>
          </a:xfrm>
        </p:spPr>
        <p:txBody>
          <a:bodyPr/>
          <a:lstStyle/>
          <a:p>
            <a:pPr marL="609600" indent="-609600" eaLnBrk="1" hangingPunct="1">
              <a:buSzTx/>
              <a:buFont typeface="Wingdings" panose="05000000000000000000" pitchFamily="2" charset="2"/>
              <a:buAutoNum type="arabicPeriod" startAt="7"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Uvedený systém sa musí pravidelne a systematicky preverovať(udržiavať) tak, aby riziko, že meracie zariadenie bude vykazovať výsledky s neprijateľnými chybami, zostalo v prípustných hraniciach.</a:t>
            </a:r>
          </a:p>
          <a:p>
            <a:pPr marL="609600" indent="-609600" eaLnBrk="1" hangingPunct="1">
              <a:buSzTx/>
              <a:buFont typeface="Wingdings" panose="05000000000000000000" pitchFamily="2" charset="2"/>
              <a:buAutoNum type="arabicPeriod" startAt="7"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O všetkých položkách meracieho zariadenia a výsledkoch konfirmácie sa musia robiť a udržiavať záznamy. Záznam musí obsahovať: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opis a zvláštnu identifikáciu zariadenia,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dátum ukončenia každej kalibrácie,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výsledky kalibrácie po každom justovaní , resp. oprave,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kalibračný interval, identifikácia postupu,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stanovenie medze prípustnej chyby,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zdroj kalibrácie používaný na dosiahnutie nadväznosti,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zodpovedajúce podmienky okolitého prostredia a údaje o všetkých nutných korekciách,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údaj o neistotách uvažovaných pri kalibrácii zariadenia a ich kumulatívny vplyv,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podrobnosti o každej údržbe, ako je napr. servis, zora</a:t>
            </a:r>
            <a:r>
              <a:rPr lang="en-US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ď</a:t>
            </a: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ovanie, opravy alebo realizované modifikácie,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akékoľvek obmedzenia používania,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identifikáciu osoby(osôb) realizujúcej kalibráciu,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identifikáciu osoby(osôb) zodpovednej za zabezpečenie správnosti zaznamenaných informácií,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jednotnú identifikáciu všetkých certifikátov o kalibrácií a iných dôležitých dokumentov.</a:t>
            </a:r>
            <a:endParaRPr lang="cs-CZ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85225" cy="6192838"/>
          </a:xfrm>
        </p:spPr>
        <p:txBody>
          <a:bodyPr/>
          <a:lstStyle/>
          <a:p>
            <a:pPr marL="609600" indent="-609600" eaLnBrk="1" hangingPunct="1">
              <a:buSzTx/>
              <a:buFont typeface="Wingdings" panose="05000000000000000000" pitchFamily="2" charset="2"/>
              <a:buAutoNum type="arabicPeriod" startAt="9"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Všetky položky meracieho zariadenia, ktoré boli: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poškodené, 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preťažené, 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zle fungujúce, 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pri ktorých sú pochybnosti o ich funkcii,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ktoré prekročili kalibračný interval,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pri ktorých bola poškodená zabezpečovacia značka</a:t>
            </a:r>
          </a:p>
          <a:p>
            <a:pPr marL="609600" indent="-609600" eaLnBrk="1" hangingPunct="1">
              <a:buSzTx/>
              <a:buFontTx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sa musia odstrániť z prevádzky a nápadne označiť.</a:t>
            </a:r>
          </a:p>
          <a:p>
            <a:pPr marL="609600" indent="-609600" eaLnBrk="1" hangingPunct="1">
              <a:buSzTx/>
              <a:buFontTx/>
              <a:buAutoNum type="arabicPeriod" startAt="10"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 Všetky meracie zariadenia sa musia spoľahlivo označiť napríklad štítkom (alebo k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dom), kde je viditeľne uvedené: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stav konfirmácie s dátumom poslednej konfirmácie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doba platnosti konfirmácie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všetky obmedzenia konfirmácie alebo používania</a:t>
            </a:r>
            <a:r>
              <a:rPr lang="sk-SK" altLang="sk-SK" sz="1400" smtClean="0">
                <a:latin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609600" indent="-609600" eaLnBrk="1" hangingPunct="1">
              <a:buSzTx/>
              <a:buFontTx/>
              <a:buAutoNum type="arabicPeriod" startAt="11"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Pre meracie zariadenia a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ny treba vytvoriť a udržiavať systém na ich: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preberanie,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manipulovanie,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dopravu,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skladovanie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odosielanie meracích zariadení</a:t>
            </a:r>
            <a:endParaRPr lang="cs-CZ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85225" cy="6192838"/>
          </a:xfrm>
        </p:spPr>
        <p:txBody>
          <a:bodyPr/>
          <a:lstStyle/>
          <a:p>
            <a:pPr marL="609600" indent="-609600" eaLnBrk="1" hangingPunct="1">
              <a:buSzTx/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tak, aby sa zabránilo ich zneužitiu, nesprávnemu použitiu, poškodeniu, zmenám</a:t>
            </a:r>
          </a:p>
          <a:p>
            <a:pPr marL="609600" indent="-609600" eaLnBrk="1" hangingPunct="1">
              <a:buSzTx/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rozmerových a funkčných charakteristík.</a:t>
            </a:r>
          </a:p>
          <a:p>
            <a:pPr marL="609600" indent="-609600" eaLnBrk="1" hangingPunct="1">
              <a:buSzTx/>
              <a:buFontTx/>
              <a:buAutoNum type="arabicPeriod" startAt="12"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Každé meracie zariadenie musí byť konfirmované v príslušných intervaloch stanovených na základe  jeho stálosti, účelu a použitia zariadenia.</a:t>
            </a:r>
          </a:p>
          <a:p>
            <a:pPr marL="609600" indent="-609600" eaLnBrk="1" hangingPunct="1">
              <a:buSzTx/>
              <a:buFontTx/>
              <a:buAutoNum type="arabicPeriod" startAt="12"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Konfirmačné intervaly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nov a meracieho zariadenia sa majú stanoviť na základe nasledovných faktorov: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typu zariadenia,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odporúčania výrobcu,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údajov získaných z predchádzajúcich záznamov o kalibrácii,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zaznamenaných poriebehov minulej údržby a servisu, rozsahu a náročnosti používania,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sklonu opotrebovaniu a driftu 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počtu porovnaní s inými meracími zariadeniami, obzvlášť s etal</a:t>
            </a:r>
            <a:r>
              <a:rPr lang="en-US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nmi,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počtu a spôsobmi interných kontrolných kalibrácií,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podmienok okolitého prostredia,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presnosti vybratých meraní,</a:t>
            </a:r>
          </a:p>
          <a:p>
            <a:pPr marL="609600" indent="-609600" eaLnBrk="1" hangingPunct="1">
              <a:buSzTx/>
              <a:buFontTx/>
              <a:buChar char="•"/>
            </a:pPr>
            <a:r>
              <a:rPr lang="sk-SK" altLang="sk-SK" sz="1600" smtClean="0">
                <a:latin typeface="Tahoma" panose="020B0604030504040204" pitchFamily="34" charset="0"/>
                <a:cs typeface="Tahoma" panose="020B0604030504040204" pitchFamily="34" charset="0"/>
              </a:rPr>
              <a:t>pokuty za nesprávne zmeranú hodnotu, ktorá bola považovaná za správnu, pretože meradlo bolo chybné.</a:t>
            </a:r>
          </a:p>
          <a:p>
            <a:pPr marL="609600" indent="-609600" eaLnBrk="1" hangingPunct="1">
              <a:buSzTx/>
              <a:buFontTx/>
              <a:buAutoNum type="arabicPeriod" startAt="14"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Všetky meracie zariadenia sa musia kalibrovať alebo overovať pomocou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nov, ktoré sú nadviazané na medzinárodné alebo národné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ny.</a:t>
            </a:r>
            <a:endParaRPr lang="en-US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85225" cy="6192838"/>
          </a:xfrm>
        </p:spPr>
        <p:txBody>
          <a:bodyPr/>
          <a:lstStyle/>
          <a:p>
            <a:pPr marL="609600" indent="-609600" eaLnBrk="1" hangingPunct="1">
              <a:buSzTx/>
              <a:buFontTx/>
              <a:buAutoNum type="arabicPeriod" startAt="15"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Všetky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ny musia mať certifikáty, protokoly alebo evidenčné listy osvedčujúce zdroj, dátum, neistotu, podmienky, pri ktorých výsledky získané.</a:t>
            </a:r>
          </a:p>
          <a:p>
            <a:pPr marL="609600" indent="-609600" eaLnBrk="1" hangingPunct="1">
              <a:buSzTx/>
              <a:buFontTx/>
              <a:buAutoNum type="arabicPeriod" startAt="15"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ny a meracie zariadenie sa musia kalibrovať, justovať a používať v regulovanom prostredí v rozsahu nutnom na zaistenie platných výsledkov meraní.</a:t>
            </a:r>
          </a:p>
          <a:p>
            <a:pPr marL="609600" indent="-609600" eaLnBrk="1" hangingPunct="1">
              <a:buSzTx/>
              <a:buFontTx/>
              <a:buAutoNum type="arabicPeriod" startAt="15"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Všetky konfirmácie musí vykonávať kolektív s príslušnou kvalifikáciou, výcvikom, skúsenosťami, schopnosťami a pod dohľadom. </a:t>
            </a:r>
            <a:endParaRPr lang="en-US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36838"/>
            <a:ext cx="8281987" cy="1470025"/>
          </a:xfrm>
        </p:spPr>
        <p:txBody>
          <a:bodyPr/>
          <a:lstStyle/>
          <a:p>
            <a:pPr algn="ctr" eaLnBrk="1" hangingPunct="1"/>
            <a:r>
              <a:rPr lang="sk-SK" altLang="sk-SK" sz="4000" smtClean="0">
                <a:solidFill>
                  <a:schemeClr val="bg1"/>
                </a:solidFill>
              </a:rPr>
              <a:t>2.2 Obmedzenia metrologického konfirmačného systému</a:t>
            </a:r>
            <a:endParaRPr lang="cs-CZ" altLang="sk-SK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549275"/>
            <a:ext cx="8713787" cy="6119813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Úlohou metrologického konfirmačného systému je zabezpečiť to, aby boli splnené požiadavky na meracie zariadenie. Predpokladá sa pritom, že meracie zariadenie vrátane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nov sa musí konfirmovať v príslušných int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rvaloch.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sk-SK" sz="1800" smtClean="0">
              <a:latin typeface="Tahoma" panose="020B0604030504040204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Samotná </a:t>
            </a:r>
            <a:r>
              <a:rPr lang="sk-SK" altLang="sk-SK" sz="1800" i="1" smtClean="0">
                <a:latin typeface="Tahoma" panose="020B0604030504040204" pitchFamily="34" charset="0"/>
              </a:rPr>
              <a:t>metrologická konfirmácia meracieho zariadenia</a:t>
            </a:r>
            <a:r>
              <a:rPr lang="sk-SK" altLang="sk-SK" sz="1800" smtClean="0">
                <a:latin typeface="Tahoma" panose="020B0604030504040204" pitchFamily="34" charset="0"/>
              </a:rPr>
              <a:t> však nemusí zaručiť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správnosť výsledkov merania.</a:t>
            </a:r>
          </a:p>
          <a:p>
            <a:pPr algn="just" eaLnBrk="1" hangingPunct="1">
              <a:spcBef>
                <a:spcPct val="0"/>
              </a:spcBef>
            </a:pPr>
            <a:r>
              <a:rPr lang="sk-SK" altLang="sk-SK" sz="1800" i="1" smtClean="0">
                <a:latin typeface="Tahoma" panose="020B0604030504040204" pitchFamily="34" charset="0"/>
              </a:rPr>
              <a:t>nedá sa vylúčiť vznik náhodnej poruchy alebo neočakávaného poškodenia meracieho zariadenia </a:t>
            </a:r>
          </a:p>
          <a:p>
            <a:pPr algn="just" eaLnBrk="1" hangingPunct="1">
              <a:spcBef>
                <a:spcPct val="0"/>
              </a:spcBef>
            </a:pPr>
            <a:r>
              <a:rPr lang="sk-SK" altLang="sk-SK" sz="1800" i="1" smtClean="0">
                <a:latin typeface="Tahoma" panose="020B0604030504040204" pitchFamily="34" charset="0"/>
              </a:rPr>
              <a:t>pri nesprávnom používaní meracieho zariadenia  sa môžu získať nesprávne údaje</a:t>
            </a:r>
            <a:r>
              <a:rPr lang="sk-SK" altLang="sk-SK" sz="1800" smtClean="0">
                <a:latin typeface="Tahoma" panose="020B0604030504040204" pitchFamily="34" charset="0"/>
              </a:rPr>
              <a:t>.</a:t>
            </a:r>
            <a:endParaRPr lang="en-US" altLang="sk-SK" sz="1800" smtClean="0">
              <a:latin typeface="Tahoma" panose="020B0604030504040204" pitchFamily="34" charset="0"/>
            </a:endParaRP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sk-SK" sz="180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565400"/>
            <a:ext cx="7772400" cy="1470025"/>
          </a:xfrm>
        </p:spPr>
        <p:txBody>
          <a:bodyPr/>
          <a:lstStyle/>
          <a:p>
            <a:pPr algn="ctr" eaLnBrk="1" hangingPunct="1"/>
            <a:r>
              <a:rPr lang="sk-SK" altLang="sk-SK" sz="4000" smtClean="0">
                <a:solidFill>
                  <a:schemeClr val="bg1"/>
                </a:solidFill>
              </a:rPr>
              <a:t>3. </a:t>
            </a:r>
            <a:r>
              <a:rPr lang="en-US" altLang="sk-SK" sz="4000" smtClean="0">
                <a:solidFill>
                  <a:schemeClr val="bg1"/>
                </a:solidFill>
              </a:rPr>
              <a:t>S</a:t>
            </a:r>
            <a:r>
              <a:rPr lang="sk-SK" altLang="sk-SK" sz="4000" smtClean="0">
                <a:solidFill>
                  <a:schemeClr val="bg1"/>
                </a:solidFill>
              </a:rPr>
              <a:t>ystém riadenia meracieho procesu</a:t>
            </a:r>
            <a:endParaRPr lang="cs-CZ" altLang="sk-SK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141663"/>
            <a:ext cx="7772400" cy="1470025"/>
          </a:xfrm>
        </p:spPr>
        <p:txBody>
          <a:bodyPr/>
          <a:lstStyle/>
          <a:p>
            <a:pPr algn="ctr" eaLnBrk="1" hangingPunct="1"/>
            <a:r>
              <a:rPr lang="sk-SK" altLang="sk-SK" sz="4000" smtClean="0">
                <a:solidFill>
                  <a:schemeClr val="bg1"/>
                </a:solidFill>
              </a:rPr>
              <a:t>1.Politika metrol</a:t>
            </a:r>
            <a:r>
              <a:rPr lang="en-US" altLang="sk-SK" sz="4000" smtClean="0">
                <a:solidFill>
                  <a:schemeClr val="bg1"/>
                </a:solidFill>
                <a:cs typeface="Arial" panose="020B0604020202020204" pitchFamily="34" charset="0"/>
              </a:rPr>
              <a:t>ó</a:t>
            </a:r>
            <a:r>
              <a:rPr lang="sk-SK" altLang="sk-SK" sz="4000" smtClean="0">
                <a:solidFill>
                  <a:schemeClr val="bg1"/>
                </a:solidFill>
                <a:cs typeface="Arial" panose="020B0604020202020204" pitchFamily="34" charset="0"/>
              </a:rPr>
              <a:t>gie</a:t>
            </a:r>
            <a:r>
              <a:rPr lang="sk-SK" altLang="sk-SK" sz="4000" smtClean="0">
                <a:solidFill>
                  <a:schemeClr val="bg1"/>
                </a:solidFill>
              </a:rPr>
              <a:t> a kvalita</a:t>
            </a:r>
            <a:endParaRPr lang="cs-CZ" altLang="sk-SK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92150"/>
            <a:ext cx="8229600" cy="2160588"/>
          </a:xfrm>
        </p:spPr>
        <p:txBody>
          <a:bodyPr/>
          <a:lstStyle/>
          <a:p>
            <a:pPr eaLnBrk="1" hangingPunct="1"/>
            <a:r>
              <a:rPr lang="en-US" altLang="sk-SK" sz="1800" smtClean="0">
                <a:latin typeface="Tahoma" panose="020B0604030504040204" pitchFamily="34" charset="0"/>
              </a:rPr>
              <a:t>S</a:t>
            </a:r>
            <a:r>
              <a:rPr lang="sk-SK" altLang="sk-SK" sz="1800" smtClean="0">
                <a:latin typeface="Tahoma" panose="020B0604030504040204" pitchFamily="34" charset="0"/>
              </a:rPr>
              <a:t>ystém manažérstva merania má zabezpečiť to, že meracie zariadenie a meracie procesy vyhovujú svojmu zamýšľanému použitiu. Táto úloha sa zabezpečuje  konfirmáciou meracieho zariadenia a riadením meracích procesov. Z hľadiska metrologického zabezpečenia kvality výrobkov je dôležité riadiť všetky meracie procesy (súčasťou sú meradlá, prístroje, snímače, špeciálne skúšobné a programové vybavenie), ktoré sa používajú pri vývoji, výrobe, uvádzaní do činnosti, servise a recyklácii. Je potrebné sledovať merací proces tak, aby neistoty merania zodpovedali požiadavkám.</a:t>
            </a:r>
            <a:r>
              <a:rPr lang="sk-SK" altLang="sk-SK" sz="1600" smtClean="0">
                <a:latin typeface="Tahoma" panose="020B0604030504040204" pitchFamily="34" charset="0"/>
              </a:rPr>
              <a:t>  </a:t>
            </a:r>
            <a:br>
              <a:rPr lang="sk-SK" altLang="sk-SK" sz="1600" smtClean="0">
                <a:latin typeface="Tahoma" panose="020B0604030504040204" pitchFamily="34" charset="0"/>
              </a:rPr>
            </a:br>
            <a:endParaRPr lang="cs-CZ" altLang="sk-SK" sz="1600" smtClean="0">
              <a:latin typeface="Tahoma" panose="020B0604030504040204" pitchFamily="34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997200"/>
            <a:ext cx="8229600" cy="3095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b="1" smtClean="0">
                <a:solidFill>
                  <a:srgbClr val="FF3300"/>
                </a:solidFill>
                <a:latin typeface="Tahoma" panose="020B0604030504040204" pitchFamily="34" charset="0"/>
              </a:rPr>
              <a:t>Merací proces</a:t>
            </a:r>
            <a:r>
              <a:rPr lang="sk-SK" altLang="sk-SK" sz="1800" b="1" smtClean="0">
                <a:latin typeface="Tahoma" panose="020B0604030504040204" pitchFamily="34" charset="0"/>
              </a:rPr>
              <a:t> </a:t>
            </a:r>
            <a:r>
              <a:rPr lang="sk-SK" altLang="sk-SK" sz="1800" smtClean="0">
                <a:latin typeface="Tahoma" panose="020B0604030504040204" pitchFamily="34" charset="0"/>
              </a:rPr>
              <a:t>začína nadväzovaním meradiel na hodnoty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</a:rPr>
              <a:t>nov, pokračuje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metrologickou konfirmáciou až po samotné meranie určitým personálom za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pôsobenia ovplyvňujúcich veličín.  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Pod pojmom </a:t>
            </a:r>
            <a:r>
              <a:rPr lang="sk-SK" altLang="sk-SK" sz="1800" b="1" smtClean="0">
                <a:solidFill>
                  <a:srgbClr val="FF3300"/>
                </a:solidFill>
                <a:latin typeface="Tahoma" panose="020B0604030504040204" pitchFamily="34" charset="0"/>
              </a:rPr>
              <a:t>merací proces</a:t>
            </a:r>
            <a:r>
              <a:rPr lang="sk-SK" altLang="sk-SK" sz="1800" smtClean="0">
                <a:latin typeface="Tahoma" panose="020B0604030504040204" pitchFamily="34" charset="0"/>
              </a:rPr>
              <a:t> </a:t>
            </a:r>
            <a:r>
              <a:rPr lang="sk-SK" altLang="sk-SK" sz="1800" i="1" smtClean="0">
                <a:latin typeface="Tahoma" panose="020B0604030504040204" pitchFamily="34" charset="0"/>
              </a:rPr>
              <a:t>rozumieme súbor operácií, ktoré vytvoria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i="1" smtClean="0">
                <a:latin typeface="Tahoma" panose="020B0604030504040204" pitchFamily="34" charset="0"/>
              </a:rPr>
              <a:t>výsledok merania. Ide o vzájomne prepojené zdroje (napr. meracie zariadenie,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i="1" smtClean="0">
                <a:latin typeface="Tahoma" panose="020B0604030504040204" pitchFamily="34" charset="0"/>
              </a:rPr>
              <a:t>merací postup, operátor),činnosti a vplyvy (vplyvy okolia)</a:t>
            </a:r>
            <a:r>
              <a:rPr lang="sk-SK" altLang="sk-SK" sz="1800" smtClean="0">
                <a:latin typeface="Tahoma" panose="020B0604030504040204" pitchFamily="34" charset="0"/>
              </a:rPr>
              <a:t>  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Met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dy na riadenie meracích procesov vychádzajú z pravidelného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monitorovania a analýz nameraných údajov na všetkých úrovniach meracieho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procesu, pričom riadenie meracích procesov slúži na zistenie problémov s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opakovateľnosťou, ako aj na kompenzovanie zistených driftov vhodnou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extrapoláciou a korekciou ( metrologické zabezpečenie). </a:t>
            </a:r>
            <a:endParaRPr lang="cs-CZ" altLang="sk-SK" sz="1800" b="1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565400"/>
            <a:ext cx="7772400" cy="1470025"/>
          </a:xfrm>
        </p:spPr>
        <p:txBody>
          <a:bodyPr/>
          <a:lstStyle/>
          <a:p>
            <a:pPr algn="ctr" eaLnBrk="1" hangingPunct="1"/>
            <a:r>
              <a:rPr lang="sk-SK" altLang="sk-SK" sz="4000" smtClean="0">
                <a:solidFill>
                  <a:schemeClr val="bg1"/>
                </a:solidFill>
              </a:rPr>
              <a:t>3.1Prvky systému riadenia merania</a:t>
            </a:r>
            <a:endParaRPr lang="cs-CZ" altLang="sk-SK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1800" smtClean="0">
                <a:solidFill>
                  <a:srgbClr val="FF3300"/>
                </a:solidFill>
                <a:latin typeface="Tahoma" panose="020B0604030504040204" pitchFamily="34" charset="0"/>
              </a:rPr>
              <a:t>Systém riadenia meracích procesov</a:t>
            </a:r>
            <a:r>
              <a:rPr lang="sk-SK" altLang="sk-SK" sz="1800" smtClean="0">
                <a:latin typeface="Tahoma" panose="020B0604030504040204" pitchFamily="34" charset="0"/>
              </a:rPr>
              <a:t> má zabezpečiť rýchle zistenie odchýlok presahujúcich hranice dovolených odchýlok, ich analýzu a včasnú korekciu. Všetky postupy vytvorené na tento účel treba dokumentovať, aby mohli slúžiť na preukázanie spôsobilosti meracieho procesu a tiež ako návod na ich  použitie.</a:t>
            </a:r>
            <a:endParaRPr lang="cs-CZ" altLang="sk-SK" sz="1800" smtClean="0">
              <a:latin typeface="Tahoma" panose="020B0604030504040204" pitchFamily="34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Dokumentácia o meracích procesoch má obsahovať špecifikáciu o meradlách 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meracie postupy, pokyny pre obsluhu, potvrdenie o platnosti, overovacie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záznamy, bilanciu neistôt merania, dovolené odchýlky a pod.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Systém riadenia meracích procesov pozostáva z týchto hlavných prvkov:</a:t>
            </a:r>
            <a:endParaRPr lang="en-US" altLang="sk-SK" sz="18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definovanie meracieho procesu, teda určenie vhodného plánu meraní a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požiadaviek na presnosť,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zavedenie a udržiavanie adekvátneho konfirmačného systému pre meracie zariadenie,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zber údajov o meracom procese (spôsob a intervaly),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analýza údajov pre riadenie meracích procesov, 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nápravné opatrenia,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overovanie meracieho procesu,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vedenie dokumentácie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previerka systému riadenia</a:t>
            </a:r>
            <a:endParaRPr lang="cs-CZ" altLang="sk-SK" sz="180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388937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sk-SK" sz="1800" smtClean="0">
                <a:latin typeface="Tahoma" panose="020B0604030504040204" pitchFamily="34" charset="0"/>
              </a:rPr>
              <a:t>Riaden</a:t>
            </a:r>
            <a:r>
              <a:rPr lang="sk-SK" altLang="sk-SK" sz="1800" smtClean="0">
                <a:latin typeface="Tahoma" panose="020B0604030504040204" pitchFamily="34" charset="0"/>
              </a:rPr>
              <a:t>í</a:t>
            </a:r>
            <a:r>
              <a:rPr lang="en-US" altLang="sk-SK" sz="1800" smtClean="0">
                <a:latin typeface="Tahoma" panose="020B0604030504040204" pitchFamily="34" charset="0"/>
              </a:rPr>
              <a:t>m meracieho procesu m</a:t>
            </a:r>
            <a:r>
              <a:rPr lang="sk-SK" altLang="sk-SK" sz="1800" smtClean="0">
                <a:latin typeface="Tahoma" panose="020B0604030504040204" pitchFamily="34" charset="0"/>
              </a:rPr>
              <a:t>ôžeme: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zistiť neobvyklé zmeny priebehu meracieho procesu,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zistiť problémy s opakovateľnosťou,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identifikovať a kvantifikovať kompenzačné alebo korekčné účinky na zmeny charakteristík prístroja,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pomôcť identifikovať predvídateľné periodické zmeny vrátane cyklických zmien,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získať časti dokumentácie potrebnej na splnenie požiadaviek na zabezpečenie kvality.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Porucha systému riadenia meracieho systému sa môže zistiť: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analýzou regulačných diagramov,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následnými kontrolami,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medzilaborat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rnymi  porovnávaniami,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reklamáciami odberateľov.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endParaRPr lang="en-US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cs-CZ" altLang="sk-SK" sz="180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6192838"/>
          </a:xfrm>
        </p:spPr>
        <p:txBody>
          <a:bodyPr/>
          <a:lstStyle/>
          <a:p>
            <a:pPr marL="609600" indent="-609600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k-SK" altLang="sk-SK" smtClean="0">
                <a:latin typeface="Tahoma" panose="020B0604030504040204" pitchFamily="34" charset="0"/>
              </a:rPr>
              <a:t>Príručka kvality systému </a:t>
            </a:r>
          </a:p>
          <a:p>
            <a:pPr marL="609600" indent="-609600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k-SK" altLang="sk-SK" smtClean="0">
                <a:latin typeface="Tahoma" panose="020B0604030504040204" pitchFamily="34" charset="0"/>
              </a:rPr>
              <a:t>riadenia meracieho procesu</a:t>
            </a:r>
          </a:p>
          <a:p>
            <a:pPr marL="609600" indent="-609600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k-SK" altLang="sk-SK" sz="1800" b="1" smtClean="0">
              <a:latin typeface="Tahoma" panose="020B0604030504040204" pitchFamily="34" charset="0"/>
            </a:endParaRPr>
          </a:p>
          <a:p>
            <a:pPr marL="609600" indent="-609600"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k-SK" altLang="sk-SK" sz="2000" b="1" smtClean="0">
                <a:latin typeface="Tahoma" panose="020B0604030504040204" pitchFamily="34" charset="0"/>
              </a:rPr>
              <a:t>Obsah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Ú</a:t>
            </a: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vod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Definície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Požiadavky na meracie procesy 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Skladba a návrh meracieho procesu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Systém riadenia meracích procesov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Metrologický konfirmačný systém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Dozor nad meracím procesom 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Intervaly dozoru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Analýza údajov pre riadenie meracích procesov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Nápravné opatrenia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Overovanie meracieho procesu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Identifikácia overovaných meracích procesov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Záznamy o riadení meracích procesov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Pracovníci</a:t>
            </a: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k-SK" altLang="sk-SK" sz="1800" b="1" smtClean="0">
                <a:latin typeface="Tahoma" panose="020B0604030504040204" pitchFamily="34" charset="0"/>
                <a:cs typeface="Arial" panose="020B0604020202020204" pitchFamily="34" charset="0"/>
              </a:rPr>
              <a:t>Periodická previerka a preskúšanie systému riadenia meracích procesov</a:t>
            </a:r>
            <a:endParaRPr lang="en-US" altLang="sk-SK" sz="1800" b="1" smtClean="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565400"/>
            <a:ext cx="7772400" cy="1470025"/>
          </a:xfrm>
        </p:spPr>
        <p:txBody>
          <a:bodyPr/>
          <a:lstStyle/>
          <a:p>
            <a:pPr algn="ctr" eaLnBrk="1" hangingPunct="1"/>
            <a:r>
              <a:rPr lang="sk-SK" altLang="sk-SK" sz="4000" smtClean="0">
                <a:solidFill>
                  <a:schemeClr val="bg1"/>
                </a:solidFill>
              </a:rPr>
              <a:t>3.1.1 Definovanie meracieho procesu</a:t>
            </a:r>
            <a:endParaRPr lang="cs-CZ" altLang="sk-SK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60483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Merací proces sa chápe ako ucelený proces. Zah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ŕ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ňa analýzu princípu merania,</a:t>
            </a:r>
            <a:endParaRPr lang="en-US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nadväznosť na hodnoty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nov a kalibráciu.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 V pr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ípade potreby aj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nastavovanie, overovanie, metrologickú konfirmáciu a výsledky získané z 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meracieho zariadenia na pracovisku pri daných pracovných podmienkach.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Meracie zariadenie predstavuje iba jeden z mnohých faktorov ovplyvňujúcich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merania. Každú položku meracieho zariadenia  treba metrologicky konfirmovať.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Kompletná špecifikácia meracieho procesu má obsahovať: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identifikáciu  všetkých dôležitých meracích zariadení,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meracích postupov,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</a:rPr>
              <a:t>meracieho programového vybavenia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podmienok použitia,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śchopnosti obsluhy,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ostatných faktorov, ktoré ovplyvňujú výsledok merania.</a:t>
            </a:r>
            <a:endParaRPr lang="en-US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Pri 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návrhu meracieho procesu sa často dajú použiť plánované experimenty na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zistenie významných ovplyvňujúcich faktorov pôsobiacich na meranie a jeho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výsledky. V prípade, že sa nedajú uskutočniť plánované experimenty(príliš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drahé, zd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ĺ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havé a pod.) používajú sa údaje, špecifikácie a upozornenia dodané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výrobcom prístroja.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cs-CZ" altLang="sk-SK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565400"/>
            <a:ext cx="7772400" cy="1470025"/>
          </a:xfrm>
        </p:spPr>
        <p:txBody>
          <a:bodyPr/>
          <a:lstStyle/>
          <a:p>
            <a:pPr algn="ctr" eaLnBrk="1" hangingPunct="1"/>
            <a:r>
              <a:rPr lang="sk-SK" altLang="sk-SK" sz="4000" smtClean="0">
                <a:solidFill>
                  <a:schemeClr val="bg1"/>
                </a:solidFill>
              </a:rPr>
              <a:t>3.1.2 Spôsoby  a  intervaly zberu údajov o meracom procese</a:t>
            </a:r>
            <a:endParaRPr lang="cs-CZ" altLang="sk-SK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60483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Na riadenie procesov nevyhnutne treba stanoviť met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dy zberu informácií o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riadenom procese. Na ich základe sa posudzuje, či riadený proces sp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ĺ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ňa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požiadavky alebo je mimo požadované  hranice. Kvôli tomu sa zavádza systém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dozoru nad meracím procesom, ktorý zah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ŕ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ňa identifikáciu sledovaných prvkov: 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postup,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prostriedky,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intervaly dozoru.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Pri zbere údajov o riadenom meracom procese prevláda tendencia používať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met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du </a:t>
            </a:r>
            <a:r>
              <a:rPr lang="sk-SK" altLang="sk-SK" sz="1800" i="1" smtClean="0">
                <a:latin typeface="Tahoma" panose="020B0604030504040204" pitchFamily="34" charset="0"/>
                <a:cs typeface="Tahoma" panose="020B0604030504040204" pitchFamily="34" charset="0"/>
              </a:rPr>
              <a:t>merania kontrolného etal</a:t>
            </a:r>
            <a:r>
              <a:rPr lang="en-US" altLang="sk-SK" sz="1800" i="1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i="1" smtClean="0">
                <a:latin typeface="Tahoma" panose="020B0604030504040204" pitchFamily="34" charset="0"/>
                <a:cs typeface="Tahoma" panose="020B0604030504040204" pitchFamily="34" charset="0"/>
              </a:rPr>
              <a:t>nu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. Používajú sa však aj met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dy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vychádzajúce z meraní priamo na výrobkoch alebo predmetoch merania alebo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procesoch , ktoré umožňujú  určitý zber informácií o meracom procese.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Kontolný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 je meracie zariadenie, výrobok alebo iný objekt , resp. rozdiel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medzi dvoma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nmi a musí mať definované metrologické charakteristiky,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musí sa dať overovať, skúšať alebo kalibrovať a je tiež prenejší ako tento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proces.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Kontrolný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 je procesom sám meraný a namerané údaje sa vynášajú do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regulačných diagramov. Na diagramoch sa dajú pozorovať náhodné vplyvy na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neistotu merania.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Frekvencia s ktorou sa vykonávajú merania na kontrolnom etál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ne, závisí od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týchto hlavných faktorov: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- rozsahu riadenia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- požadovaného stupňa zabezpečenia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- dovolených hraníc neistoty merania</a:t>
            </a:r>
            <a:endParaRPr lang="en-US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565400"/>
            <a:ext cx="7772400" cy="1470025"/>
          </a:xfrm>
        </p:spPr>
        <p:txBody>
          <a:bodyPr/>
          <a:lstStyle/>
          <a:p>
            <a:pPr algn="ctr" eaLnBrk="1" hangingPunct="1"/>
            <a:r>
              <a:rPr lang="sk-SK" altLang="sk-SK" smtClean="0">
                <a:solidFill>
                  <a:schemeClr val="bg1"/>
                </a:solidFill>
              </a:rPr>
              <a:t>3.1.3  Analýza údajov pre riadenie meracieho procesu</a:t>
            </a:r>
            <a:endParaRPr lang="cs-CZ" altLang="sk-SK" sz="4800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sk-SK" altLang="sk-SK" sz="1800" smtClean="0">
                <a:latin typeface="Tahoma" panose="020B0604030504040204" pitchFamily="34" charset="0"/>
              </a:rPr>
              <a:t>Súčasne s prirodzenými požiadavkami na kvalitu výrobkov, služieb a procesov narastajú aj požiadavky na metrologické zabezpečenie hlavných činností organizácie. Systém metrologického zabezpečenia predstavuje dôležitú súčasť systémov riadenia kvality.</a:t>
            </a:r>
            <a:endParaRPr lang="cs-CZ" altLang="sk-SK" sz="1800" smtClean="0">
              <a:solidFill>
                <a:srgbClr val="4E667C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29600" cy="46085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 b="1" smtClean="0"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b="1" smtClean="0">
                <a:latin typeface="Tahoma" panose="020B0604030504040204" pitchFamily="34" charset="0"/>
              </a:rPr>
              <a:t>Základné pojmy</a:t>
            </a:r>
            <a:r>
              <a:rPr lang="sk-SK" altLang="sk-SK" sz="1800" smtClean="0">
                <a:latin typeface="Tahoma" panose="020B0604030504040204" pitchFamily="34" charset="0"/>
              </a:rPr>
              <a:t> udávajú  tieto normy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I</a:t>
            </a:r>
            <a:r>
              <a:rPr lang="en-US" altLang="sk-SK" sz="1800" smtClean="0">
                <a:latin typeface="Tahoma" panose="020B0604030504040204" pitchFamily="34" charset="0"/>
              </a:rPr>
              <a:t>SO 10012</a:t>
            </a:r>
            <a:r>
              <a:rPr lang="sk-SK" altLang="sk-SK" sz="1800" smtClean="0">
                <a:latin typeface="Tahoma" panose="020B0604030504040204" pitchFamily="34" charset="0"/>
              </a:rPr>
              <a:t>:2003 Systémy manažérstva merania - Požiadavky na procesy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merania a meracie zariadenia  ktorá sa skladala z dvoch častí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prvá časť STN ISO 10012 – 1:1992 Metrologický konfirmačný systém pre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meracie zariadenie 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druhá časť ISO 10012 – 2:1997 Riadenie  meracích procesov</a:t>
            </a:r>
            <a:endParaRPr lang="cs-CZ" altLang="sk-SK" sz="1800" smtClean="0"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Táto nová norma je zlúčením obidvoch predchádzajúcich častí a predstavuje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ucelený systém manažérstva merania. Cieľom systému manažérstva merania je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manažovanie rizika, že by meracie zariadenie a meracie procesy mohli uvádzať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nepravdivé výsledky, ktoré by ovplyvnili kvalitu výrobku organizácie. 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 i="1" smtClean="0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604837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Merania, ktoré sme získali na kontrolnom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ne, sa majú analyzovať a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porovnať s požiadavkami. Vhodným štatistickým nástrojom, ktorý je schopný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vyhodnotiť odchýlky od požiadaviek, sú regulačné diagramy.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Dajú sa nimi zistiť neočakávané časové odchýlky alebo zmeny procesu a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zároveň aj dlhodobé trendy. Zachytávajú aktuálny stav meracieho procesu.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Podrobná analýza meracieho procesu umožňuje stanoviť: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druh a oblasť pôsobenia príčin, ktoré môžu vyvolať nepravidelnosti,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vplyv neprimeraných požiadaviek v špecifikácií,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spôsob kontroly a oblasť ich pôsobnosti,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všetky ostatné súvisiace faktory, ktoré môžu ovplyvniť merací proces.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313113" y="473075"/>
            <a:ext cx="2519362" cy="863600"/>
          </a:xfrm>
        </p:spPr>
        <p:txBody>
          <a:bodyPr/>
          <a:lstStyle/>
          <a:p>
            <a:pPr eaLnBrk="1" hangingPunct="1"/>
            <a:r>
              <a:rPr lang="en-US" altLang="sk-SK" sz="1800" b="1" smtClean="0">
                <a:solidFill>
                  <a:srgbClr val="4E667C"/>
                </a:solidFill>
                <a:latin typeface="Tahoma" panose="020B0604030504040204" pitchFamily="34" charset="0"/>
              </a:rPr>
              <a:t>R</a:t>
            </a:r>
            <a:r>
              <a:rPr lang="sk-SK" altLang="sk-SK" sz="1800" b="1" smtClean="0">
                <a:solidFill>
                  <a:srgbClr val="4E667C"/>
                </a:solidFill>
                <a:latin typeface="Tahoma" panose="020B0604030504040204" pitchFamily="34" charset="0"/>
              </a:rPr>
              <a:t>egulačný diagram </a:t>
            </a:r>
            <a:endParaRPr lang="cs-CZ" altLang="sk-SK" sz="1800" b="1" smtClean="0">
              <a:solidFill>
                <a:srgbClr val="4E667C"/>
              </a:solidFill>
              <a:latin typeface="Tahoma" panose="020B0604030504040204" pitchFamily="34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sk-SK" altLang="sk-SK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5795963" y="549275"/>
          <a:ext cx="28733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3" name="Rovnica" r:id="rId3" imgW="126780" imgH="215526" progId="Equation.3">
                  <p:embed/>
                </p:oleObj>
              </mc:Choice>
              <mc:Fallback>
                <p:oleObj name="Rovnica" r:id="rId3" imgW="126780" imgH="21552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549275"/>
                        <a:ext cx="28733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781300"/>
            <a:ext cx="5905500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179388" y="1052513"/>
            <a:ext cx="8713787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cs-CZ" altLang="sk-SK">
                <a:latin typeface="Tahoma" panose="020B0604030504040204" pitchFamily="34" charset="0"/>
              </a:rPr>
              <a:t>Je to diagram, v ktorom vodorovná os je časovou, s vyznačenými okamihmi jednotlivých výberov hodnôt regulovanej veličiny. V smere zvislej osi sa v bodoch prislúchajúcich jednotlivým výberom zakresľujú hodnoty výberovej charakteristiky. Dalej sa v nom zakresľujú regulačné hranice. UCL –horná regulačná medza, LCL – dolná regulačná medza. (upper and lower control level),  stredná hodnota -  centerline.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565400"/>
            <a:ext cx="7772400" cy="1470025"/>
          </a:xfrm>
        </p:spPr>
        <p:txBody>
          <a:bodyPr/>
          <a:lstStyle/>
          <a:p>
            <a:pPr algn="ctr" eaLnBrk="1" hangingPunct="1"/>
            <a:r>
              <a:rPr lang="sk-SK" altLang="sk-SK" smtClean="0">
                <a:solidFill>
                  <a:schemeClr val="bg1"/>
                </a:solidFill>
              </a:rPr>
              <a:t>3.1.4 Nápravné opatrenia</a:t>
            </a:r>
            <a:endParaRPr lang="cs-CZ" altLang="sk-SK" sz="4800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604837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Ak sa pri analýze nameraných údajov zistí, že niektorý z nich prekračuje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predpísané hranice. Alebo ak údaje nadobúdajú neprijateľný trend, treba prijať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nápravné opatrenia. Tie by mali merací proces vrátiť do požadovaného stavu,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alebo sa musí preukázať, že merací proces ostáva riadený.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Nápravné opatrenia môžu spočívať: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 zmenšovaní intervalov medzi kontrolami,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 oprave alebo vyradení nestabilných alebo nespoľahlivých prístrojov,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 zmenšovaní neistôt meracieho zariadenia,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vo zväčšovaní časového rozpätia, v ktorom sa robia merania,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vo zväčšovaní počtu ovplyvňujúcich veličín, ktoré sa kontrolujú,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 znižovaní najväčšej dovolenej chyby meracieho zariadenia,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vo zvyšovaní spôsobilosti personálu.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Nápravné opatrenia musia eliminovať príčinu, ktorá spôsobila odchýlku. Účinok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nápravných opatrení sa musí sledovať ihne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ď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 pri zavedení nápravného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opatrenia.</a:t>
            </a:r>
            <a:endParaRPr lang="en-US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endParaRPr lang="sk-SK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endParaRPr lang="sk-SK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altLang="sk-SK" sz="180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781300"/>
            <a:ext cx="7772400" cy="1398588"/>
          </a:xfrm>
        </p:spPr>
        <p:txBody>
          <a:bodyPr/>
          <a:lstStyle/>
          <a:p>
            <a:pPr algn="ctr" eaLnBrk="1" hangingPunct="1"/>
            <a:r>
              <a:rPr lang="sk-SK" altLang="sk-SK" sz="4000" smtClean="0">
                <a:solidFill>
                  <a:schemeClr val="bg1"/>
                </a:solidFill>
              </a:rPr>
              <a:t>Požiadavky na zabezpečenie kvality meracieho zariadenia</a:t>
            </a:r>
            <a:endParaRPr lang="cs-CZ" altLang="sk-SK" sz="40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685800" y="228600"/>
            <a:ext cx="3581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k-SK" altLang="sk-SK" sz="54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Meranie</a:t>
            </a:r>
            <a:endParaRPr lang="sk-SK" altLang="sk-SK" sz="5400" smtClean="0"/>
          </a:p>
        </p:txBody>
      </p:sp>
      <p:sp>
        <p:nvSpPr>
          <p:cNvPr id="45059" name="AutoShape 3" descr="Novinový papír"/>
          <p:cNvSpPr>
            <a:spLocks noChangeArrowheads="1"/>
          </p:cNvSpPr>
          <p:nvPr/>
        </p:nvSpPr>
        <p:spPr bwMode="auto">
          <a:xfrm>
            <a:off x="2133600" y="2133600"/>
            <a:ext cx="4800600" cy="3886200"/>
          </a:xfrm>
          <a:custGeom>
            <a:avLst/>
            <a:gdLst>
              <a:gd name="T0" fmla="*/ 4200525 w 21600"/>
              <a:gd name="T1" fmla="*/ 1943100 h 21600"/>
              <a:gd name="T2" fmla="*/ 2400300 w 21600"/>
              <a:gd name="T3" fmla="*/ 3886200 h 21600"/>
              <a:gd name="T4" fmla="*/ 600075 w 21600"/>
              <a:gd name="T5" fmla="*/ 1943100 h 21600"/>
              <a:gd name="T6" fmla="*/ 240030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cs-CZ" altLang="sk-SK" sz="3400" b="1">
                <a:solidFill>
                  <a:schemeClr val="bg1"/>
                </a:solidFill>
              </a:rPr>
              <a:t>Súhrn operácií,</a:t>
            </a:r>
          </a:p>
          <a:p>
            <a:pPr algn="ctr"/>
            <a:r>
              <a:rPr lang="cs-CZ" altLang="sk-SK" sz="3400" b="1">
                <a:solidFill>
                  <a:schemeClr val="bg1"/>
                </a:solidFill>
              </a:rPr>
              <a:t>s cieľom</a:t>
            </a:r>
          </a:p>
          <a:p>
            <a:pPr algn="ctr"/>
            <a:r>
              <a:rPr lang="cs-CZ" altLang="sk-SK" sz="3400" b="1">
                <a:solidFill>
                  <a:schemeClr val="bg1"/>
                </a:solidFill>
              </a:rPr>
              <a:t>stanoviť</a:t>
            </a:r>
          </a:p>
          <a:p>
            <a:pPr algn="ctr"/>
            <a:r>
              <a:rPr lang="cs-CZ" altLang="sk-SK" sz="3400" b="1">
                <a:solidFill>
                  <a:srgbClr val="FF0000"/>
                </a:solidFill>
              </a:rPr>
              <a:t>hodnoty</a:t>
            </a:r>
          </a:p>
          <a:p>
            <a:pPr algn="ctr"/>
            <a:r>
              <a:rPr lang="cs-CZ" altLang="sk-SK" sz="3400" b="1">
                <a:solidFill>
                  <a:srgbClr val="FF0000"/>
                </a:solidFill>
              </a:rPr>
              <a:t>meranej</a:t>
            </a:r>
          </a:p>
          <a:p>
            <a:pPr algn="ctr"/>
            <a:r>
              <a:rPr lang="cs-CZ" altLang="sk-SK" sz="3400" b="1">
                <a:solidFill>
                  <a:srgbClr val="FF0000"/>
                </a:solidFill>
              </a:rPr>
              <a:t>veličiny</a:t>
            </a:r>
            <a:endParaRPr lang="cs-CZ" altLang="sk-SK" sz="3000" b="1"/>
          </a:p>
        </p:txBody>
      </p:sp>
      <p:grpSp>
        <p:nvGrpSpPr>
          <p:cNvPr id="45060" name="Group 4"/>
          <p:cNvGrpSpPr>
            <a:grpSpLocks/>
          </p:cNvGrpSpPr>
          <p:nvPr/>
        </p:nvGrpSpPr>
        <p:grpSpPr bwMode="auto">
          <a:xfrm>
            <a:off x="876300" y="914400"/>
            <a:ext cx="7521575" cy="4997450"/>
            <a:chOff x="552" y="576"/>
            <a:chExt cx="4738" cy="3148"/>
          </a:xfrm>
        </p:grpSpPr>
        <p:pic>
          <p:nvPicPr>
            <p:cNvPr id="38917" name="Picture 5" descr="symboly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2" y="1872"/>
              <a:ext cx="1704" cy="1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18" name="Picture 6" descr="symbol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3" y="576"/>
              <a:ext cx="1825" cy="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919" name="Picture 7" descr="symbol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2400"/>
              <a:ext cx="1690" cy="1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utoUpdateAnimBg="0"/>
      <p:bldP spid="45059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2600325" y="2514600"/>
            <a:ext cx="685800" cy="1295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sk-SK" altLang="sk-SK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400050" y="2286000"/>
            <a:ext cx="2124075" cy="1712913"/>
          </a:xfrm>
          <a:prstGeom prst="flowChartDocument">
            <a:avLst/>
          </a:prstGeom>
          <a:solidFill>
            <a:srgbClr val="FF99CC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sk-SK" altLang="sk-SK" sz="3000" b="1" i="1" noProof="1">
                <a:solidFill>
                  <a:srgbClr val="000000"/>
                </a:solidFill>
              </a:rPr>
              <a:t>namáhan</a:t>
            </a:r>
            <a:r>
              <a:rPr lang="cs-CZ" altLang="sk-SK" sz="3000" b="1" i="1">
                <a:solidFill>
                  <a:srgbClr val="000000"/>
                </a:solidFill>
              </a:rPr>
              <a:t>í</a:t>
            </a:r>
            <a:endParaRPr lang="cs-CZ" altLang="sk-SK" sz="3000" b="1" i="1" noProof="1">
              <a:solidFill>
                <a:srgbClr val="000000"/>
              </a:solidFill>
            </a:endParaRPr>
          </a:p>
          <a:p>
            <a:pPr algn="ctr"/>
            <a:r>
              <a:rPr lang="cs-CZ" altLang="sk-SK" sz="3000" b="1" i="1" noProof="1">
                <a:solidFill>
                  <a:srgbClr val="000000"/>
                </a:solidFill>
              </a:rPr>
              <a:t>v </a:t>
            </a:r>
            <a:r>
              <a:rPr lang="sk-SK" altLang="sk-SK" sz="3000" b="1" i="1">
                <a:solidFill>
                  <a:srgbClr val="000000"/>
                </a:solidFill>
              </a:rPr>
              <a:t>ť</a:t>
            </a:r>
            <a:r>
              <a:rPr lang="sk-SK" altLang="sk-SK" sz="3000" b="1" i="1" noProof="1">
                <a:solidFill>
                  <a:srgbClr val="000000"/>
                </a:solidFill>
              </a:rPr>
              <a:t>ahu</a:t>
            </a:r>
            <a:endParaRPr lang="cs-CZ" altLang="sk-SK" sz="2400">
              <a:latin typeface="Times New Roman" panose="02020603050405020304" pitchFamily="18" charset="0"/>
            </a:endParaRPr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3362325" y="2286000"/>
            <a:ext cx="2124075" cy="1712913"/>
          </a:xfrm>
          <a:prstGeom prst="flowChartDocument">
            <a:avLst/>
          </a:prstGeom>
          <a:solidFill>
            <a:srgbClr val="FFCC99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sk-SK" altLang="sk-SK" sz="3000" b="1" i="1" noProof="1">
                <a:solidFill>
                  <a:srgbClr val="000000"/>
                </a:solidFill>
              </a:rPr>
              <a:t>deform</a:t>
            </a:r>
            <a:r>
              <a:rPr lang="sk-SK" altLang="sk-SK" sz="3000" b="1" i="1">
                <a:solidFill>
                  <a:srgbClr val="000000"/>
                </a:solidFill>
              </a:rPr>
              <a:t>ácia</a:t>
            </a:r>
            <a:endParaRPr lang="sk-SK" altLang="sk-SK" sz="3000" b="1" i="1" noProof="1">
              <a:solidFill>
                <a:srgbClr val="000000"/>
              </a:solidFill>
            </a:endParaRPr>
          </a:p>
          <a:p>
            <a:pPr algn="ctr"/>
            <a:endParaRPr lang="cs-CZ" altLang="sk-SK" sz="2400">
              <a:latin typeface="Times New Roman" panose="02020603050405020304" pitchFamily="18" charset="0"/>
            </a:endParaRPr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5791200" y="5221288"/>
            <a:ext cx="685800" cy="1295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sk-SK" altLang="sk-SK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3524250" y="4992688"/>
            <a:ext cx="2124075" cy="1712912"/>
          </a:xfrm>
          <a:prstGeom prst="flowChartDocument">
            <a:avLst/>
          </a:prstGeom>
          <a:solidFill>
            <a:srgbClr val="CCFF99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sk-SK" altLang="sk-SK" sz="3000" b="1" i="1" noProof="1">
                <a:solidFill>
                  <a:schemeClr val="hlink"/>
                </a:solidFill>
              </a:rPr>
              <a:t>odpor</a:t>
            </a:r>
            <a:endParaRPr lang="cs-CZ" altLang="sk-SK" sz="2400">
              <a:latin typeface="Times New Roman" panose="02020603050405020304" pitchFamily="18" charset="0"/>
            </a:endParaRPr>
          </a:p>
        </p:txBody>
      </p:sp>
      <p:sp>
        <p:nvSpPr>
          <p:cNvPr id="46087" name="AutoShape 7"/>
          <p:cNvSpPr>
            <a:spLocks noChangeArrowheads="1"/>
          </p:cNvSpPr>
          <p:nvPr/>
        </p:nvSpPr>
        <p:spPr bwMode="auto">
          <a:xfrm>
            <a:off x="6562725" y="4992688"/>
            <a:ext cx="2124075" cy="1712912"/>
          </a:xfrm>
          <a:prstGeom prst="flowChartDocument">
            <a:avLst/>
          </a:prstGeom>
          <a:solidFill>
            <a:srgbClr val="CCFF99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sk-SK" altLang="sk-SK" sz="3000" b="1" i="1" noProof="1">
              <a:solidFill>
                <a:srgbClr val="FF6600"/>
              </a:solidFill>
            </a:endParaRPr>
          </a:p>
          <a:p>
            <a:pPr algn="ctr"/>
            <a:r>
              <a:rPr lang="sk-SK" altLang="sk-SK" sz="3000" b="1" i="1" noProof="1">
                <a:solidFill>
                  <a:srgbClr val="FF6600"/>
                </a:solidFill>
              </a:rPr>
              <a:t>nap</a:t>
            </a:r>
            <a:r>
              <a:rPr lang="sk-SK" altLang="sk-SK" sz="3000" b="1" i="1">
                <a:solidFill>
                  <a:srgbClr val="FF6600"/>
                </a:solidFill>
              </a:rPr>
              <a:t>ätie</a:t>
            </a:r>
            <a:endParaRPr lang="sk-SK" altLang="sk-SK" sz="3000" b="1" i="1" noProof="1">
              <a:solidFill>
                <a:srgbClr val="FF6600"/>
              </a:solidFill>
            </a:endParaRPr>
          </a:p>
          <a:p>
            <a:pPr algn="ctr"/>
            <a:endParaRPr lang="cs-CZ" altLang="sk-SK" sz="2400">
              <a:latin typeface="Times New Roman" panose="02020603050405020304" pitchFamily="18" charset="0"/>
            </a:endParaRPr>
          </a:p>
        </p:txBody>
      </p:sp>
      <p:sp>
        <p:nvSpPr>
          <p:cNvPr id="46088" name="AutoShape 8"/>
          <p:cNvSpPr>
            <a:spLocks noChangeArrowheads="1"/>
          </p:cNvSpPr>
          <p:nvPr/>
        </p:nvSpPr>
        <p:spPr bwMode="auto">
          <a:xfrm>
            <a:off x="4343400" y="3886200"/>
            <a:ext cx="1447800" cy="9144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sk-SK" altLang="sk-SK"/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381000" y="381000"/>
            <a:ext cx="2905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sk-SK" b="1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Príklad</a:t>
            </a:r>
            <a:endParaRPr lang="cs-CZ" altLang="sk-SK" smtClean="0"/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2895600" y="381000"/>
            <a:ext cx="6096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cs-CZ" altLang="sk-SK" sz="4400" b="1">
                <a:solidFill>
                  <a:srgbClr val="FFCC00"/>
                </a:solidFill>
              </a:rPr>
              <a:t>elektrického merania</a:t>
            </a:r>
            <a:br>
              <a:rPr lang="cs-CZ" altLang="sk-SK" sz="4400" b="1">
                <a:solidFill>
                  <a:srgbClr val="FFCC00"/>
                </a:solidFill>
              </a:rPr>
            </a:br>
            <a:r>
              <a:rPr lang="cs-CZ" altLang="sk-SK" sz="4400" b="1">
                <a:solidFill>
                  <a:srgbClr val="FFCC00"/>
                </a:solidFill>
              </a:rPr>
              <a:t>neelektrické veličiny</a:t>
            </a:r>
            <a:endParaRPr lang="cs-CZ" altLang="sk-SK" sz="4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nimBg="1" autoUpdateAnimBg="0"/>
      <p:bldP spid="46084" grpId="0" animBg="1" autoUpdateAnimBg="0"/>
      <p:bldP spid="46086" grpId="0" animBg="1" autoUpdateAnimBg="0"/>
      <p:bldP spid="46087" grpId="0" animBg="1" autoUpdateAnimBg="0"/>
      <p:bldP spid="46089" grpId="0" autoUpdateAnimBg="0"/>
      <p:bldP spid="46090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3375"/>
            <a:ext cx="9144000" cy="719138"/>
          </a:xfrm>
        </p:spPr>
        <p:txBody>
          <a:bodyPr/>
          <a:lstStyle/>
          <a:p>
            <a:pPr algn="ctr" eaLnBrk="1" hangingPunct="1"/>
            <a:r>
              <a:rPr lang="sk-SK" altLang="sk-SK" sz="2400" b="1" noProof="1" smtClean="0">
                <a:solidFill>
                  <a:srgbClr val="FF6600"/>
                </a:solidFill>
              </a:rPr>
              <a:t>Základn</a:t>
            </a:r>
            <a:r>
              <a:rPr lang="sk-SK" altLang="sk-SK" sz="2400" b="1" smtClean="0">
                <a:solidFill>
                  <a:srgbClr val="FF6600"/>
                </a:solidFill>
              </a:rPr>
              <a:t>é</a:t>
            </a:r>
            <a:r>
              <a:rPr lang="sk-SK" altLang="sk-SK" sz="2400" b="1" noProof="1" smtClean="0">
                <a:solidFill>
                  <a:srgbClr val="FF6600"/>
                </a:solidFill>
              </a:rPr>
              <a:t> pož</a:t>
            </a:r>
            <a:r>
              <a:rPr lang="sk-SK" altLang="sk-SK" sz="2400" b="1" smtClean="0">
                <a:solidFill>
                  <a:srgbClr val="FF6600"/>
                </a:solidFill>
              </a:rPr>
              <a:t>i</a:t>
            </a:r>
            <a:r>
              <a:rPr lang="cs-CZ" altLang="sk-SK" sz="2400" b="1" smtClean="0">
                <a:solidFill>
                  <a:srgbClr val="FF6600"/>
                </a:solidFill>
              </a:rPr>
              <a:t>a</a:t>
            </a:r>
            <a:r>
              <a:rPr lang="cs-CZ" altLang="sk-SK" sz="2400" b="1" noProof="1" smtClean="0">
                <a:solidFill>
                  <a:srgbClr val="FF6600"/>
                </a:solidFill>
              </a:rPr>
              <a:t>davky na vo</a:t>
            </a:r>
            <a:r>
              <a:rPr lang="sk-SK" altLang="sk-SK" sz="2400" b="1" smtClean="0">
                <a:solidFill>
                  <a:srgbClr val="FF6600"/>
                </a:solidFill>
              </a:rPr>
              <a:t>l</a:t>
            </a:r>
            <a:r>
              <a:rPr lang="sk-SK" altLang="sk-SK" sz="2400" b="1" noProof="1" smtClean="0">
                <a:solidFill>
                  <a:srgbClr val="FF6600"/>
                </a:solidFill>
              </a:rPr>
              <a:t>bu snímač</a:t>
            </a:r>
            <a:r>
              <a:rPr lang="sk-SK" altLang="sk-SK" sz="2400" b="1" smtClean="0">
                <a:solidFill>
                  <a:srgbClr val="FF6600"/>
                </a:solidFill>
              </a:rPr>
              <a:t>a</a:t>
            </a:r>
            <a:endParaRPr lang="cs-CZ" altLang="sk-SK" sz="240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424863" cy="5568950"/>
          </a:xfrm>
        </p:spPr>
        <p:txBody>
          <a:bodyPr/>
          <a:lstStyle/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volba druhu meraných veličín 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počet meraných veličín 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volba presnosti merania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počet meraní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volba meracej met</a:t>
            </a:r>
            <a:r>
              <a:rPr lang="en-US" altLang="sk-SK" sz="1800" smtClean="0">
                <a:cs typeface="Arial" panose="020B0604020202020204" pitchFamily="34" charset="0"/>
              </a:rPr>
              <a:t>ó</a:t>
            </a:r>
            <a:r>
              <a:rPr lang="cs-CZ" altLang="sk-SK" sz="1800" smtClean="0"/>
              <a:t>dy s ohľadom  na požadovanú presnosť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počet odberných meracích miest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prístrojové vybavenie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druh rušivých vplyvo</a:t>
            </a:r>
            <a:r>
              <a:rPr lang="en-US" altLang="sk-SK" sz="1800" smtClean="0"/>
              <a:t>v</a:t>
            </a:r>
            <a:endParaRPr lang="cs-CZ" altLang="sk-SK" sz="1800" smtClean="0"/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volba ochrany pred rušivými vplyvmi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spoľahlivost prístrojového vybavenia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časová náročnost merania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dostupné etalony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vplyv dynamiky meracieho zariadenia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financovanie merania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r>
              <a:rPr lang="cs-CZ" altLang="sk-SK" sz="1800" smtClean="0"/>
              <a:t>kvalifikačné požadavky na obsluhující personál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</a:pPr>
            <a:endParaRPr lang="cs-CZ" altLang="sk-SK" sz="1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1427163" y="3581400"/>
            <a:ext cx="6096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sk-SK" altLang="sk-SK" sz="4400" b="1" noProof="1">
                <a:solidFill>
                  <a:srgbClr val="FF6600"/>
                </a:solidFill>
              </a:rPr>
              <a:t>Metrologické vlastnosti</a:t>
            </a:r>
            <a:endParaRPr lang="sk-SK" altLang="sk-SK" sz="4400" noProof="1"/>
          </a:p>
        </p:txBody>
      </p:sp>
      <p:grpSp>
        <p:nvGrpSpPr>
          <p:cNvPr id="49155" name="Group 3"/>
          <p:cNvGrpSpPr>
            <a:grpSpLocks/>
          </p:cNvGrpSpPr>
          <p:nvPr/>
        </p:nvGrpSpPr>
        <p:grpSpPr bwMode="auto">
          <a:xfrm>
            <a:off x="830263" y="4953000"/>
            <a:ext cx="6934200" cy="1143000"/>
            <a:chOff x="523" y="3120"/>
            <a:chExt cx="4368" cy="720"/>
          </a:xfrm>
        </p:grpSpPr>
        <p:sp>
          <p:nvSpPr>
            <p:cNvPr id="41992" name="Rectangle 4"/>
            <p:cNvSpPr>
              <a:spLocks noChangeArrowheads="1"/>
            </p:cNvSpPr>
            <p:nvPr/>
          </p:nvSpPr>
          <p:spPr bwMode="auto">
            <a:xfrm>
              <a:off x="523" y="3120"/>
              <a:ext cx="4368" cy="720"/>
            </a:xfrm>
            <a:prstGeom prst="rect">
              <a:avLst/>
            </a:prstGeom>
            <a:gradFill rotWithShape="0">
              <a:gsLst>
                <a:gs pos="0">
                  <a:schemeClr val="tx1"/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sk-SK" altLang="sk-SK"/>
            </a:p>
          </p:txBody>
        </p:sp>
        <p:grpSp>
          <p:nvGrpSpPr>
            <p:cNvPr id="41993" name="Group 5"/>
            <p:cNvGrpSpPr>
              <a:grpSpLocks/>
            </p:cNvGrpSpPr>
            <p:nvPr/>
          </p:nvGrpSpPr>
          <p:grpSpPr bwMode="auto">
            <a:xfrm>
              <a:off x="619" y="3120"/>
              <a:ext cx="4176" cy="720"/>
              <a:chOff x="293" y="1354"/>
              <a:chExt cx="5088" cy="720"/>
            </a:xfrm>
          </p:grpSpPr>
          <p:sp>
            <p:nvSpPr>
              <p:cNvPr id="41994" name="Text Box 6"/>
              <p:cNvSpPr txBox="1">
                <a:spLocks noChangeArrowheads="1"/>
              </p:cNvSpPr>
              <p:nvPr/>
            </p:nvSpPr>
            <p:spPr bwMode="auto">
              <a:xfrm>
                <a:off x="293" y="1728"/>
                <a:ext cx="417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sk-SK" altLang="sk-SK" sz="3000" b="1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41995" name="Text Box 7"/>
              <p:cNvSpPr txBox="1">
                <a:spLocks noChangeArrowheads="1"/>
              </p:cNvSpPr>
              <p:nvPr/>
            </p:nvSpPr>
            <p:spPr bwMode="auto">
              <a:xfrm>
                <a:off x="293" y="1354"/>
                <a:ext cx="5088" cy="6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r>
                  <a:rPr lang="sk-SK" altLang="sk-SK" sz="3000" b="1" noProof="1">
                    <a:solidFill>
                      <a:schemeClr val="bg1"/>
                    </a:solidFill>
                  </a:rPr>
                  <a:t>vlastnosti priamo súvisiace</a:t>
                </a:r>
              </a:p>
              <a:p>
                <a:pPr algn="ctr"/>
                <a:r>
                  <a:rPr lang="sk-SK" altLang="sk-SK" sz="3000" b="1" noProof="1">
                    <a:solidFill>
                      <a:schemeClr val="bg1"/>
                    </a:solidFill>
                  </a:rPr>
                  <a:t>s procesom a výsledkami merania</a:t>
                </a:r>
                <a:endParaRPr lang="sk-SK" altLang="sk-SK" sz="2400" noProof="1"/>
              </a:p>
            </p:txBody>
          </p:sp>
        </p:grpSp>
      </p:grpSp>
      <p:grpSp>
        <p:nvGrpSpPr>
          <p:cNvPr id="49160" name="Group 8"/>
          <p:cNvGrpSpPr>
            <a:grpSpLocks/>
          </p:cNvGrpSpPr>
          <p:nvPr/>
        </p:nvGrpSpPr>
        <p:grpSpPr bwMode="auto">
          <a:xfrm>
            <a:off x="533400" y="1752600"/>
            <a:ext cx="7620000" cy="1387475"/>
            <a:chOff x="336" y="1104"/>
            <a:chExt cx="4800" cy="874"/>
          </a:xfrm>
        </p:grpSpPr>
        <p:sp>
          <p:nvSpPr>
            <p:cNvPr id="41990" name="Rectangle 9"/>
            <p:cNvSpPr>
              <a:spLocks noChangeArrowheads="1"/>
            </p:cNvSpPr>
            <p:nvPr/>
          </p:nvSpPr>
          <p:spPr bwMode="auto">
            <a:xfrm>
              <a:off x="619" y="1104"/>
              <a:ext cx="4272" cy="874"/>
            </a:xfrm>
            <a:prstGeom prst="rect">
              <a:avLst/>
            </a:prstGeom>
            <a:gradFill rotWithShape="0">
              <a:gsLst>
                <a:gs pos="0">
                  <a:schemeClr val="tx1"/>
                </a:gs>
                <a:gs pos="100000">
                  <a:srgbClr val="FFCCFF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sk-SK" altLang="sk-SK" sz="3000" b="1" noProof="1">
                <a:solidFill>
                  <a:schemeClr val="bg1"/>
                </a:solidFill>
              </a:endParaRPr>
            </a:p>
          </p:txBody>
        </p:sp>
        <p:sp>
          <p:nvSpPr>
            <p:cNvPr id="41991" name="Rectangle 10"/>
            <p:cNvSpPr>
              <a:spLocks noChangeArrowheads="1"/>
            </p:cNvSpPr>
            <p:nvPr/>
          </p:nvSpPr>
          <p:spPr bwMode="auto">
            <a:xfrm>
              <a:off x="336" y="1200"/>
              <a:ext cx="4800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sk-SK" altLang="sk-SK" sz="3000" b="1" noProof="1">
                  <a:solidFill>
                    <a:schemeClr val="bg1"/>
                  </a:solidFill>
                </a:rPr>
                <a:t>charakterizujú jednotlivé</a:t>
              </a:r>
            </a:p>
            <a:p>
              <a:pPr algn="ctr"/>
              <a:r>
                <a:rPr lang="sk-SK" altLang="sk-SK" sz="3000" b="1" noProof="1">
                  <a:solidFill>
                    <a:schemeClr val="bg1"/>
                  </a:solidFill>
                </a:rPr>
                <a:t>metrologické vlastnosti</a:t>
              </a:r>
            </a:p>
          </p:txBody>
        </p:sp>
      </p:grp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373063" y="487363"/>
            <a:ext cx="77358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k-SK" altLang="sk-SK" sz="4400" b="1" noProof="1">
                <a:solidFill>
                  <a:srgbClr val="FF6600"/>
                </a:solidFill>
              </a:rPr>
              <a:t>Metrologické charakteristiky</a:t>
            </a:r>
            <a:endParaRPr lang="sk-SK" altLang="sk-SK" sz="2400" b="1" noProof="1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utoUpdateAnimBg="0"/>
      <p:bldP spid="49163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371600"/>
          </a:xfrm>
        </p:spPr>
        <p:txBody>
          <a:bodyPr/>
          <a:lstStyle/>
          <a:p>
            <a:pPr eaLnBrk="1" hangingPunct="1"/>
            <a:r>
              <a:rPr lang="sk-SK" altLang="sk-SK" sz="2400" b="1" noProof="1" smtClean="0">
                <a:solidFill>
                  <a:srgbClr val="FF6600"/>
                </a:solidFill>
              </a:rPr>
              <a:t>Statické charakteristiky snímača</a:t>
            </a:r>
            <a:endParaRPr lang="cs-CZ" altLang="sk-SK" sz="240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95400"/>
            <a:ext cx="8785225" cy="5229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rozsah stupnice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nominálny rozsah (stupnice)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nominálne rozpätie (stupnice)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merací rozsah (prístroja)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meracie rozpätie (prístroja)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nominálna hodnota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kalibračná krivka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smtClean="0"/>
              <a:t>k</a:t>
            </a:r>
            <a:r>
              <a:rPr lang="sk-SK" altLang="sk-SK" sz="2400" noProof="1" smtClean="0"/>
              <a:t>orekcia</a:t>
            </a:r>
            <a:endParaRPr lang="sk-SK" altLang="sk-SK" sz="240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trieda presnosti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reprodukovateľnosť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pohyblivosť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rozlíšiteľnosť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stálosť (stabilita)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preťaženie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citlivosť </a:t>
            </a:r>
            <a:r>
              <a:rPr lang="sk-SK" altLang="sk-SK" sz="2400" b="1" i="1" noProof="1" smtClean="0"/>
              <a:t>K</a:t>
            </a:r>
            <a:endParaRPr lang="sk-SK" altLang="sk-SK" sz="2400" noProof="1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neutrálnosť (transparencia)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400" noProof="1" smtClean="0"/>
              <a:t>transformačná funkcia</a:t>
            </a:r>
            <a:endParaRPr lang="cs-CZ" altLang="sk-SK" sz="2400" smtClean="0"/>
          </a:p>
          <a:p>
            <a:pPr eaLnBrk="1" hangingPunct="1">
              <a:lnSpc>
                <a:spcPct val="80000"/>
              </a:lnSpc>
            </a:pPr>
            <a:endParaRPr lang="cs-CZ" altLang="sk-SK" sz="24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7" r="4143" b="7149"/>
          <a:stretch>
            <a:fillRect/>
          </a:stretch>
        </p:blipFill>
        <p:spPr bwMode="auto">
          <a:xfrm>
            <a:off x="0" y="692150"/>
            <a:ext cx="8964613" cy="482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755650" y="5589588"/>
            <a:ext cx="7777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sk-SK" altLang="sk-SK" b="1"/>
              <a:t>Prvky na dosiahnutie metrologickej konfirmácie a spojitého riadenia meracích procesov</a:t>
            </a:r>
            <a:endParaRPr lang="cs-CZ" altLang="sk-SK" b="1"/>
          </a:p>
        </p:txBody>
      </p:sp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991600" cy="1371600"/>
          </a:xfrm>
        </p:spPr>
        <p:txBody>
          <a:bodyPr/>
          <a:lstStyle/>
          <a:p>
            <a:pPr algn="ctr" eaLnBrk="1" hangingPunct="1"/>
            <a:r>
              <a:rPr lang="sk-SK" altLang="sk-SK" sz="2400" b="1" noProof="1" smtClean="0">
                <a:solidFill>
                  <a:srgbClr val="FF6600"/>
                </a:solidFill>
              </a:rPr>
              <a:t>Statické charakteristiky snímača - chyby</a:t>
            </a:r>
            <a:endParaRPr lang="cs-CZ" altLang="sk-SK" sz="240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524000"/>
            <a:ext cx="8353425" cy="4724400"/>
          </a:xfrm>
        </p:spPr>
        <p:txBody>
          <a:bodyPr/>
          <a:lstStyle/>
          <a:p>
            <a:pPr eaLnBrk="1" hangingPunct="1"/>
            <a:r>
              <a:rPr lang="sk-SK" altLang="sk-SK" sz="1800" noProof="1" smtClean="0"/>
              <a:t>najväčšia dovolená chyba</a:t>
            </a:r>
          </a:p>
          <a:p>
            <a:pPr eaLnBrk="1" hangingPunct="1"/>
            <a:r>
              <a:rPr lang="sk-SK" altLang="sk-SK" sz="1800" noProof="1" smtClean="0"/>
              <a:t>redukovaná chyba</a:t>
            </a:r>
          </a:p>
          <a:p>
            <a:pPr eaLnBrk="1" hangingPunct="1"/>
            <a:r>
              <a:rPr lang="sk-SK" altLang="sk-SK" sz="1800" noProof="1" smtClean="0"/>
              <a:t>chyba údaja (meradla)</a:t>
            </a:r>
          </a:p>
          <a:p>
            <a:pPr eaLnBrk="1" hangingPunct="1"/>
            <a:r>
              <a:rPr lang="sk-SK" altLang="sk-SK" sz="1800" noProof="1" smtClean="0"/>
              <a:t>základná a doplnková chyba</a:t>
            </a:r>
          </a:p>
          <a:p>
            <a:pPr eaLnBrk="1" hangingPunct="1"/>
            <a:r>
              <a:rPr lang="sk-SK" altLang="sk-SK" sz="1800" noProof="1" smtClean="0"/>
              <a:t>chyba linearity</a:t>
            </a:r>
          </a:p>
          <a:p>
            <a:pPr eaLnBrk="1" hangingPunct="1"/>
            <a:r>
              <a:rPr lang="sk-SK" altLang="sk-SK" sz="1800" noProof="1" smtClean="0"/>
              <a:t>aditívne chyby</a:t>
            </a:r>
          </a:p>
          <a:p>
            <a:pPr eaLnBrk="1" hangingPunct="1"/>
            <a:r>
              <a:rPr lang="sk-SK" altLang="sk-SK" sz="1800" noProof="1" smtClean="0"/>
              <a:t>multiplikatívna chyba</a:t>
            </a:r>
          </a:p>
          <a:p>
            <a:pPr eaLnBrk="1" hangingPunct="1"/>
            <a:r>
              <a:rPr lang="sk-SK" altLang="sk-SK" sz="1800" noProof="1" smtClean="0"/>
              <a:t>chyba hysterézie</a:t>
            </a:r>
            <a:endParaRPr lang="cs-CZ" altLang="sk-SK" sz="1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2971800" y="0"/>
            <a:ext cx="31765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k-SK" altLang="sk-SK" sz="4000" b="1">
                <a:solidFill>
                  <a:srgbClr val="FFCC00"/>
                </a:solidFill>
              </a:rPr>
              <a:t>neistota MZ:</a:t>
            </a:r>
            <a:endParaRPr lang="cs-CZ" altLang="sk-SK" sz="4000" b="1">
              <a:solidFill>
                <a:srgbClr val="FFCC00"/>
              </a:solidFill>
            </a:endParaRPr>
          </a:p>
        </p:txBody>
      </p:sp>
      <p:pic>
        <p:nvPicPr>
          <p:cNvPr id="45059" name="Picture 3" descr="obr1-2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663" y="609600"/>
            <a:ext cx="6484937" cy="621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141663"/>
            <a:ext cx="7772400" cy="1470025"/>
          </a:xfrm>
        </p:spPr>
        <p:txBody>
          <a:bodyPr/>
          <a:lstStyle/>
          <a:p>
            <a:pPr algn="ctr" eaLnBrk="1" hangingPunct="1"/>
            <a:r>
              <a:rPr lang="sk-SK" altLang="sk-SK" sz="4000" smtClean="0">
                <a:solidFill>
                  <a:schemeClr val="bg1"/>
                </a:solidFill>
              </a:rPr>
              <a:t>1.1.Dôležité definície</a:t>
            </a:r>
            <a:endParaRPr lang="cs-CZ" altLang="sk-SK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713788" cy="5975350"/>
          </a:xfrm>
        </p:spPr>
        <p:txBody>
          <a:bodyPr/>
          <a:lstStyle/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i="1" smtClean="0">
                <a:solidFill>
                  <a:srgbClr val="FF3300"/>
                </a:solidFill>
                <a:latin typeface="Tahoma" panose="020B0604030504040204" pitchFamily="34" charset="0"/>
              </a:rPr>
              <a:t>Systém manažérstva merania  - </a:t>
            </a:r>
            <a:r>
              <a:rPr lang="sk-SK" altLang="sk-SK" sz="1800" smtClean="0">
                <a:latin typeface="Tahoma" panose="020B0604030504040204" pitchFamily="34" charset="0"/>
              </a:rPr>
              <a:t>súbor vzájomne súvisiacich alebo vzájomne 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previazaných prvkov, ktoré sú nevyhnutné na dosiahnutie metrologickej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konfirmácie a nepretržitého riadenia procesov merania.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cs-CZ" altLang="sk-SK" sz="1800" smtClean="0">
              <a:latin typeface="Tahoma" panose="020B0604030504040204" pitchFamily="34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i="1" smtClean="0">
                <a:solidFill>
                  <a:srgbClr val="FF3300"/>
                </a:solidFill>
                <a:latin typeface="Tahoma" panose="020B0604030504040204" pitchFamily="34" charset="0"/>
              </a:rPr>
              <a:t>Metrologická konfirmácia  - </a:t>
            </a:r>
            <a:r>
              <a:rPr lang="sk-SK" altLang="sk-SK" sz="1800" smtClean="0">
                <a:latin typeface="Tahoma" panose="020B0604030504040204" pitchFamily="34" charset="0"/>
              </a:rPr>
              <a:t>množina činností požadovaných na zaistenie toho, že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meracie zariadenie sa nachádza v stave zhody s požiadavkami kladenými na jeho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zamýšľané použitie. 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i="1" smtClean="0">
                <a:solidFill>
                  <a:srgbClr val="FF3300"/>
                </a:solidFill>
                <a:latin typeface="Tahoma" panose="020B0604030504040204" pitchFamily="34" charset="0"/>
              </a:rPr>
              <a:t>Merací proces</a:t>
            </a:r>
            <a:r>
              <a:rPr lang="sk-SK" altLang="sk-SK" sz="1800" smtClean="0">
                <a:latin typeface="Tahoma" panose="020B0604030504040204" pitchFamily="34" charset="0"/>
              </a:rPr>
              <a:t> - 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súbor operácií, ktoré vytvoria výsledok merania. </a:t>
            </a:r>
            <a:endParaRPr lang="sk-SK" altLang="sk-SK" sz="1800" smtClean="0">
              <a:latin typeface="Tahoma" panose="020B0604030504040204" pitchFamily="34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 i="1" smtClean="0">
              <a:solidFill>
                <a:srgbClr val="FF3300"/>
              </a:solidFill>
              <a:latin typeface="Tahoma" panose="020B0604030504040204" pitchFamily="34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i="1" smtClean="0">
                <a:solidFill>
                  <a:srgbClr val="FF3300"/>
                </a:solidFill>
                <a:latin typeface="Tahoma" panose="020B0604030504040204" pitchFamily="34" charset="0"/>
              </a:rPr>
              <a:t>Metrologická funkcia </a:t>
            </a:r>
            <a:r>
              <a:rPr lang="sk-SK" altLang="sk-SK" sz="1800" smtClean="0">
                <a:latin typeface="Tahoma" panose="020B0604030504040204" pitchFamily="34" charset="0"/>
              </a:rPr>
              <a:t>– organizačná zodpovednosť za definovanie a zavedenie 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systému riadenia merania.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 i="1" smtClean="0">
              <a:solidFill>
                <a:srgbClr val="FF3300"/>
              </a:solidFill>
              <a:latin typeface="Tahoma" panose="020B0604030504040204" pitchFamily="34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i="1" smtClean="0">
                <a:solidFill>
                  <a:srgbClr val="FF3300"/>
                </a:solidFill>
                <a:latin typeface="Tahoma" panose="020B0604030504040204" pitchFamily="34" charset="0"/>
              </a:rPr>
              <a:t>Meracie zariadenie, meracie vybavenie </a:t>
            </a:r>
            <a:r>
              <a:rPr lang="sk-SK" altLang="sk-SK" sz="1800" smtClean="0">
                <a:solidFill>
                  <a:srgbClr val="FF3300"/>
                </a:solidFill>
                <a:latin typeface="Tahoma" panose="020B0604030504040204" pitchFamily="34" charset="0"/>
              </a:rPr>
              <a:t> </a:t>
            </a:r>
            <a:r>
              <a:rPr lang="sk-SK" altLang="sk-SK" sz="1800" smtClean="0">
                <a:latin typeface="Tahoma" panose="020B0604030504040204" pitchFamily="34" charset="0"/>
              </a:rPr>
              <a:t>predstavujú všetky meradlá,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</a:rPr>
              <a:t>ny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referenčné materiály, príslušenstvo a inštrukcie, ktoré sú potrebné na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vykonanie merania.</a:t>
            </a:r>
          </a:p>
          <a:p>
            <a:pPr algn="just"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i="1" smtClean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Riadenie meracieho procesu</a:t>
            </a: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 -  sledovanie a analýza údajov získaných v procese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merania spolu s nápravnými zásahmi. Ich cieľom je udržiavanie meracieho procesu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trvalo v činnosti podľa špecifikácie. Môžu sa využívať kontrolné etalony, regulačné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diagramy alebo ich ekvivalenty.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i="1" smtClean="0">
                <a:solidFill>
                  <a:srgbClr val="FF3300"/>
                </a:solidFill>
                <a:latin typeface="Tahoma" panose="020B0604030504040204" pitchFamily="34" charset="0"/>
              </a:rPr>
              <a:t>Kalibrácia </a:t>
            </a:r>
            <a:r>
              <a:rPr lang="sk-SK" altLang="sk-SK" sz="1800" smtClean="0">
                <a:latin typeface="Tahoma" panose="020B0604030504040204" pitchFamily="34" charset="0"/>
              </a:rPr>
              <a:t>– sú to operácie, ktoré za stanovených podmienok  vytvárajú závislosť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medzi hodnotami indikovaným meradlom alebo meracím systémom resp. medzi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hodnotami reprezentovanými zhmotnenými mierami alebo referenčným materiálom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a medzi odpovedajúcimi hodnotami realizovanými etal</a:t>
            </a:r>
            <a:r>
              <a:rPr lang="en-US" altLang="sk-SK" sz="18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smtClean="0">
                <a:latin typeface="Tahoma" panose="020B0604030504040204" pitchFamily="34" charset="0"/>
              </a:rPr>
              <a:t>nmi.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 i="1" smtClean="0">
              <a:solidFill>
                <a:srgbClr val="FF3300"/>
              </a:solidFill>
              <a:latin typeface="Tahoma" panose="020B0604030504040204" pitchFamily="34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i="1" smtClean="0">
                <a:solidFill>
                  <a:srgbClr val="FF3300"/>
                </a:solidFill>
                <a:latin typeface="Tahoma" panose="020B0604030504040204" pitchFamily="34" charset="0"/>
              </a:rPr>
              <a:t>Overovanie </a:t>
            </a:r>
            <a:r>
              <a:rPr lang="sk-SK" altLang="sk-SK" sz="1800" i="1" smtClean="0">
                <a:latin typeface="Tahoma" panose="020B0604030504040204" pitchFamily="34" charset="0"/>
              </a:rPr>
              <a:t>-</a:t>
            </a:r>
            <a:r>
              <a:rPr lang="sk-SK" altLang="sk-SK" sz="1800" smtClean="0">
                <a:latin typeface="Tahoma" panose="020B0604030504040204" pitchFamily="34" charset="0"/>
              </a:rPr>
              <a:t> potvrdenie preskúmaním a previerkou objektívnej skutočnosti, že</a:t>
            </a:r>
          </a:p>
          <a:p>
            <a:pPr>
              <a:lnSpc>
                <a:spcPct val="7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smtClean="0">
                <a:latin typeface="Tahoma" panose="020B0604030504040204" pitchFamily="34" charset="0"/>
              </a:rPr>
              <a:t>špecifikované požiadavky sú splnené.</a:t>
            </a:r>
            <a:r>
              <a:rPr lang="sk-SK" altLang="sk-SK" sz="1800" i="1" smtClean="0">
                <a:solidFill>
                  <a:srgbClr val="FF3300"/>
                </a:solidFill>
                <a:latin typeface="Tahoma" panose="020B0604030504040204" pitchFamily="34" charset="0"/>
              </a:rPr>
              <a:t> </a:t>
            </a:r>
            <a:endParaRPr lang="cs-CZ" altLang="sk-SK" sz="1800" i="1" smtClean="0">
              <a:solidFill>
                <a:srgbClr val="FF3300"/>
              </a:solidFill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sk-SK" altLang="sk-SK" sz="1800" smtClean="0">
              <a:latin typeface="Tahoma" panose="020B060403050404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cs-CZ" altLang="sk-SK" sz="1800" smtClean="0">
              <a:latin typeface="Tahoma" panose="020B060403050404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sk-SK" altLang="sk-SK" sz="1800" i="1" smtClean="0">
              <a:solidFill>
                <a:srgbClr val="FF3300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sk-SK" sz="1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ChangeArrowheads="1"/>
          </p:cNvSpPr>
          <p:nvPr/>
        </p:nvSpPr>
        <p:spPr bwMode="auto">
          <a:xfrm>
            <a:off x="395288" y="692150"/>
            <a:ext cx="8229600" cy="554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sk-SK" altLang="sk-SK" sz="1800" i="1">
                <a:solidFill>
                  <a:srgbClr val="FF3300"/>
                </a:solidFill>
                <a:latin typeface="Tahoma" panose="020B0604030504040204" pitchFamily="34" charset="0"/>
              </a:rPr>
              <a:t>Justovanie </a:t>
            </a:r>
            <a:r>
              <a:rPr lang="sk-SK" altLang="sk-SK" sz="1800">
                <a:latin typeface="Tahoma" panose="020B0604030504040204" pitchFamily="34" charset="0"/>
              </a:rPr>
              <a:t>- činnosť určená na uvedenie meradla do stavu odpovedajúceho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>
                <a:latin typeface="Tahoma" panose="020B0604030504040204" pitchFamily="34" charset="0"/>
              </a:rPr>
              <a:t>podmienkam jeho používania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i="1">
                <a:solidFill>
                  <a:srgbClr val="FF3300"/>
                </a:solidFill>
                <a:latin typeface="Tahoma" panose="020B0604030504040204" pitchFamily="34" charset="0"/>
              </a:rPr>
              <a:t>Previerka kvality </a:t>
            </a:r>
            <a:r>
              <a:rPr lang="sk-SK" altLang="sk-SK" sz="1800">
                <a:latin typeface="Tahoma" panose="020B0604030504040204" pitchFamily="34" charset="0"/>
              </a:rPr>
              <a:t>- systematické a nezávislé skúmanie s cieľom stanoviť či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>
                <a:latin typeface="Tahoma" panose="020B0604030504040204" pitchFamily="34" charset="0"/>
              </a:rPr>
              <a:t>činnosti v oblasti kvality a s nimi spojené výsledky sú v súlade s plánovanými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>
                <a:latin typeface="Tahoma" panose="020B0604030504040204" pitchFamily="34" charset="0"/>
              </a:rPr>
              <a:t>zámermi a či sa tieto realizujú efektívne a sú vhodné na dosiahnutie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>
                <a:latin typeface="Tahoma" panose="020B0604030504040204" pitchFamily="34" charset="0"/>
              </a:rPr>
              <a:t>stanovených cieľov. Previerka sa aplikuje na systém kvality alebo na jeho prvky 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>
                <a:latin typeface="Tahoma" panose="020B0604030504040204" pitchFamily="34" charset="0"/>
              </a:rPr>
              <a:t>na procesy, výrobky a služby. 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 i="1">
                <a:solidFill>
                  <a:srgbClr val="FF3300"/>
                </a:solidFill>
                <a:latin typeface="Tahoma" panose="020B0604030504040204" pitchFamily="34" charset="0"/>
              </a:rPr>
              <a:t>Kontrolný etal</a:t>
            </a:r>
            <a:r>
              <a:rPr lang="en-US" altLang="sk-SK" sz="1800" i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1800" i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sk-SK" altLang="sk-SK" sz="180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sk-SK" altLang="sk-SK" sz="1800">
                <a:latin typeface="Tahoma" panose="020B0604030504040204" pitchFamily="34" charset="0"/>
                <a:cs typeface="Tahoma" panose="020B0604030504040204" pitchFamily="34" charset="0"/>
              </a:rPr>
              <a:t>- meracie zariadenie, výrobok alebo iné objekty, ktoré slúžia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>
                <a:latin typeface="Tahoma" panose="020B0604030504040204" pitchFamily="34" charset="0"/>
                <a:cs typeface="Tahoma" panose="020B0604030504040204" pitchFamily="34" charset="0"/>
              </a:rPr>
              <a:t>na vytváranie bázy údajov pre riadenie meracieho procesu tak, že sú týmto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r>
              <a:rPr lang="sk-SK" altLang="sk-SK" sz="1800">
                <a:latin typeface="Tahoma" panose="020B0604030504040204" pitchFamily="34" charset="0"/>
                <a:cs typeface="Tahoma" panose="020B0604030504040204" pitchFamily="34" charset="0"/>
              </a:rPr>
              <a:t>procesom samy merané.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Times New Roman" panose="02020603050405020304" pitchFamily="18" charset="0"/>
              <a:buNone/>
            </a:pPr>
            <a:endParaRPr lang="sk-SK" altLang="sk-SK" sz="180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781300"/>
            <a:ext cx="7772400" cy="1584325"/>
          </a:xfrm>
        </p:spPr>
        <p:txBody>
          <a:bodyPr/>
          <a:lstStyle/>
          <a:p>
            <a:pPr algn="ctr" eaLnBrk="1" hangingPunct="1"/>
            <a:r>
              <a:rPr lang="sk-SK" altLang="sk-SK" sz="4000" smtClean="0">
                <a:solidFill>
                  <a:schemeClr val="bg1"/>
                </a:solidFill>
              </a:rPr>
              <a:t>2.</a:t>
            </a:r>
            <a:r>
              <a:rPr lang="en-US" altLang="sk-SK" sz="4000" smtClean="0">
                <a:solidFill>
                  <a:schemeClr val="bg1"/>
                </a:solidFill>
              </a:rPr>
              <a:t>Metrol</a:t>
            </a:r>
            <a:r>
              <a:rPr lang="sk-SK" altLang="sk-SK" sz="4000" smtClean="0">
                <a:solidFill>
                  <a:schemeClr val="bg1"/>
                </a:solidFill>
              </a:rPr>
              <a:t>o</a:t>
            </a:r>
            <a:r>
              <a:rPr lang="en-US" altLang="sk-SK" sz="4000" smtClean="0">
                <a:solidFill>
                  <a:schemeClr val="bg1"/>
                </a:solidFill>
              </a:rPr>
              <a:t>gi</a:t>
            </a:r>
            <a:r>
              <a:rPr lang="sk-SK" altLang="sk-SK" sz="4000" smtClean="0">
                <a:solidFill>
                  <a:schemeClr val="bg1"/>
                </a:solidFill>
              </a:rPr>
              <a:t>cký konfirmačný systém</a:t>
            </a:r>
            <a:endParaRPr lang="cs-CZ" altLang="sk-SK" smtClean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61214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2000" smtClean="0">
                <a:latin typeface="Tahoma" panose="020B0604030504040204" pitchFamily="34" charset="0"/>
              </a:rPr>
              <a:t>Súčasťou realizácie </a:t>
            </a:r>
            <a:r>
              <a:rPr lang="sk-SK" altLang="sk-SK" sz="2000" smtClean="0">
                <a:solidFill>
                  <a:srgbClr val="FF3300"/>
                </a:solidFill>
                <a:latin typeface="Tahoma" panose="020B0604030504040204" pitchFamily="34" charset="0"/>
              </a:rPr>
              <a:t>systému manažérstva merania</a:t>
            </a:r>
            <a:r>
              <a:rPr lang="sk-SK" altLang="sk-SK" sz="2000" smtClean="0">
                <a:latin typeface="Tahoma" panose="020B0604030504040204" pitchFamily="34" charset="0"/>
              </a:rPr>
              <a:t> je zavedenie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2000" smtClean="0">
                <a:solidFill>
                  <a:srgbClr val="FF3300"/>
                </a:solidFill>
                <a:latin typeface="Tahoma" panose="020B0604030504040204" pitchFamily="34" charset="0"/>
              </a:rPr>
              <a:t>metrologického konfirmačného systému</a:t>
            </a:r>
            <a:r>
              <a:rPr lang="sk-SK" altLang="sk-SK" sz="2000" smtClean="0">
                <a:latin typeface="Tahoma" panose="020B0604030504040204" pitchFamily="34" charset="0"/>
              </a:rPr>
              <a:t> alebo </a:t>
            </a:r>
            <a:r>
              <a:rPr lang="sk-SK" altLang="sk-SK" sz="2000" smtClean="0">
                <a:solidFill>
                  <a:srgbClr val="FF3300"/>
                </a:solidFill>
                <a:latin typeface="Tahoma" panose="020B0604030504040204" pitchFamily="34" charset="0"/>
              </a:rPr>
              <a:t>konfirmačného systému</a:t>
            </a:r>
            <a:r>
              <a:rPr lang="sk-SK" altLang="sk-SK" sz="2000" smtClean="0">
                <a:latin typeface="Tahoma" panose="020B0604030504040204" pitchFamily="34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20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2000" smtClean="0">
                <a:latin typeface="Tahoma" panose="020B0604030504040204" pitchFamily="34" charset="0"/>
              </a:rPr>
              <a:t>Cieľom </a:t>
            </a:r>
            <a:r>
              <a:rPr lang="sk-SK" altLang="sk-SK" sz="2000" i="1" smtClean="0">
                <a:latin typeface="Tahoma" panose="020B0604030504040204" pitchFamily="34" charset="0"/>
              </a:rPr>
              <a:t>metrologického konfirmačného systému</a:t>
            </a:r>
            <a:r>
              <a:rPr lang="sk-SK" altLang="sk-SK" sz="2000" smtClean="0">
                <a:latin typeface="Tahoma" panose="020B0604030504040204" pitchFamily="34" charset="0"/>
              </a:rPr>
              <a:t> je zabezpečiť, aby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2000" smtClean="0">
                <a:latin typeface="Tahoma" panose="020B0604030504040204" pitchFamily="34" charset="0"/>
              </a:rPr>
              <a:t>meracie zariadenie </a:t>
            </a:r>
            <a:r>
              <a:rPr lang="cs-CZ" altLang="sk-SK" sz="2000" smtClean="0">
                <a:latin typeface="Tahoma" panose="020B0604030504040204" pitchFamily="34" charset="0"/>
              </a:rPr>
              <a:t>fungovalo tak, ako je zamýšľané. Musí sa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cs-CZ" altLang="sk-SK" sz="2000" smtClean="0">
                <a:latin typeface="Tahoma" panose="020B0604030504040204" pitchFamily="34" charset="0"/>
              </a:rPr>
              <a:t>minimalizovať  riziko, že meracie zariadenie bude vykazovať výsledky s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cs-CZ" altLang="sk-SK" sz="2000" smtClean="0">
                <a:latin typeface="Tahoma" panose="020B0604030504040204" pitchFamily="34" charset="0"/>
              </a:rPr>
              <a:t>neprijateľnými chybami.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sk-SK" altLang="sk-SK" sz="20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2000" smtClean="0">
                <a:latin typeface="Tahoma" panose="020B0604030504040204" pitchFamily="34" charset="0"/>
              </a:rPr>
              <a:t>Konfirmačný systém obsahuje: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000" smtClean="0">
                <a:latin typeface="Tahoma" panose="020B0604030504040204" pitchFamily="34" charset="0"/>
              </a:rPr>
              <a:t>položky meracieho zariadenia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000" smtClean="0">
                <a:latin typeface="Tahoma" panose="020B0604030504040204" pitchFamily="34" charset="0"/>
              </a:rPr>
              <a:t>rozdelenie zodpovednosti a činnosti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r>
              <a:rPr lang="sk-SK" altLang="sk-SK" sz="2000" smtClean="0">
                <a:latin typeface="Tahoma" panose="020B0604030504040204" pitchFamily="34" charset="0"/>
              </a:rPr>
              <a:t>spôsob dosiahnutia požadovanej presnosti </a:t>
            </a:r>
            <a:endParaRPr lang="en-US" altLang="sk-SK" sz="20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sk-SK" sz="2000" smtClean="0">
              <a:latin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sk-SK" sz="2000" smtClean="0">
                <a:latin typeface="Tahoma" panose="020B0604030504040204" pitchFamily="34" charset="0"/>
              </a:rPr>
              <a:t>Polo</a:t>
            </a:r>
            <a:r>
              <a:rPr lang="sk-SK" altLang="sk-SK" sz="2000" smtClean="0">
                <a:latin typeface="Tahoma" panose="020B0604030504040204" pitchFamily="34" charset="0"/>
              </a:rPr>
              <a:t>žky meracieho zariadenia sa majú nachádzať v stave zhody s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2000" smtClean="0">
                <a:latin typeface="Tahoma" panose="020B0604030504040204" pitchFamily="34" charset="0"/>
              </a:rPr>
              <a:t>Požiadavkami kladenými na jeho zamýšľané použitie – zavádza sa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2000" smtClean="0">
                <a:latin typeface="Tahoma" panose="020B0604030504040204" pitchFamily="34" charset="0"/>
              </a:rPr>
              <a:t>pojem </a:t>
            </a:r>
            <a:r>
              <a:rPr lang="sk-SK" altLang="sk-SK" sz="2000" smtClean="0">
                <a:solidFill>
                  <a:srgbClr val="FF3300"/>
                </a:solidFill>
                <a:latin typeface="Tahoma" panose="020B0604030504040204" pitchFamily="34" charset="0"/>
              </a:rPr>
              <a:t>metrologická konfirmácia</a:t>
            </a:r>
            <a:r>
              <a:rPr lang="sk-SK" altLang="sk-SK" sz="2000" i="1" smtClean="0">
                <a:latin typeface="Tahoma" panose="020B0604030504040204" pitchFamily="34" charset="0"/>
              </a:rPr>
              <a:t>.  </a:t>
            </a:r>
            <a:r>
              <a:rPr lang="sk-SK" altLang="sk-SK" sz="2000" smtClean="0">
                <a:latin typeface="Tahoma" panose="020B0604030504040204" pitchFamily="34" charset="0"/>
              </a:rPr>
              <a:t>Met</a:t>
            </a:r>
            <a:r>
              <a:rPr lang="en-US" altLang="sk-SK" sz="2000" smtClean="0">
                <a:latin typeface="Tahoma" panose="020B0604030504040204" pitchFamily="34" charset="0"/>
                <a:cs typeface="Tahoma" panose="020B0604030504040204" pitchFamily="34" charset="0"/>
              </a:rPr>
              <a:t>ó</a:t>
            </a:r>
            <a:r>
              <a:rPr lang="sk-SK" altLang="sk-SK" sz="2000" smtClean="0">
                <a:latin typeface="Tahoma" panose="020B0604030504040204" pitchFamily="34" charset="0"/>
                <a:cs typeface="Tahoma" panose="020B0604030504040204" pitchFamily="34" charset="0"/>
              </a:rPr>
              <a:t>dy používané pri zavádzaní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2000" smtClean="0">
                <a:latin typeface="Tahoma" panose="020B0604030504040204" pitchFamily="34" charset="0"/>
                <a:cs typeface="Tahoma" panose="020B0604030504040204" pitchFamily="34" charset="0"/>
              </a:rPr>
              <a:t>konfirmačného systému sa musia dokumentovať. Preto sa vytvára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sk-SK" altLang="sk-SK" sz="2000" smtClean="0">
                <a:latin typeface="Tahoma" panose="020B0604030504040204" pitchFamily="34" charset="0"/>
                <a:cs typeface="Tahoma" panose="020B0604030504040204" pitchFamily="34" charset="0"/>
              </a:rPr>
              <a:t>príručka kvality konfirmačného systému.</a:t>
            </a:r>
            <a:endParaRPr lang="en-US" altLang="sk-SK" sz="20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cs-CZ" altLang="sk-SK" sz="2000" smtClean="0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k-SK" altLang="sk-SK" sz="2000" smtClean="0"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cs-CZ" altLang="sk-SK" sz="200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sk-S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sk-S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</TotalTime>
  <Words>2684</Words>
  <Application>Microsoft Office PowerPoint</Application>
  <PresentationFormat>Prezentácia na obrazovke (4:3)</PresentationFormat>
  <Paragraphs>389</Paragraphs>
  <Slides>41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41</vt:i4>
      </vt:variant>
    </vt:vector>
  </HeadingPairs>
  <TitlesOfParts>
    <vt:vector size="49" baseType="lpstr">
      <vt:lpstr>Arial</vt:lpstr>
      <vt:lpstr>Wingdings</vt:lpstr>
      <vt:lpstr>Calibri</vt:lpstr>
      <vt:lpstr>Arial Black</vt:lpstr>
      <vt:lpstr>Times New Roman</vt:lpstr>
      <vt:lpstr>Tahoma</vt:lpstr>
      <vt:lpstr>Pixel</vt:lpstr>
      <vt:lpstr>Microsoft Equation 3.0</vt:lpstr>
      <vt:lpstr>Systémy manažérstva merania</vt:lpstr>
      <vt:lpstr>1.Politika metrológie a kvalita</vt:lpstr>
      <vt:lpstr>Súčasne s prirodzenými požiadavkami na kvalitu výrobkov, služieb a procesov narastajú aj požiadavky na metrologické zabezpečenie hlavných činností organizácie. Systém metrologického zabezpečenia predstavuje dôležitú súčasť systémov riadenia kvality.</vt:lpstr>
      <vt:lpstr>Prezentácia programu PowerPoint</vt:lpstr>
      <vt:lpstr>1.1.Dôležité definície</vt:lpstr>
      <vt:lpstr>Prezentácia programu PowerPoint</vt:lpstr>
      <vt:lpstr>Prezentácia programu PowerPoint</vt:lpstr>
      <vt:lpstr>2.Metrologický konfirmačný systém</vt:lpstr>
      <vt:lpstr>Prezentácia programu PowerPoint</vt:lpstr>
      <vt:lpstr>Prezentácia programu PowerPoint</vt:lpstr>
      <vt:lpstr>2.1 Prvky konfirmačného systému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2.2 Obmedzenia metrologického konfirmačného systému</vt:lpstr>
      <vt:lpstr>Prezentácia programu PowerPoint</vt:lpstr>
      <vt:lpstr>3. Systém riadenia meracieho procesu</vt:lpstr>
      <vt:lpstr>Systém manažérstva merania má zabezpečiť to, že meracie zariadenie a meracie procesy vyhovujú svojmu zamýšľanému použitiu. Táto úloha sa zabezpečuje  konfirmáciou meracieho zariadenia a riadením meracích procesov. Z hľadiska metrologického zabezpečenia kvality výrobkov je dôležité riadiť všetky meracie procesy (súčasťou sú meradlá, prístroje, snímače, špeciálne skúšobné a programové vybavenie), ktoré sa používajú pri vývoji, výrobe, uvádzaní do činnosti, servise a recyklácii. Je potrebné sledovať merací proces tak, aby neistoty merania zodpovedali požiadavkám.   </vt:lpstr>
      <vt:lpstr>3.1Prvky systému riadenia merania</vt:lpstr>
      <vt:lpstr>Systém riadenia meracích procesov má zabezpečiť rýchle zistenie odchýlok presahujúcich hranice dovolených odchýlok, ich analýzu a včasnú korekciu. Všetky postupy vytvorené na tento účel treba dokumentovať, aby mohli slúžiť na preukázanie spôsobilosti meracieho procesu a tiež ako návod na ich  použitie.</vt:lpstr>
      <vt:lpstr>Prezentácia programu PowerPoint</vt:lpstr>
      <vt:lpstr>Prezentácia programu PowerPoint</vt:lpstr>
      <vt:lpstr>3.1.1 Definovanie meracieho procesu</vt:lpstr>
      <vt:lpstr>Prezentácia programu PowerPoint</vt:lpstr>
      <vt:lpstr>3.1.2 Spôsoby  a  intervaly zberu údajov o meracom procese</vt:lpstr>
      <vt:lpstr>Prezentácia programu PowerPoint</vt:lpstr>
      <vt:lpstr>3.1.3  Analýza údajov pre riadenie meracieho procesu</vt:lpstr>
      <vt:lpstr>Prezentácia programu PowerPoint</vt:lpstr>
      <vt:lpstr>Regulačný diagram </vt:lpstr>
      <vt:lpstr>3.1.4 Nápravné opatrenia</vt:lpstr>
      <vt:lpstr>Prezentácia programu PowerPoint</vt:lpstr>
      <vt:lpstr>Požiadavky na zabezpečenie kvality meracieho zariadenia</vt:lpstr>
      <vt:lpstr>Prezentácia programu PowerPoint</vt:lpstr>
      <vt:lpstr>Prezentácia programu PowerPoint</vt:lpstr>
      <vt:lpstr>Základné požiadavky na volbu snímača</vt:lpstr>
      <vt:lpstr>Prezentácia programu PowerPoint</vt:lpstr>
      <vt:lpstr>Statické charakteristiky snímača</vt:lpstr>
      <vt:lpstr>Statické charakteristiky snímača - chyby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Riadenie meracích procesov</dc:title>
  <dc:creator>Miroslav Dovica</dc:creator>
  <cp:lastModifiedBy>Z400-VG</cp:lastModifiedBy>
  <cp:revision>119</cp:revision>
  <dcterms:created xsi:type="dcterms:W3CDTF">2007-10-02T06:30:03Z</dcterms:created>
  <dcterms:modified xsi:type="dcterms:W3CDTF">2022-12-21T08:12:55Z</dcterms:modified>
</cp:coreProperties>
</file>